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8" r:id="rId2"/>
    <p:sldId id="261" r:id="rId3"/>
    <p:sldId id="508" r:id="rId4"/>
    <p:sldId id="509" r:id="rId5"/>
    <p:sldId id="467" r:id="rId6"/>
    <p:sldId id="530" r:id="rId7"/>
    <p:sldId id="259" r:id="rId8"/>
    <p:sldId id="503" r:id="rId9"/>
    <p:sldId id="505" r:id="rId10"/>
    <p:sldId id="510" r:id="rId11"/>
    <p:sldId id="262" r:id="rId12"/>
    <p:sldId id="504" r:id="rId13"/>
    <p:sldId id="263" r:id="rId14"/>
    <p:sldId id="515" r:id="rId15"/>
    <p:sldId id="260" r:id="rId16"/>
    <p:sldId id="462" r:id="rId17"/>
    <p:sldId id="497" r:id="rId18"/>
    <p:sldId id="517" r:id="rId19"/>
    <p:sldId id="498" r:id="rId20"/>
    <p:sldId id="490" r:id="rId21"/>
    <p:sldId id="496" r:id="rId22"/>
    <p:sldId id="492" r:id="rId23"/>
    <p:sldId id="512" r:id="rId24"/>
    <p:sldId id="528" r:id="rId25"/>
    <p:sldId id="500" r:id="rId26"/>
    <p:sldId id="501" r:id="rId27"/>
    <p:sldId id="502" r:id="rId28"/>
    <p:sldId id="469" r:id="rId29"/>
    <p:sldId id="452" r:id="rId30"/>
    <p:sldId id="527" r:id="rId31"/>
    <p:sldId id="513" r:id="rId32"/>
    <p:sldId id="514" r:id="rId33"/>
    <p:sldId id="476" r:id="rId34"/>
    <p:sldId id="477" r:id="rId35"/>
    <p:sldId id="478" r:id="rId36"/>
    <p:sldId id="516" r:id="rId37"/>
    <p:sldId id="481" r:id="rId38"/>
    <p:sldId id="482" r:id="rId39"/>
    <p:sldId id="483" r:id="rId40"/>
    <p:sldId id="484" r:id="rId41"/>
    <p:sldId id="485" r:id="rId42"/>
    <p:sldId id="526" r:id="rId43"/>
    <p:sldId id="487" r:id="rId44"/>
    <p:sldId id="50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054"/>
    <a:srgbClr val="898F0F"/>
    <a:srgbClr val="535709"/>
    <a:srgbClr val="BEBEBE"/>
    <a:srgbClr val="D5D000"/>
    <a:srgbClr val="D09E00"/>
    <a:srgbClr val="3E8325"/>
    <a:srgbClr val="ADCFED"/>
    <a:srgbClr val="C9DFF3"/>
    <a:srgbClr val="BBF0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0131" autoAdjust="0"/>
  </p:normalViewPr>
  <p:slideViewPr>
    <p:cSldViewPr snapToGrid="0">
      <p:cViewPr>
        <p:scale>
          <a:sx n="50" d="100"/>
          <a:sy n="50" d="100"/>
        </p:scale>
        <p:origin x="2016" y="317"/>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 (%)</c:v>
                </c:pt>
              </c:strCache>
            </c:strRef>
          </c:tx>
          <c:spPr>
            <a:solidFill>
              <a:schemeClr val="accent1"/>
            </a:solidFill>
            <a:ln>
              <a:noFill/>
            </a:ln>
            <a:effectLst/>
          </c:spPr>
          <c:invertIfNegative val="0"/>
          <c:dPt>
            <c:idx val="1"/>
            <c:invertIfNegative val="0"/>
            <c:bubble3D val="0"/>
            <c:spPr>
              <a:solidFill>
                <a:schemeClr val="tx2">
                  <a:lumMod val="50000"/>
                  <a:lumOff val="50000"/>
                </a:schemeClr>
              </a:solidFill>
              <a:ln>
                <a:solidFill>
                  <a:srgbClr val="002060"/>
                </a:solidFill>
              </a:ln>
              <a:effectLst/>
            </c:spPr>
            <c:extLst>
              <c:ext xmlns:c16="http://schemas.microsoft.com/office/drawing/2014/chart" uri="{C3380CC4-5D6E-409C-BE32-E72D297353CC}">
                <c16:uniqueId val="{00000001-5DD8-49C9-9E62-7CF479A6C12B}"/>
              </c:ext>
            </c:extLst>
          </c:dPt>
          <c:dLbls>
            <c:dLbl>
              <c:idx val="0"/>
              <c:tx>
                <c:rich>
                  <a:bodyPr/>
                  <a:lstStyle/>
                  <a:p>
                    <a:fld id="{88190A7B-FC9C-420F-9C3D-48FCB7019B0D}"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D8-49C9-9E62-7CF479A6C12B}"/>
                </c:ext>
              </c:extLst>
            </c:dLbl>
            <c:dLbl>
              <c:idx val="1"/>
              <c:tx>
                <c:rich>
                  <a:bodyPr/>
                  <a:lstStyle/>
                  <a:p>
                    <a:fld id="{BDFC12BF-E0A2-470F-9351-67CFF3393C3B}"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D8-49C9-9E62-7CF479A6C12B}"/>
                </c:ext>
              </c:extLst>
            </c:dLbl>
            <c:dLbl>
              <c:idx val="2"/>
              <c:tx>
                <c:rich>
                  <a:bodyPr/>
                  <a:lstStyle/>
                  <a:p>
                    <a:fld id="{484351F1-FB12-413C-9AD9-64703C466471}"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D8-49C9-9E62-7CF479A6C12B}"/>
                </c:ext>
              </c:extLst>
            </c:dLbl>
            <c:dLbl>
              <c:idx val="3"/>
              <c:tx>
                <c:rich>
                  <a:bodyPr/>
                  <a:lstStyle/>
                  <a:p>
                    <a:fld id="{7110B51F-CE32-4BFD-9A00-E80C6F2207E3}"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DD8-49C9-9E62-7CF479A6C12B}"/>
                </c:ext>
              </c:extLst>
            </c:dLbl>
            <c:dLbl>
              <c:idx val="4"/>
              <c:tx>
                <c:rich>
                  <a:bodyPr/>
                  <a:lstStyle/>
                  <a:p>
                    <a:fld id="{03717AA4-CED6-4F0C-9B74-B6C85B1D68BB}"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DD8-49C9-9E62-7CF479A6C12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0–0.2</c:v>
                </c:pt>
                <c:pt idx="1">
                  <c:v>0.2–0.5</c:v>
                </c:pt>
                <c:pt idx="2">
                  <c:v>0.5–1</c:v>
                </c:pt>
                <c:pt idx="3">
                  <c:v>1–2</c:v>
                </c:pt>
                <c:pt idx="4">
                  <c:v>&gt;2</c:v>
                </c:pt>
              </c:strCache>
            </c:strRef>
          </c:cat>
          <c:val>
            <c:numRef>
              <c:f>Sheet1!$B$2:$B$6</c:f>
              <c:numCache>
                <c:formatCode>General</c:formatCode>
                <c:ptCount val="5"/>
                <c:pt idx="0">
                  <c:v>33</c:v>
                </c:pt>
                <c:pt idx="1">
                  <c:v>45</c:v>
                </c:pt>
                <c:pt idx="2">
                  <c:v>59</c:v>
                </c:pt>
                <c:pt idx="3">
                  <c:v>75</c:v>
                </c:pt>
                <c:pt idx="4">
                  <c:v>95</c:v>
                </c:pt>
              </c:numCache>
            </c:numRef>
          </c:val>
          <c:extLst>
            <c:ext xmlns:c16="http://schemas.microsoft.com/office/drawing/2014/chart" uri="{C3380CC4-5D6E-409C-BE32-E72D297353CC}">
              <c16:uniqueId val="{00000005-5DD8-49C9-9E62-7CF479A6C12B}"/>
            </c:ext>
          </c:extLst>
        </c:ser>
        <c:dLbls>
          <c:showLegendKey val="0"/>
          <c:showVal val="1"/>
          <c:showCatName val="0"/>
          <c:showSerName val="0"/>
          <c:showPercent val="0"/>
          <c:showBubbleSize val="0"/>
        </c:dLbls>
        <c:gapWidth val="150"/>
        <c:overlap val="-25"/>
        <c:axId val="156151360"/>
        <c:axId val="156149920"/>
      </c:barChart>
      <c:catAx>
        <c:axId val="15615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156149920"/>
        <c:crosses val="autoZero"/>
        <c:auto val="1"/>
        <c:lblAlgn val="ctr"/>
        <c:lblOffset val="100"/>
        <c:noMultiLvlLbl val="0"/>
      </c:catAx>
      <c:valAx>
        <c:axId val="156149920"/>
        <c:scaling>
          <c:orientation val="minMax"/>
        </c:scaling>
        <c:delete val="1"/>
        <c:axPos val="l"/>
        <c:numFmt formatCode="General" sourceLinked="1"/>
        <c:majorTickMark val="none"/>
        <c:minorTickMark val="none"/>
        <c:tickLblPos val="nextTo"/>
        <c:crossAx val="1561513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7B751-CFE4-4167-B067-14066F3268E8}" type="datetimeFigureOut">
              <a:rPr lang="en-US" smtClean="0"/>
              <a:t>9/16/2025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2B017-7BD6-475B-B14F-B7AC979493F3}" type="slidenum">
              <a:rPr lang="en-US" smtClean="0"/>
              <a:t>‹#›</a:t>
            </a:fld>
            <a:endParaRPr lang="en-US"/>
          </a:p>
        </p:txBody>
      </p:sp>
    </p:spTree>
    <p:extLst>
      <p:ext uri="{BB962C8B-B14F-4D97-AF65-F5344CB8AC3E}">
        <p14:creationId xmlns:p14="http://schemas.microsoft.com/office/powerpoint/2010/main" val="58751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rotoday.com/recent-abstracts/urologic-oncology/prostate-cancer/143070-fifteen-year-outcomes-after-monitoring-surgery-or-radiotherapy-for-prostate-cancer.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Kishan AU, Sun Y, Hartman H, Pisansky TM, Bolla M, Neven A, Steigler A, Denham JW, Feng FY, Zapatero A, Armstrong JG, Nabid A, Carrier N, Souhami L, Dunne MT, Efstathiou JA, Sandler HM, Guerrero A, Joseph D, Maingon P, de Reijke TM, Maldonado X, Ma TM, Romero T, Wang X, Rettig MB, Reiter RE, Zaorsky NG, Steinberg ML, Nickols NG, Jia AY, Garcia JA, Spratt DE; MARCAP Consortium group. Androgen deprivation therapy use and duration with definitive radiotherapy for localised prostate cancer: an individual patient data meta-analysis. Lancet Oncol. 2022 Feb;23(2):304-316. doi: 10.1016/S1470-2045(21)00705-1. Epub 2022 Jan 17. Erratum in: Lancet Oncol. 2022 Jul;23(7):e319. doi: 10.1016/S1470-2045(22)00345-X. PMID: 35051385.</a:t>
            </a:r>
            <a:endParaRPr lang="en-US"/>
          </a:p>
        </p:txBody>
      </p:sp>
      <p:sp>
        <p:nvSpPr>
          <p:cNvPr id="4" name="Slide Number Placeholder 3"/>
          <p:cNvSpPr>
            <a:spLocks noGrp="1"/>
          </p:cNvSpPr>
          <p:nvPr>
            <p:ph type="sldNum" sz="quarter" idx="5"/>
          </p:nvPr>
        </p:nvSpPr>
        <p:spPr/>
        <p:txBody>
          <a:bodyPr/>
          <a:lstStyle/>
          <a:p>
            <a:fld id="{1102B017-7BD6-475B-B14F-B7AC979493F3}" type="slidenum">
              <a:rPr lang="en-US" smtClean="0"/>
              <a:t>4</a:t>
            </a:fld>
            <a:endParaRPr lang="en-US"/>
          </a:p>
        </p:txBody>
      </p:sp>
    </p:spTree>
    <p:extLst>
      <p:ext uri="{BB962C8B-B14F-4D97-AF65-F5344CB8AC3E}">
        <p14:creationId xmlns:p14="http://schemas.microsoft.com/office/powerpoint/2010/main" val="671345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Gillessen S, Turco F, Davis ID, Efstathiou JA, Fizazi K, James ND, Shore N, Small E, Smith M, Sweeney CJ, Tombal B, Zilli T, Agarwal N, Antonarakis ES, Aparicio A, Armstrong AJ, Bastos DA, Attard G, Axcrona K, Ayadi M, Beltran H, Bjartell A, Blanchard P, Bourlon MT, Briganti A, Bulbul M, Buttigliero C, Caffo O, Castellano D, Castro E, Cheng HH, Chi KN, Clarke CS, Clarke N, de Bono JS, De Santis M, Duran I, Efstathiou E, Ekeke ON, El Nahas TIH, Emmett L, Fanti S, Fatiregun OA, Feng FY, Fong PCC, Fonteyne V, Fossati N, George DJ, Gleave ME, Gravis G, Halabi S, Heinrich D, Herrmann K, Hofman MS, Hope TA, Horvath LG, Hussain MHA, Jereczek-Fossa BA, Jones RJ, Joshua AM, Kanesvaran R, Keizman D, Khauli RB, Kramer G, Loeb S, Mahal BA, Maluf FC, Mateo J, Matheson D, Matikainen MP, McDermott R, McKay RR, Mehra N, Merseburger AS, Morgans AK, Morris MJ, Mrabti H, Mukherji D, Murphy DG, Murthy V, Mutambirwa SBA, Nguyen PL, Oh WK, Ost P, O'Sullivan JM, Padhani AR, Parker C, Poon DMC, Pritchard CC, Rabah DM, Rathkopf D, Reiter RE, Renard-Penna R, Ryan CJ, Saad F, Sade JP, Sandhu S, Sartor OA, Schaeffer E, Scher HI, Sharifi N, Skoneczna IA, Soule HR, Spratt DE, Srinivas S, Sternberg CN, Suzuki H, Taplin ME, Thellenberg-Karlsson C, Tilki D, Türkeri LN, Uemura H, Ürün Y, Vale CL, Vapiwala N, Walz J, Yamoah K, Ye D, Yu EY, Zapatero A, Omlin A. Management of Patients with Advanced Prostate Cancer. Report from the 2024 Advanced Prostate Cancer Consensus Conference (APCCC). Eur Urol. 2025 Feb;87(2):157-216. doi: 10.1016/j.eururo.2024.09.017. Epub 2024 Oct 11. PMID: 39394013.</a:t>
            </a:r>
            <a:endParaRPr lang="en-US"/>
          </a:p>
        </p:txBody>
      </p:sp>
      <p:sp>
        <p:nvSpPr>
          <p:cNvPr id="4" name="Slide Number Placeholder 3"/>
          <p:cNvSpPr>
            <a:spLocks noGrp="1"/>
          </p:cNvSpPr>
          <p:nvPr>
            <p:ph type="sldNum" sz="quarter" idx="5"/>
          </p:nvPr>
        </p:nvSpPr>
        <p:spPr/>
        <p:txBody>
          <a:bodyPr/>
          <a:lstStyle/>
          <a:p>
            <a:fld id="{1102B017-7BD6-475B-B14F-B7AC979493F3}" type="slidenum">
              <a:rPr lang="en-US" smtClean="0"/>
              <a:t>19</a:t>
            </a:fld>
            <a:endParaRPr lang="en-US"/>
          </a:p>
        </p:txBody>
      </p:sp>
    </p:spTree>
    <p:extLst>
      <p:ext uri="{BB962C8B-B14F-4D97-AF65-F5344CB8AC3E}">
        <p14:creationId xmlns:p14="http://schemas.microsoft.com/office/powerpoint/2010/main" val="502172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a:br>
            <a:r>
              <a:rPr lang="en-US" sz="1200" b="0" i="0" kern="1200">
                <a:solidFill>
                  <a:schemeClr val="tx1"/>
                </a:solidFill>
                <a:effectLst/>
                <a:latin typeface="+mn-lt"/>
                <a:ea typeface="+mn-ea"/>
                <a:cs typeface="+mn-cs"/>
              </a:rPr>
              <a:t>Adjuvant and salvage radiotherapy post-prostatectomy have been defined differently by multiple organizations, including the AUA, ASTRO and NCCN. Currently the NCCN defines post-prostatectomy radiotherapy as follows:Adjuvant radiotherapy – (i) typically given within 1-year post-prostatectomy after side effects have stabilized/improved, (ii) there no evidence of recurrence at the start of radiotherapy, (iii) treatment is initiated due to pathologic high-risk features</a:t>
            </a:r>
          </a:p>
          <a:p>
            <a:r>
              <a:rPr lang="en-US" sz="1200" b="0" i="0" kern="1200">
                <a:solidFill>
                  <a:schemeClr val="tx1"/>
                </a:solidFill>
                <a:effectLst/>
                <a:latin typeface="+mn-lt"/>
                <a:ea typeface="+mn-ea"/>
                <a:cs typeface="+mn-cs"/>
              </a:rPr>
              <a:t>Salvage radiotherapy – post-prostatectomy PSA &gt; 0.2 ng/mL followed by another higher value or a single PSA &gt; 0.5 ng/mL</a:t>
            </a:r>
          </a:p>
          <a:p>
            <a:endParaRPr lang="en-US"/>
          </a:p>
        </p:txBody>
      </p:sp>
      <p:sp>
        <p:nvSpPr>
          <p:cNvPr id="4" name="Slide Number Placeholder 3"/>
          <p:cNvSpPr>
            <a:spLocks noGrp="1"/>
          </p:cNvSpPr>
          <p:nvPr>
            <p:ph type="sldNum" sz="quarter" idx="5"/>
          </p:nvPr>
        </p:nvSpPr>
        <p:spPr/>
        <p:txBody>
          <a:bodyPr/>
          <a:lstStyle/>
          <a:p>
            <a:fld id="{1102B017-7BD6-475B-B14F-B7AC979493F3}" type="slidenum">
              <a:rPr lang="en-US" smtClean="0"/>
              <a:t>20</a:t>
            </a:fld>
            <a:endParaRPr lang="en-US"/>
          </a:p>
        </p:txBody>
      </p:sp>
    </p:spTree>
    <p:extLst>
      <p:ext uri="{BB962C8B-B14F-4D97-AF65-F5344CB8AC3E}">
        <p14:creationId xmlns:p14="http://schemas.microsoft.com/office/powerpoint/2010/main" val="806445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02B017-7BD6-475B-B14F-B7AC979493F3}" type="slidenum">
              <a:rPr lang="en-US" smtClean="0"/>
              <a:t>21</a:t>
            </a:fld>
            <a:endParaRPr lang="en-US"/>
          </a:p>
        </p:txBody>
      </p:sp>
    </p:spTree>
    <p:extLst>
      <p:ext uri="{BB962C8B-B14F-4D97-AF65-F5344CB8AC3E}">
        <p14:creationId xmlns:p14="http://schemas.microsoft.com/office/powerpoint/2010/main" val="2779116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https://www.urotoday.com/conference-highlights/apccc-diagnostics-2025/158670-apccc-diagnostics-2025-genomic-classifiers-at-the-time-of-biochemical-recurrence.html</a:t>
            </a:r>
          </a:p>
          <a:p>
            <a:endParaRPr lang="en-US"/>
          </a:p>
        </p:txBody>
      </p:sp>
      <p:sp>
        <p:nvSpPr>
          <p:cNvPr id="4" name="Slide Number Placeholder 3"/>
          <p:cNvSpPr>
            <a:spLocks noGrp="1"/>
          </p:cNvSpPr>
          <p:nvPr>
            <p:ph type="sldNum" sz="quarter" idx="5"/>
          </p:nvPr>
        </p:nvSpPr>
        <p:spPr/>
        <p:txBody>
          <a:bodyPr/>
          <a:lstStyle/>
          <a:p>
            <a:fld id="{1102B017-7BD6-475B-B14F-B7AC979493F3}" type="slidenum">
              <a:rPr lang="en-US" smtClean="0"/>
              <a:t>24</a:t>
            </a:fld>
            <a:endParaRPr lang="en-US"/>
          </a:p>
        </p:txBody>
      </p:sp>
    </p:spTree>
    <p:extLst>
      <p:ext uri="{BB962C8B-B14F-4D97-AF65-F5344CB8AC3E}">
        <p14:creationId xmlns:p14="http://schemas.microsoft.com/office/powerpoint/2010/main" val="1695638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 PSA value of ≥0.1 ng/ml within four to eight weeks after RP is defined as </a:t>
            </a:r>
            <a:r>
              <a:rPr lang="en-US" sz="1200" b="1" i="0" kern="1200">
                <a:solidFill>
                  <a:schemeClr val="tx1"/>
                </a:solidFill>
                <a:effectLst/>
                <a:latin typeface="+mn-lt"/>
                <a:ea typeface="+mn-ea"/>
                <a:cs typeface="+mn-cs"/>
              </a:rPr>
              <a:t>persistent PSA  </a:t>
            </a:r>
            <a:r>
              <a:rPr lang="en-US" sz="1200" b="0" i="0" kern="1200">
                <a:solidFill>
                  <a:schemeClr val="tx1"/>
                </a:solidFill>
                <a:effectLst/>
                <a:latin typeface="+mn-lt"/>
                <a:ea typeface="+mn-ea"/>
                <a:cs typeface="+mn-cs"/>
              </a:rPr>
              <a:t>(EAU guidelines 2022)</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Tilki D, Chen MH, Wu J, Huland H, Graefen M, Trock BJ, Han M, D'Amico AV. Persistent Prostate-Specific Antigen Following Radical Prostatectomy for Prostate Cancer and Mortality Risk. JAMA Oncol. 2025 May 1;11(5):502-510. doi: 10.1001/jamaoncol.2025.0110. PMID: 40080000; PMCID: PMC11907358.</a:t>
            </a:r>
            <a:endParaRPr lang="en-US"/>
          </a:p>
        </p:txBody>
      </p:sp>
      <p:sp>
        <p:nvSpPr>
          <p:cNvPr id="4" name="Slide Number Placeholder 3"/>
          <p:cNvSpPr>
            <a:spLocks noGrp="1"/>
          </p:cNvSpPr>
          <p:nvPr>
            <p:ph type="sldNum" sz="quarter" idx="5"/>
          </p:nvPr>
        </p:nvSpPr>
        <p:spPr/>
        <p:txBody>
          <a:bodyPr/>
          <a:lstStyle/>
          <a:p>
            <a:fld id="{1102B017-7BD6-475B-B14F-B7AC979493F3}" type="slidenum">
              <a:rPr lang="en-US" smtClean="0"/>
              <a:t>28</a:t>
            </a:fld>
            <a:endParaRPr lang="en-US"/>
          </a:p>
        </p:txBody>
      </p:sp>
    </p:spTree>
    <p:extLst>
      <p:ext uri="{BB962C8B-B14F-4D97-AF65-F5344CB8AC3E}">
        <p14:creationId xmlns:p14="http://schemas.microsoft.com/office/powerpoint/2010/main" val="1471973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hlinkClick r:id="rId3"/>
              </a:rPr>
              <a:t>Hamdy et al. Fifteen-Year Outcomes after Monitoring, Surgery, or Radiotherapy for Prostate Cancer. New England Journal of Medicine 2023. DOI: 10.1056/NEJMoa2214122</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1102B017-7BD6-475B-B14F-B7AC979493F3}" type="slidenum">
              <a:rPr lang="en-US" smtClean="0"/>
              <a:t>31</a:t>
            </a:fld>
            <a:endParaRPr lang="en-US"/>
          </a:p>
        </p:txBody>
      </p:sp>
    </p:spTree>
    <p:extLst>
      <p:ext uri="{BB962C8B-B14F-4D97-AF65-F5344CB8AC3E}">
        <p14:creationId xmlns:p14="http://schemas.microsoft.com/office/powerpoint/2010/main" val="504096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Sundaresan VM, Leapman MS. Debate 1: Radical Prostatectomy For the Right Patient With High-Risk Prostate Cancer. Semin Radiat Oncol. 2025 Jul;35(3):385-392. doi: 10.1016/j.semradonc.2025.05.001. PMID: 40516973.</a:t>
            </a:r>
            <a:endParaRPr lang="en-US"/>
          </a:p>
        </p:txBody>
      </p:sp>
      <p:sp>
        <p:nvSpPr>
          <p:cNvPr id="4" name="Slide Number Placeholder 3"/>
          <p:cNvSpPr>
            <a:spLocks noGrp="1"/>
          </p:cNvSpPr>
          <p:nvPr>
            <p:ph type="sldNum" sz="quarter" idx="5"/>
          </p:nvPr>
        </p:nvSpPr>
        <p:spPr/>
        <p:txBody>
          <a:bodyPr/>
          <a:lstStyle/>
          <a:p>
            <a:fld id="{1102B017-7BD6-475B-B14F-B7AC979493F3}" type="slidenum">
              <a:rPr lang="en-US" smtClean="0"/>
              <a:t>33</a:t>
            </a:fld>
            <a:endParaRPr lang="en-US"/>
          </a:p>
        </p:txBody>
      </p:sp>
    </p:spTree>
    <p:extLst>
      <p:ext uri="{BB962C8B-B14F-4D97-AF65-F5344CB8AC3E}">
        <p14:creationId xmlns:p14="http://schemas.microsoft.com/office/powerpoint/2010/main" val="84241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Rooney MK, El Kouzi Z, Kouzy R, Mohamad O, Hoffman KE. Debate 1: High-Risk Localized Prostate Cancer: Why Combination Hormone Therapy and Radiotherapy is the Optimal Treatment Strategy for Most Men. Semin Radiat Oncol. 2025 Jul;35(3):393-401. doi: 10.1016/j.semradonc.2025.05.003. PMID: 40516974.</a:t>
            </a:r>
            <a:endParaRPr lang="en-US"/>
          </a:p>
        </p:txBody>
      </p:sp>
      <p:sp>
        <p:nvSpPr>
          <p:cNvPr id="4" name="Slide Number Placeholder 3"/>
          <p:cNvSpPr>
            <a:spLocks noGrp="1"/>
          </p:cNvSpPr>
          <p:nvPr>
            <p:ph type="sldNum" sz="quarter" idx="5"/>
          </p:nvPr>
        </p:nvSpPr>
        <p:spPr/>
        <p:txBody>
          <a:bodyPr/>
          <a:lstStyle/>
          <a:p>
            <a:fld id="{1102B017-7BD6-475B-B14F-B7AC979493F3}" type="slidenum">
              <a:rPr lang="en-US" smtClean="0"/>
              <a:t>34</a:t>
            </a:fld>
            <a:endParaRPr lang="en-US"/>
          </a:p>
        </p:txBody>
      </p:sp>
    </p:spTree>
    <p:extLst>
      <p:ext uri="{BB962C8B-B14F-4D97-AF65-F5344CB8AC3E}">
        <p14:creationId xmlns:p14="http://schemas.microsoft.com/office/powerpoint/2010/main" val="1842548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Parker CC, James ND, Brawley CD, Clarke NW, Hoyle AP, Ali A, Ritchie AWS, Attard G, Chowdhury S, Cross W, Dearnaley DP, Gillessen S, Gilson C, Jones RJ, Langley RE, Malik ZI, Mason MD, Matheson D, Millman R, Russell JM, Thalmann GN, Amos CL, Alonzi R, Bahl A, Birtle A, Din O, Douis H, Eswar C, Gale J, Gannon MR, Jonnada S, Khaksar S, Lester JF, O'Sullivan JM, Parikh OA, Pedley ID, Pudney DM, Sheehan DJ, Srihari NN, Tran ATH, Parmar MKB, Sydes MR; Systemic Therapy for Advanced or Metastatic Prostate cancer: Evaluation of Drug Efficacy (STAMPEDE) investigators. Radiotherapy to the primary tumour for newly diagnosed, metastatic prostate cancer (STAMPEDE): a randomised controlled phase 3 trial. Lancet. 2018 Dec 1;392(10162):2353-2366. doi: 10.1016/S0140-6736(18)32486-3. Epub 2018 Oct 21. PMID: 30355464; PMCID: PMC6269599.</a:t>
            </a:r>
            <a:endParaRPr lang="en-US"/>
          </a:p>
        </p:txBody>
      </p:sp>
      <p:sp>
        <p:nvSpPr>
          <p:cNvPr id="4" name="Slide Number Placeholder 3"/>
          <p:cNvSpPr>
            <a:spLocks noGrp="1"/>
          </p:cNvSpPr>
          <p:nvPr>
            <p:ph type="sldNum" sz="quarter" idx="5"/>
          </p:nvPr>
        </p:nvSpPr>
        <p:spPr/>
        <p:txBody>
          <a:bodyPr/>
          <a:lstStyle/>
          <a:p>
            <a:fld id="{1102B017-7BD6-475B-B14F-B7AC979493F3}" type="slidenum">
              <a:rPr lang="en-US" smtClean="0"/>
              <a:t>37</a:t>
            </a:fld>
            <a:endParaRPr lang="en-US"/>
          </a:p>
        </p:txBody>
      </p:sp>
    </p:spTree>
    <p:extLst>
      <p:ext uri="{BB962C8B-B14F-4D97-AF65-F5344CB8AC3E}">
        <p14:creationId xmlns:p14="http://schemas.microsoft.com/office/powerpoint/2010/main" val="3847879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Bossi A, Foulon S, Maldonado X, et al. Efficacy and safety of prostate radiotherapy in de novo metastatic castration-sensitive prostate cancer (PEACE-1): a multicentre, open-label, randomised, phase 3 study with a 2 × 2 factorial design. Lancet. 2024;404(10467):2065-2076. doi:10.1016/S0140-6736(24)01865-8</a:t>
            </a:r>
            <a:endParaRPr lang="en-US"/>
          </a:p>
          <a:p>
            <a:endParaRPr lang="en-US"/>
          </a:p>
          <a:p>
            <a:r>
              <a:rPr lang="en-US" sz="1200" b="0" i="0" kern="1200">
                <a:solidFill>
                  <a:schemeClr val="tx1"/>
                </a:solidFill>
                <a:effectLst/>
                <a:latin typeface="+mn-lt"/>
                <a:ea typeface="+mn-ea"/>
                <a:cs typeface="+mn-cs"/>
              </a:rPr>
              <a:t>In PEACE-1 involving 1172 patients with de novo metastatic prostate cancer, the impact of RT to the primary tumor was evaluated in combination with standard systemic therapy, with or without abiraterone. Among patients with low-volume disease, a significant qualitative interaction was observed between RT and abiraterone for rPFS (P = 0.026), precluding pooled analysis. While in patients receiving abiraterone, the addition of RT significantly improved rPFS (median 7.5 vs 4.4 years; HR 0.65 [99.9% CI 0.36-1.19]; P = 0.019), no rPFS benefit was observed in patients not treated with abiraterone (median 2.6 vs 3.0 years; HR 1.08 [99.9% CI 0.65-1.80]; P = 0.61).</a:t>
            </a:r>
            <a:r>
              <a:rPr lang="en-US"/>
              <a:t> </a:t>
            </a:r>
            <a:br>
              <a:rPr lang="en-US"/>
            </a:br>
            <a:endParaRPr lang="en-US"/>
          </a:p>
        </p:txBody>
      </p:sp>
      <p:sp>
        <p:nvSpPr>
          <p:cNvPr id="4" name="Slide Number Placeholder 3"/>
          <p:cNvSpPr>
            <a:spLocks noGrp="1"/>
          </p:cNvSpPr>
          <p:nvPr>
            <p:ph type="sldNum" sz="quarter" idx="5"/>
          </p:nvPr>
        </p:nvSpPr>
        <p:spPr/>
        <p:txBody>
          <a:bodyPr/>
          <a:lstStyle/>
          <a:p>
            <a:fld id="{1102B017-7BD6-475B-B14F-B7AC979493F3}" type="slidenum">
              <a:rPr lang="en-US" smtClean="0"/>
              <a:t>38</a:t>
            </a:fld>
            <a:endParaRPr lang="en-US"/>
          </a:p>
        </p:txBody>
      </p:sp>
    </p:spTree>
    <p:extLst>
      <p:ext uri="{BB962C8B-B14F-4D97-AF65-F5344CB8AC3E}">
        <p14:creationId xmlns:p14="http://schemas.microsoft.com/office/powerpoint/2010/main" val="216093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BlinkMacSystemFont"/>
              </a:rPr>
              <a:t>Michalski JM, Moughan J, Purdy J, Bosch W, Bruner DW, Bahary JP, Lau H, Duclos M, Parliament M, Morton G, Hamstra D, Seider M, Lock MI, Patel M, Gay H, Vigneault E, Winter K, Sandler H. Effect of Standard vs Dose-Escalated Radiation Therapy for Patients With Intermediate-Risk Prostate Cancer: The NRG Oncology RTOG 0126 Randomized Clinical Trial. JAMA Oncol. 2018 Jun 14;4(6):e180039. doi: 10.1001/jamaoncol.2018.0039. Epub 2018 Jun 14. PMID: 29543933; PMCID: PMC5885160.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12121"/>
                </a:solidFill>
                <a:effectLst/>
                <a:latin typeface="BlinkMacSystemFont"/>
              </a:rPr>
              <a:t>RTOG 0126 . JAMA Oncol. 2018 Jun 14;4(6)</a:t>
            </a:r>
          </a:p>
          <a:p>
            <a:endParaRPr lang="en-US" b="0" i="0">
              <a:solidFill>
                <a:srgbClr val="212121"/>
              </a:solidFill>
              <a:effectLs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12121"/>
                </a:solidFill>
                <a:effectLst/>
                <a:latin typeface="BlinkMacSystemFont"/>
              </a:rPr>
              <a:t>Mottet N, van den Bergh RCN, Briers E, Van den Broeck T, Cumberbatch MG, De Santis M, Fanti S, Fossati N, Gandaglia G, Gillessen S, Grivas N, Grummet J, Henry AM, van der Kwast TH, Lam TB, Lardas M, Liew M, Mason MD, Moris L, Oprea-Lager DE, van der Poel HG, Rouvière O, Schoots IG, Tilki D, Wiegel T, Willemse PM, Cornford P. EAU-EANM-ESTRO-ESUR-SIOG Guidelines on Prostate Cancer-2020 Update. Part 1: Screening, Diagnosis, and Local Treatment with Curative Intent. Eur Urol. 2020 Nov 7:S0302-2838(20)30769-7. doi: 10.1016/j.eururo.2020.09.042. Epub ahead of print. PMID: 33172724.</a:t>
            </a:r>
            <a:endParaRPr lang="en-US"/>
          </a:p>
          <a:p>
            <a:endParaRPr lang="en-US"/>
          </a:p>
        </p:txBody>
      </p:sp>
      <p:sp>
        <p:nvSpPr>
          <p:cNvPr id="4" name="Slide Number Placeholder 3"/>
          <p:cNvSpPr>
            <a:spLocks noGrp="1"/>
          </p:cNvSpPr>
          <p:nvPr>
            <p:ph type="sldNum" sz="quarter" idx="5"/>
          </p:nvPr>
        </p:nvSpPr>
        <p:spPr/>
        <p:txBody>
          <a:bodyPr/>
          <a:lstStyle/>
          <a:p>
            <a:fld id="{C303897D-36BE-4004-B672-4EA18027E0DD}" type="slidenum">
              <a:rPr lang="en-US" smtClean="0"/>
              <a:t>5</a:t>
            </a:fld>
            <a:endParaRPr lang="en-US"/>
          </a:p>
        </p:txBody>
      </p:sp>
    </p:spTree>
    <p:extLst>
      <p:ext uri="{BB962C8B-B14F-4D97-AF65-F5344CB8AC3E}">
        <p14:creationId xmlns:p14="http://schemas.microsoft.com/office/powerpoint/2010/main" val="2664430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02B017-7BD6-475B-B14F-B7AC979493F3}" type="slidenum">
              <a:rPr lang="en-US" smtClean="0"/>
              <a:t>41</a:t>
            </a:fld>
            <a:endParaRPr lang="en-US"/>
          </a:p>
        </p:txBody>
      </p:sp>
    </p:spTree>
    <p:extLst>
      <p:ext uri="{BB962C8B-B14F-4D97-AF65-F5344CB8AC3E}">
        <p14:creationId xmlns:p14="http://schemas.microsoft.com/office/powerpoint/2010/main" val="117418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Dal Pra A, Ghadjar P, Ryu HM, Proudfoot JA, Hayoz S, Michalski JM, Spratt DE, Liu Y, Schär C, Berlin AM, Zwahlen DR, Simko JP, Hölscher T, Efstathiou JA, Polat B, Sandler HM, Hildebrandt G, Parliament MB, Mueller AC, Dayes IS, Plasswilm L, Correa RJM, Robertson JM, Karrison TG, Davicioni E, Hall WA, Feng FY, Pollack A, Thalmann GN, Nguyen PL, Aebersold DM, Tran PT, Zhao SG. Predicting dose response to prostate cancer radiotherapy: validation of a radiation signature in the randomized phase III NRG/RTOG 0126 and SAKK 09/10 trials. Ann Oncol. 2025 May;36(5):572-582. doi: 10.1016/j.annonc.2025.01.017. Epub 2025 Feb 13. PMID: 39986927; PMCID: PMC12034480.</a:t>
            </a:r>
            <a:endParaRPr lang="en-US"/>
          </a:p>
        </p:txBody>
      </p:sp>
      <p:sp>
        <p:nvSpPr>
          <p:cNvPr id="4" name="Slide Number Placeholder 3"/>
          <p:cNvSpPr>
            <a:spLocks noGrp="1"/>
          </p:cNvSpPr>
          <p:nvPr>
            <p:ph type="sldNum" sz="quarter" idx="5"/>
          </p:nvPr>
        </p:nvSpPr>
        <p:spPr/>
        <p:txBody>
          <a:bodyPr/>
          <a:lstStyle/>
          <a:p>
            <a:fld id="{1102B017-7BD6-475B-B14F-B7AC979493F3}" type="slidenum">
              <a:rPr lang="en-US" smtClean="0"/>
              <a:t>6</a:t>
            </a:fld>
            <a:endParaRPr lang="en-US"/>
          </a:p>
        </p:txBody>
      </p:sp>
    </p:spTree>
    <p:extLst>
      <p:ext uri="{BB962C8B-B14F-4D97-AF65-F5344CB8AC3E}">
        <p14:creationId xmlns:p14="http://schemas.microsoft.com/office/powerpoint/2010/main" val="2282762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Yan M, Gouveia AG, Cury FL, Moideen N, Bratti VF, Patrocinio H, Berlin A, Mendez LC, Moraes FY. Practical considerations for prostate hypofractionation in the developing world. Nat Rev Urol. 2021 Nov;18(11):669-685. doi: 10.1038/s41585-021-00498-6. Epub 2021 Aug 13. PMID: 34389825; PMCID: PMC8361822.</a:t>
            </a:r>
            <a:endParaRPr lang="en-US"/>
          </a:p>
        </p:txBody>
      </p:sp>
      <p:sp>
        <p:nvSpPr>
          <p:cNvPr id="4" name="Slide Number Placeholder 3"/>
          <p:cNvSpPr>
            <a:spLocks noGrp="1"/>
          </p:cNvSpPr>
          <p:nvPr>
            <p:ph type="sldNum" sz="quarter" idx="5"/>
          </p:nvPr>
        </p:nvSpPr>
        <p:spPr/>
        <p:txBody>
          <a:bodyPr/>
          <a:lstStyle/>
          <a:p>
            <a:fld id="{1102B017-7BD6-475B-B14F-B7AC979493F3}" type="slidenum">
              <a:rPr lang="en-US" smtClean="0"/>
              <a:t>8</a:t>
            </a:fld>
            <a:endParaRPr lang="en-US"/>
          </a:p>
        </p:txBody>
      </p:sp>
    </p:spTree>
    <p:extLst>
      <p:ext uri="{BB962C8B-B14F-4D97-AF65-F5344CB8AC3E}">
        <p14:creationId xmlns:p14="http://schemas.microsoft.com/office/powerpoint/2010/main" val="6205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02B017-7BD6-475B-B14F-B7AC979493F3}" type="slidenum">
              <a:rPr lang="en-US" smtClean="0"/>
              <a:t>9</a:t>
            </a:fld>
            <a:endParaRPr lang="en-US"/>
          </a:p>
        </p:txBody>
      </p:sp>
    </p:spTree>
    <p:extLst>
      <p:ext uri="{BB962C8B-B14F-4D97-AF65-F5344CB8AC3E}">
        <p14:creationId xmlns:p14="http://schemas.microsoft.com/office/powerpoint/2010/main" val="184982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Spratt DE, Carroll PR. Optimal Radical Therapy for Localized Prostate Cancer: Recreation of the Self-Fulfilling Prophecy With Combination Brachytherapy? J Clin Oncol. 2018 Oct 10;36(29):2914-2917. doi: 10.1200/JCO.2018.78.6236. Epub 2018 May 21. PMID: 29782208.</a:t>
            </a:r>
            <a:endParaRPr lang="en-US"/>
          </a:p>
        </p:txBody>
      </p:sp>
      <p:sp>
        <p:nvSpPr>
          <p:cNvPr id="4" name="Slide Number Placeholder 3"/>
          <p:cNvSpPr>
            <a:spLocks noGrp="1"/>
          </p:cNvSpPr>
          <p:nvPr>
            <p:ph type="sldNum" sz="quarter" idx="5"/>
          </p:nvPr>
        </p:nvSpPr>
        <p:spPr/>
        <p:txBody>
          <a:bodyPr/>
          <a:lstStyle/>
          <a:p>
            <a:fld id="{1102B017-7BD6-475B-B14F-B7AC979493F3}" type="slidenum">
              <a:rPr lang="en-US" smtClean="0"/>
              <a:t>10</a:t>
            </a:fld>
            <a:endParaRPr lang="en-US"/>
          </a:p>
        </p:txBody>
      </p:sp>
    </p:spTree>
    <p:extLst>
      <p:ext uri="{BB962C8B-B14F-4D97-AF65-F5344CB8AC3E}">
        <p14:creationId xmlns:p14="http://schemas.microsoft.com/office/powerpoint/2010/main" val="759768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Vale CL, Fisher D, Kneebone A, Parker C, Pearse M, Richaud P, Sargos P, Sydes MR, Brawley C, Brihoum M, Brown C, Chabaud S, Cook A, Forcat S, Fraser-Browne C, Latorzeff I, Parmar MKB, Tierney JF; ARTISTIC Meta-analysis Group. Adjuvant or early salvage radiotherapy for the treatment of localised and locally advanced prostate cancer: a prospectively planned systematic review and meta-analysis of aggregate data. Lancet. 2020 Oct 31;396(10260):1422-1431. doi: 10.1016/S0140-6736(20)31952-8. Epub 2020 Sep 28. PMID: 33002431; PMCID: PMC7611137.</a:t>
            </a:r>
            <a:endParaRPr lang="en-US"/>
          </a:p>
        </p:txBody>
      </p:sp>
      <p:sp>
        <p:nvSpPr>
          <p:cNvPr id="4" name="Slide Number Placeholder 3"/>
          <p:cNvSpPr>
            <a:spLocks noGrp="1"/>
          </p:cNvSpPr>
          <p:nvPr>
            <p:ph type="sldNum" sz="quarter" idx="5"/>
          </p:nvPr>
        </p:nvSpPr>
        <p:spPr/>
        <p:txBody>
          <a:bodyPr/>
          <a:lstStyle/>
          <a:p>
            <a:fld id="{1102B017-7BD6-475B-B14F-B7AC979493F3}" type="slidenum">
              <a:rPr lang="en-US" smtClean="0"/>
              <a:t>16</a:t>
            </a:fld>
            <a:endParaRPr lang="en-US"/>
          </a:p>
        </p:txBody>
      </p:sp>
    </p:spTree>
    <p:extLst>
      <p:ext uri="{BB962C8B-B14F-4D97-AF65-F5344CB8AC3E}">
        <p14:creationId xmlns:p14="http://schemas.microsoft.com/office/powerpoint/2010/main" val="2872087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Tilki D, Chen MH, Wu J, Huland H, Graefen M, D'Amico AV. Adjuvant Versus Early Salvage Radiation Therapy After Radical Prostatectomy for pN1 Prostate Cancer and the Risk of Death. J Clin Oncol. 2022 Jul 10;40(20):2186-2192. doi: 10.1200/JCO.21.02800. Epub 2022 Mar 15. PMID: 35290082; PMCID: PMC9273369.</a:t>
            </a:r>
          </a:p>
          <a:p>
            <a:r>
              <a:rPr lang="en-US" sz="1200" b="0" i="0" kern="1200">
                <a:solidFill>
                  <a:schemeClr val="tx1"/>
                </a:solidFill>
                <a:effectLst/>
                <a:latin typeface="+mn-lt"/>
                <a:ea typeface="+mn-ea"/>
                <a:cs typeface="+mn-cs"/>
              </a:rPr>
              <a:t>After a median follow-up of 7.02 years, 986 (5.50%) men died, with 223 (22.62%) of PC. Adjuvant compared with early sRT was associated with a significantly lower ACM risk per unit increase in positive pelvic LNs (adjusted hazard ratio: 0.92; 95% CI, 0.85 to 0.99; </a:t>
            </a:r>
            <a:r>
              <a:rPr lang="en-US" sz="1200" b="0" i="1" kern="1200">
                <a:solidFill>
                  <a:schemeClr val="tx1"/>
                </a:solidFill>
                <a:effectLst/>
                <a:latin typeface="+mn-lt"/>
                <a:ea typeface="+mn-ea"/>
                <a:cs typeface="+mn-cs"/>
              </a:rPr>
              <a:t>P</a:t>
            </a:r>
            <a:r>
              <a:rPr lang="en-US" sz="1200" b="0" i="0" kern="1200">
                <a:solidFill>
                  <a:schemeClr val="tx1"/>
                </a:solidFill>
                <a:effectLst/>
                <a:latin typeface="+mn-lt"/>
                <a:ea typeface="+mn-ea"/>
                <a:cs typeface="+mn-cs"/>
              </a:rPr>
              <a:t> = .03). A significant difference in the 7-year adjusted ACM estimates favoring aRT versus early sRT was observed in men with four or more positive LNs (7.74% </a:t>
            </a:r>
            <a:r>
              <a:rPr lang="en-US" sz="1200" b="0" i="1" kern="1200">
                <a:solidFill>
                  <a:schemeClr val="tx1"/>
                </a:solidFill>
                <a:effectLst/>
                <a:latin typeface="+mn-lt"/>
                <a:ea typeface="+mn-ea"/>
                <a:cs typeface="+mn-cs"/>
              </a:rPr>
              <a:t>v</a:t>
            </a:r>
            <a:r>
              <a:rPr lang="en-US" sz="1200" b="0" i="0" kern="1200">
                <a:solidFill>
                  <a:schemeClr val="tx1"/>
                </a:solidFill>
                <a:effectLst/>
                <a:latin typeface="+mn-lt"/>
                <a:ea typeface="+mn-ea"/>
                <a:cs typeface="+mn-cs"/>
              </a:rPr>
              <a:t> 23.36%) in that the 95% CI for the 15.62% difference (5.90 to 25.35) excluded 0.00, but this was not true for men with 1-3 positive LNs (14.27% </a:t>
            </a:r>
            <a:r>
              <a:rPr lang="en-US" sz="1200" b="0" i="1" kern="1200">
                <a:solidFill>
                  <a:schemeClr val="tx1"/>
                </a:solidFill>
                <a:effectLst/>
                <a:latin typeface="+mn-lt"/>
                <a:ea typeface="+mn-ea"/>
                <a:cs typeface="+mn-cs"/>
              </a:rPr>
              <a:t>v</a:t>
            </a:r>
            <a:r>
              <a:rPr lang="en-US" sz="1200" b="0" i="0" kern="1200">
                <a:solidFill>
                  <a:schemeClr val="tx1"/>
                </a:solidFill>
                <a:effectLst/>
                <a:latin typeface="+mn-lt"/>
                <a:ea typeface="+mn-ea"/>
                <a:cs typeface="+mn-cs"/>
              </a:rPr>
              <a:t> 13.89%; 95% CI for the 0.38% difference [–7.02 to 7.79]).</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Briganti A, Karnes RJ, Da Pozzo LF, Cozzarini C, Capitanio U, Gallina A, Suardi N, Bianchi M, Tutolo M, Salonia A, Di Muzio N, Rigatti P, Montorsi F, Blute M. Combination of adjuvant hormonal and radiation therapy significantly prolongs survival of patients with pT2-4 pN+ prostate cancer: results of a matched analysis. Eur Urol. 2011 May;59(5):832-40. doi: 10.1016/j.eururo.2011.02.024. Epub 2011 Feb 22. PMID: 21354694.</a:t>
            </a:r>
          </a:p>
        </p:txBody>
      </p:sp>
      <p:sp>
        <p:nvSpPr>
          <p:cNvPr id="4" name="Slide Number Placeholder 3"/>
          <p:cNvSpPr>
            <a:spLocks noGrp="1"/>
          </p:cNvSpPr>
          <p:nvPr>
            <p:ph type="sldNum" sz="quarter" idx="5"/>
          </p:nvPr>
        </p:nvSpPr>
        <p:spPr/>
        <p:txBody>
          <a:bodyPr/>
          <a:lstStyle/>
          <a:p>
            <a:fld id="{1102B017-7BD6-475B-B14F-B7AC979493F3}" type="slidenum">
              <a:rPr lang="en-US" smtClean="0"/>
              <a:t>17</a:t>
            </a:fld>
            <a:endParaRPr lang="en-US"/>
          </a:p>
        </p:txBody>
      </p:sp>
    </p:spTree>
    <p:extLst>
      <p:ext uri="{BB962C8B-B14F-4D97-AF65-F5344CB8AC3E}">
        <p14:creationId xmlns:p14="http://schemas.microsoft.com/office/powerpoint/2010/main" val="1465639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847E1-DFF8-FA04-73CA-027343BF1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56E58F-2D27-5519-202D-4984DE4F4B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C63A1C-80C3-EBC2-10FD-9967D4A62B1E}"/>
              </a:ext>
            </a:extLst>
          </p:cNvPr>
          <p:cNvSpPr>
            <a:spLocks noGrp="1"/>
          </p:cNvSpPr>
          <p:nvPr>
            <p:ph type="body" idx="1"/>
          </p:nvPr>
        </p:nvSpPr>
        <p:spPr/>
        <p:txBody>
          <a:bodyPr/>
          <a:lstStyle/>
          <a:p>
            <a:r>
              <a:rPr lang="en-US" sz="1200" b="0" i="0" kern="1200">
                <a:solidFill>
                  <a:schemeClr val="tx1"/>
                </a:solidFill>
                <a:effectLst/>
                <a:latin typeface="+mn-lt"/>
                <a:ea typeface="+mn-ea"/>
                <a:cs typeface="+mn-cs"/>
              </a:rPr>
              <a:t>Muise A, Pan MM, Rose B, Buckley JC. Functional outcomes after prostate cancer treatment: A comparison between single and multiple modalities. Urol Oncol. 2023 Feb;41(2):104.e1-104.e9. doi: 10.1016/j.urolonc.2022.07.014. Epub 2022 Dec 17. PMID: 36535862.</a:t>
            </a:r>
            <a:endParaRPr lang="en-US"/>
          </a:p>
        </p:txBody>
      </p:sp>
      <p:sp>
        <p:nvSpPr>
          <p:cNvPr id="4" name="Slide Number Placeholder 3">
            <a:extLst>
              <a:ext uri="{FF2B5EF4-FFF2-40B4-BE49-F238E27FC236}">
                <a16:creationId xmlns:a16="http://schemas.microsoft.com/office/drawing/2014/main" id="{8CDD1F1C-3AB2-2363-7666-A6F2FD469299}"/>
              </a:ext>
            </a:extLst>
          </p:cNvPr>
          <p:cNvSpPr>
            <a:spLocks noGrp="1"/>
          </p:cNvSpPr>
          <p:nvPr>
            <p:ph type="sldNum" sz="quarter" idx="5"/>
          </p:nvPr>
        </p:nvSpPr>
        <p:spPr/>
        <p:txBody>
          <a:bodyPr/>
          <a:lstStyle/>
          <a:p>
            <a:fld id="{1102B017-7BD6-475B-B14F-B7AC979493F3}" type="slidenum">
              <a:rPr lang="en-US" smtClean="0"/>
              <a:t>18</a:t>
            </a:fld>
            <a:endParaRPr lang="en-US"/>
          </a:p>
        </p:txBody>
      </p:sp>
    </p:spTree>
    <p:extLst>
      <p:ext uri="{BB962C8B-B14F-4D97-AF65-F5344CB8AC3E}">
        <p14:creationId xmlns:p14="http://schemas.microsoft.com/office/powerpoint/2010/main" val="3076937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6E291-4AD7-AFE6-0D89-DB136AA779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68D153-D55D-62E2-4286-55BF481C12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A440E2-229B-140D-49A0-714BAAE1154E}"/>
              </a:ext>
            </a:extLst>
          </p:cNvPr>
          <p:cNvSpPr>
            <a:spLocks noGrp="1"/>
          </p:cNvSpPr>
          <p:nvPr>
            <p:ph type="dt" sz="half" idx="10"/>
          </p:nvPr>
        </p:nvSpPr>
        <p:spPr/>
        <p:txBody>
          <a:bodyPr/>
          <a:lstStyle/>
          <a:p>
            <a:fld id="{FC16BF3B-0CFA-49E7-AAB0-FECFC456BD56}" type="datetimeFigureOut">
              <a:rPr lang="en-US" smtClean="0"/>
              <a:t>9/16/2025</a:t>
            </a:fld>
            <a:endParaRPr lang="en-US"/>
          </a:p>
        </p:txBody>
      </p:sp>
      <p:sp>
        <p:nvSpPr>
          <p:cNvPr id="5" name="Footer Placeholder 4">
            <a:extLst>
              <a:ext uri="{FF2B5EF4-FFF2-40B4-BE49-F238E27FC236}">
                <a16:creationId xmlns:a16="http://schemas.microsoft.com/office/drawing/2014/main" id="{AAB4EB1C-FEB6-9239-A0B2-5936B469B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ABA807-FC33-F0A4-177C-F726F2B918F1}"/>
              </a:ext>
            </a:extLst>
          </p:cNvPr>
          <p:cNvSpPr>
            <a:spLocks noGrp="1"/>
          </p:cNvSpPr>
          <p:nvPr>
            <p:ph type="sldNum" sz="quarter" idx="12"/>
          </p:nvPr>
        </p:nvSpPr>
        <p:spPr/>
        <p:txBody>
          <a:bodyPr/>
          <a:lstStyle/>
          <a:p>
            <a:fld id="{FEE65E89-F619-4D47-B0BE-768E7E24BBDE}" type="slidenum">
              <a:rPr lang="en-US" smtClean="0"/>
              <a:t>‹#›</a:t>
            </a:fld>
            <a:endParaRPr lang="en-US"/>
          </a:p>
        </p:txBody>
      </p:sp>
    </p:spTree>
    <p:extLst>
      <p:ext uri="{BB962C8B-B14F-4D97-AF65-F5344CB8AC3E}">
        <p14:creationId xmlns:p14="http://schemas.microsoft.com/office/powerpoint/2010/main" val="637548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4C32-E83C-885C-5DFA-D4A1268CB0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906EC2-59D5-B944-7D6D-380F9303F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8B7AE-9B7A-E08A-1C9F-E9C216248095}"/>
              </a:ext>
            </a:extLst>
          </p:cNvPr>
          <p:cNvSpPr>
            <a:spLocks noGrp="1"/>
          </p:cNvSpPr>
          <p:nvPr>
            <p:ph type="dt" sz="half" idx="10"/>
          </p:nvPr>
        </p:nvSpPr>
        <p:spPr/>
        <p:txBody>
          <a:bodyPr/>
          <a:lstStyle/>
          <a:p>
            <a:fld id="{FC16BF3B-0CFA-49E7-AAB0-FECFC456BD56}" type="datetimeFigureOut">
              <a:rPr lang="en-US" smtClean="0"/>
              <a:t>9/16/2025</a:t>
            </a:fld>
            <a:endParaRPr lang="en-US"/>
          </a:p>
        </p:txBody>
      </p:sp>
      <p:sp>
        <p:nvSpPr>
          <p:cNvPr id="5" name="Footer Placeholder 4">
            <a:extLst>
              <a:ext uri="{FF2B5EF4-FFF2-40B4-BE49-F238E27FC236}">
                <a16:creationId xmlns:a16="http://schemas.microsoft.com/office/drawing/2014/main" id="{372E8CE0-DE1E-ECC0-7EFF-E75960A9B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CBD06-DB37-87CA-E10B-0FE95BFB3400}"/>
              </a:ext>
            </a:extLst>
          </p:cNvPr>
          <p:cNvSpPr>
            <a:spLocks noGrp="1"/>
          </p:cNvSpPr>
          <p:nvPr>
            <p:ph type="sldNum" sz="quarter" idx="12"/>
          </p:nvPr>
        </p:nvSpPr>
        <p:spPr/>
        <p:txBody>
          <a:bodyPr/>
          <a:lstStyle/>
          <a:p>
            <a:fld id="{FEE65E89-F619-4D47-B0BE-768E7E24BBDE}" type="slidenum">
              <a:rPr lang="en-US" smtClean="0"/>
              <a:t>‹#›</a:t>
            </a:fld>
            <a:endParaRPr lang="en-US"/>
          </a:p>
        </p:txBody>
      </p:sp>
    </p:spTree>
    <p:extLst>
      <p:ext uri="{BB962C8B-B14F-4D97-AF65-F5344CB8AC3E}">
        <p14:creationId xmlns:p14="http://schemas.microsoft.com/office/powerpoint/2010/main" val="109245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3254DE-6CC9-7029-31F1-749343877A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6DE3B0-F18E-0A13-4A99-D6ABAFA782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0C6B6-4D44-375C-5673-0AA267F45F47}"/>
              </a:ext>
            </a:extLst>
          </p:cNvPr>
          <p:cNvSpPr>
            <a:spLocks noGrp="1"/>
          </p:cNvSpPr>
          <p:nvPr>
            <p:ph type="dt" sz="half" idx="10"/>
          </p:nvPr>
        </p:nvSpPr>
        <p:spPr/>
        <p:txBody>
          <a:bodyPr/>
          <a:lstStyle/>
          <a:p>
            <a:fld id="{FC16BF3B-0CFA-49E7-AAB0-FECFC456BD56}" type="datetimeFigureOut">
              <a:rPr lang="en-US" smtClean="0"/>
              <a:t>9/16/2025</a:t>
            </a:fld>
            <a:endParaRPr lang="en-US"/>
          </a:p>
        </p:txBody>
      </p:sp>
      <p:sp>
        <p:nvSpPr>
          <p:cNvPr id="5" name="Footer Placeholder 4">
            <a:extLst>
              <a:ext uri="{FF2B5EF4-FFF2-40B4-BE49-F238E27FC236}">
                <a16:creationId xmlns:a16="http://schemas.microsoft.com/office/drawing/2014/main" id="{7F568305-DD67-E481-0FF4-72245EC38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F39BC-13C3-CEB4-B6F9-B709AB69D38F}"/>
              </a:ext>
            </a:extLst>
          </p:cNvPr>
          <p:cNvSpPr>
            <a:spLocks noGrp="1"/>
          </p:cNvSpPr>
          <p:nvPr>
            <p:ph type="sldNum" sz="quarter" idx="12"/>
          </p:nvPr>
        </p:nvSpPr>
        <p:spPr/>
        <p:txBody>
          <a:bodyPr/>
          <a:lstStyle/>
          <a:p>
            <a:fld id="{FEE65E89-F619-4D47-B0BE-768E7E24BBDE}" type="slidenum">
              <a:rPr lang="en-US" smtClean="0"/>
              <a:t>‹#›</a:t>
            </a:fld>
            <a:endParaRPr lang="en-US"/>
          </a:p>
        </p:txBody>
      </p:sp>
    </p:spTree>
    <p:extLst>
      <p:ext uri="{BB962C8B-B14F-4D97-AF65-F5344CB8AC3E}">
        <p14:creationId xmlns:p14="http://schemas.microsoft.com/office/powerpoint/2010/main" val="354150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EF34-32E7-58ED-7BD0-1B44C9CA39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8B619-6CC8-AE02-EA19-8735B0BA89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96128-79C3-7092-338F-3898AB0B8613}"/>
              </a:ext>
            </a:extLst>
          </p:cNvPr>
          <p:cNvSpPr>
            <a:spLocks noGrp="1"/>
          </p:cNvSpPr>
          <p:nvPr>
            <p:ph type="dt" sz="half" idx="10"/>
          </p:nvPr>
        </p:nvSpPr>
        <p:spPr/>
        <p:txBody>
          <a:bodyPr/>
          <a:lstStyle/>
          <a:p>
            <a:fld id="{FC16BF3B-0CFA-49E7-AAB0-FECFC456BD56}" type="datetimeFigureOut">
              <a:rPr lang="en-US" smtClean="0"/>
              <a:t>9/16/2025</a:t>
            </a:fld>
            <a:endParaRPr lang="en-US"/>
          </a:p>
        </p:txBody>
      </p:sp>
      <p:sp>
        <p:nvSpPr>
          <p:cNvPr id="5" name="Footer Placeholder 4">
            <a:extLst>
              <a:ext uri="{FF2B5EF4-FFF2-40B4-BE49-F238E27FC236}">
                <a16:creationId xmlns:a16="http://schemas.microsoft.com/office/drawing/2014/main" id="{BD7623E8-AC46-90D6-9F8A-C0F03814E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4318B-046C-42FB-B408-D4F7CF7E87DC}"/>
              </a:ext>
            </a:extLst>
          </p:cNvPr>
          <p:cNvSpPr>
            <a:spLocks noGrp="1"/>
          </p:cNvSpPr>
          <p:nvPr>
            <p:ph type="sldNum" sz="quarter" idx="12"/>
          </p:nvPr>
        </p:nvSpPr>
        <p:spPr/>
        <p:txBody>
          <a:bodyPr/>
          <a:lstStyle/>
          <a:p>
            <a:fld id="{FEE65E89-F619-4D47-B0BE-768E7E24BBDE}" type="slidenum">
              <a:rPr lang="en-US" smtClean="0"/>
              <a:t>‹#›</a:t>
            </a:fld>
            <a:endParaRPr lang="en-US"/>
          </a:p>
        </p:txBody>
      </p:sp>
    </p:spTree>
    <p:extLst>
      <p:ext uri="{BB962C8B-B14F-4D97-AF65-F5344CB8AC3E}">
        <p14:creationId xmlns:p14="http://schemas.microsoft.com/office/powerpoint/2010/main" val="17482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60F2-9824-33EF-363C-45DE63584F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F06CF7-B535-62FC-FAE7-0A2449E50F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53B370-E001-FA45-EE7F-FC0FE2CE2406}"/>
              </a:ext>
            </a:extLst>
          </p:cNvPr>
          <p:cNvSpPr>
            <a:spLocks noGrp="1"/>
          </p:cNvSpPr>
          <p:nvPr>
            <p:ph type="dt" sz="half" idx="10"/>
          </p:nvPr>
        </p:nvSpPr>
        <p:spPr/>
        <p:txBody>
          <a:bodyPr/>
          <a:lstStyle/>
          <a:p>
            <a:fld id="{FC16BF3B-0CFA-49E7-AAB0-FECFC456BD56}" type="datetimeFigureOut">
              <a:rPr lang="en-US" smtClean="0"/>
              <a:t>9/16/2025</a:t>
            </a:fld>
            <a:endParaRPr lang="en-US"/>
          </a:p>
        </p:txBody>
      </p:sp>
      <p:sp>
        <p:nvSpPr>
          <p:cNvPr id="5" name="Footer Placeholder 4">
            <a:extLst>
              <a:ext uri="{FF2B5EF4-FFF2-40B4-BE49-F238E27FC236}">
                <a16:creationId xmlns:a16="http://schemas.microsoft.com/office/drawing/2014/main" id="{AC9AE7E9-F08D-FE37-1F69-8F1DC33A8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6AB40-356F-CCD9-9E46-369D8FAD16F8}"/>
              </a:ext>
            </a:extLst>
          </p:cNvPr>
          <p:cNvSpPr>
            <a:spLocks noGrp="1"/>
          </p:cNvSpPr>
          <p:nvPr>
            <p:ph type="sldNum" sz="quarter" idx="12"/>
          </p:nvPr>
        </p:nvSpPr>
        <p:spPr/>
        <p:txBody>
          <a:bodyPr/>
          <a:lstStyle/>
          <a:p>
            <a:fld id="{FEE65E89-F619-4D47-B0BE-768E7E24BBDE}" type="slidenum">
              <a:rPr lang="en-US" smtClean="0"/>
              <a:t>‹#›</a:t>
            </a:fld>
            <a:endParaRPr lang="en-US"/>
          </a:p>
        </p:txBody>
      </p:sp>
    </p:spTree>
    <p:extLst>
      <p:ext uri="{BB962C8B-B14F-4D97-AF65-F5344CB8AC3E}">
        <p14:creationId xmlns:p14="http://schemas.microsoft.com/office/powerpoint/2010/main" val="108922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F3CA-ED68-9D4D-ACA6-7C13D28EB2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5B1A02-13D1-5EE7-2345-9CB95DEEE2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EA0CE5-E37D-BC19-38AE-45D6AD1C8F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878906-6618-C9B0-C4E5-34942A5ECB50}"/>
              </a:ext>
            </a:extLst>
          </p:cNvPr>
          <p:cNvSpPr>
            <a:spLocks noGrp="1"/>
          </p:cNvSpPr>
          <p:nvPr>
            <p:ph type="dt" sz="half" idx="10"/>
          </p:nvPr>
        </p:nvSpPr>
        <p:spPr/>
        <p:txBody>
          <a:bodyPr/>
          <a:lstStyle/>
          <a:p>
            <a:fld id="{FC16BF3B-0CFA-49E7-AAB0-FECFC456BD56}" type="datetimeFigureOut">
              <a:rPr lang="en-US" smtClean="0"/>
              <a:t>9/16/2025</a:t>
            </a:fld>
            <a:endParaRPr lang="en-US"/>
          </a:p>
        </p:txBody>
      </p:sp>
      <p:sp>
        <p:nvSpPr>
          <p:cNvPr id="6" name="Footer Placeholder 5">
            <a:extLst>
              <a:ext uri="{FF2B5EF4-FFF2-40B4-BE49-F238E27FC236}">
                <a16:creationId xmlns:a16="http://schemas.microsoft.com/office/drawing/2014/main" id="{458E561F-2B2E-71B0-51D8-30ADA9C6DD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031635-18C1-1A3B-DE1C-DA58D39C0863}"/>
              </a:ext>
            </a:extLst>
          </p:cNvPr>
          <p:cNvSpPr>
            <a:spLocks noGrp="1"/>
          </p:cNvSpPr>
          <p:nvPr>
            <p:ph type="sldNum" sz="quarter" idx="12"/>
          </p:nvPr>
        </p:nvSpPr>
        <p:spPr/>
        <p:txBody>
          <a:bodyPr/>
          <a:lstStyle/>
          <a:p>
            <a:fld id="{FEE65E89-F619-4D47-B0BE-768E7E24BBDE}" type="slidenum">
              <a:rPr lang="en-US" smtClean="0"/>
              <a:t>‹#›</a:t>
            </a:fld>
            <a:endParaRPr lang="en-US"/>
          </a:p>
        </p:txBody>
      </p:sp>
    </p:spTree>
    <p:extLst>
      <p:ext uri="{BB962C8B-B14F-4D97-AF65-F5344CB8AC3E}">
        <p14:creationId xmlns:p14="http://schemas.microsoft.com/office/powerpoint/2010/main" val="283714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FD75-FDED-F78D-EAE7-B4407C32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32FF55-28F5-A49C-E463-E87D51EC6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1BED07-5FB5-0BCA-AF2E-8A3F1E78F7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45B7A5-253A-DB6F-6549-C57970EFC9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7FF4D2-1A4D-E7D1-206F-9167AC6269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0BE351-4E04-C335-B41F-91946737F207}"/>
              </a:ext>
            </a:extLst>
          </p:cNvPr>
          <p:cNvSpPr>
            <a:spLocks noGrp="1"/>
          </p:cNvSpPr>
          <p:nvPr>
            <p:ph type="dt" sz="half" idx="10"/>
          </p:nvPr>
        </p:nvSpPr>
        <p:spPr/>
        <p:txBody>
          <a:bodyPr/>
          <a:lstStyle/>
          <a:p>
            <a:fld id="{FC16BF3B-0CFA-49E7-AAB0-FECFC456BD56}" type="datetimeFigureOut">
              <a:rPr lang="en-US" smtClean="0"/>
              <a:t>9/16/2025</a:t>
            </a:fld>
            <a:endParaRPr lang="en-US"/>
          </a:p>
        </p:txBody>
      </p:sp>
      <p:sp>
        <p:nvSpPr>
          <p:cNvPr id="8" name="Footer Placeholder 7">
            <a:extLst>
              <a:ext uri="{FF2B5EF4-FFF2-40B4-BE49-F238E27FC236}">
                <a16:creationId xmlns:a16="http://schemas.microsoft.com/office/drawing/2014/main" id="{3EAA1A17-2BF5-76A1-FE9C-4C39FEA9D8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E5F02C-4C4B-7CE8-6FB7-883321DE1CDB}"/>
              </a:ext>
            </a:extLst>
          </p:cNvPr>
          <p:cNvSpPr>
            <a:spLocks noGrp="1"/>
          </p:cNvSpPr>
          <p:nvPr>
            <p:ph type="sldNum" sz="quarter" idx="12"/>
          </p:nvPr>
        </p:nvSpPr>
        <p:spPr/>
        <p:txBody>
          <a:bodyPr/>
          <a:lstStyle/>
          <a:p>
            <a:fld id="{FEE65E89-F619-4D47-B0BE-768E7E24BBDE}" type="slidenum">
              <a:rPr lang="en-US" smtClean="0"/>
              <a:t>‹#›</a:t>
            </a:fld>
            <a:endParaRPr lang="en-US"/>
          </a:p>
        </p:txBody>
      </p:sp>
    </p:spTree>
    <p:extLst>
      <p:ext uri="{BB962C8B-B14F-4D97-AF65-F5344CB8AC3E}">
        <p14:creationId xmlns:p14="http://schemas.microsoft.com/office/powerpoint/2010/main" val="291696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5833B-FBE9-1066-6BBC-5ABDEC109D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0A5268-E444-63CD-E082-0251E980B5C4}"/>
              </a:ext>
            </a:extLst>
          </p:cNvPr>
          <p:cNvSpPr>
            <a:spLocks noGrp="1"/>
          </p:cNvSpPr>
          <p:nvPr>
            <p:ph type="dt" sz="half" idx="10"/>
          </p:nvPr>
        </p:nvSpPr>
        <p:spPr/>
        <p:txBody>
          <a:bodyPr/>
          <a:lstStyle/>
          <a:p>
            <a:fld id="{FC16BF3B-0CFA-49E7-AAB0-FECFC456BD56}" type="datetimeFigureOut">
              <a:rPr lang="en-US" smtClean="0"/>
              <a:t>9/16/2025</a:t>
            </a:fld>
            <a:endParaRPr lang="en-US"/>
          </a:p>
        </p:txBody>
      </p:sp>
      <p:sp>
        <p:nvSpPr>
          <p:cNvPr id="4" name="Footer Placeholder 3">
            <a:extLst>
              <a:ext uri="{FF2B5EF4-FFF2-40B4-BE49-F238E27FC236}">
                <a16:creationId xmlns:a16="http://schemas.microsoft.com/office/drawing/2014/main" id="{E047ACB6-26A7-3075-1BB4-FA8D7135E6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4D69BF-36DC-54AA-D8E0-D5B4088323FB}"/>
              </a:ext>
            </a:extLst>
          </p:cNvPr>
          <p:cNvSpPr>
            <a:spLocks noGrp="1"/>
          </p:cNvSpPr>
          <p:nvPr>
            <p:ph type="sldNum" sz="quarter" idx="12"/>
          </p:nvPr>
        </p:nvSpPr>
        <p:spPr/>
        <p:txBody>
          <a:bodyPr/>
          <a:lstStyle/>
          <a:p>
            <a:fld id="{FEE65E89-F619-4D47-B0BE-768E7E24BBDE}" type="slidenum">
              <a:rPr lang="en-US" smtClean="0"/>
              <a:t>‹#›</a:t>
            </a:fld>
            <a:endParaRPr lang="en-US"/>
          </a:p>
        </p:txBody>
      </p:sp>
    </p:spTree>
    <p:extLst>
      <p:ext uri="{BB962C8B-B14F-4D97-AF65-F5344CB8AC3E}">
        <p14:creationId xmlns:p14="http://schemas.microsoft.com/office/powerpoint/2010/main" val="304332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CE987E-C5E4-7BD2-6CA3-5B5A281057F9}"/>
              </a:ext>
            </a:extLst>
          </p:cNvPr>
          <p:cNvSpPr>
            <a:spLocks noGrp="1"/>
          </p:cNvSpPr>
          <p:nvPr>
            <p:ph type="dt" sz="half" idx="10"/>
          </p:nvPr>
        </p:nvSpPr>
        <p:spPr/>
        <p:txBody>
          <a:bodyPr/>
          <a:lstStyle/>
          <a:p>
            <a:fld id="{FC16BF3B-0CFA-49E7-AAB0-FECFC456BD56}" type="datetimeFigureOut">
              <a:rPr lang="en-US" smtClean="0"/>
              <a:t>9/16/2025</a:t>
            </a:fld>
            <a:endParaRPr lang="en-US"/>
          </a:p>
        </p:txBody>
      </p:sp>
      <p:sp>
        <p:nvSpPr>
          <p:cNvPr id="3" name="Footer Placeholder 2">
            <a:extLst>
              <a:ext uri="{FF2B5EF4-FFF2-40B4-BE49-F238E27FC236}">
                <a16:creationId xmlns:a16="http://schemas.microsoft.com/office/drawing/2014/main" id="{8036A349-B549-1F20-71AC-9A680B5FBF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5DBC85-DB9C-3B93-5436-C9E294B663AE}"/>
              </a:ext>
            </a:extLst>
          </p:cNvPr>
          <p:cNvSpPr>
            <a:spLocks noGrp="1"/>
          </p:cNvSpPr>
          <p:nvPr>
            <p:ph type="sldNum" sz="quarter" idx="12"/>
          </p:nvPr>
        </p:nvSpPr>
        <p:spPr/>
        <p:txBody>
          <a:bodyPr/>
          <a:lstStyle/>
          <a:p>
            <a:fld id="{FEE65E89-F619-4D47-B0BE-768E7E24BBDE}" type="slidenum">
              <a:rPr lang="en-US" smtClean="0"/>
              <a:t>‹#›</a:t>
            </a:fld>
            <a:endParaRPr lang="en-US"/>
          </a:p>
        </p:txBody>
      </p:sp>
    </p:spTree>
    <p:extLst>
      <p:ext uri="{BB962C8B-B14F-4D97-AF65-F5344CB8AC3E}">
        <p14:creationId xmlns:p14="http://schemas.microsoft.com/office/powerpoint/2010/main" val="244094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C3DF3-F9EB-79CF-2E50-E60A444F0D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0B1BA5-0F4F-6643-2AF9-B3B734E28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2AFA85-655A-EA19-A5BA-156DB660C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C9381-5C2E-DDAE-E169-7D1F5D1DE3D2}"/>
              </a:ext>
            </a:extLst>
          </p:cNvPr>
          <p:cNvSpPr>
            <a:spLocks noGrp="1"/>
          </p:cNvSpPr>
          <p:nvPr>
            <p:ph type="dt" sz="half" idx="10"/>
          </p:nvPr>
        </p:nvSpPr>
        <p:spPr/>
        <p:txBody>
          <a:bodyPr/>
          <a:lstStyle/>
          <a:p>
            <a:fld id="{FC16BF3B-0CFA-49E7-AAB0-FECFC456BD56}" type="datetimeFigureOut">
              <a:rPr lang="en-US" smtClean="0"/>
              <a:t>9/16/2025</a:t>
            </a:fld>
            <a:endParaRPr lang="en-US"/>
          </a:p>
        </p:txBody>
      </p:sp>
      <p:sp>
        <p:nvSpPr>
          <p:cNvPr id="6" name="Footer Placeholder 5">
            <a:extLst>
              <a:ext uri="{FF2B5EF4-FFF2-40B4-BE49-F238E27FC236}">
                <a16:creationId xmlns:a16="http://schemas.microsoft.com/office/drawing/2014/main" id="{D2D4B2EF-CC54-E357-F831-FF466644EF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1D55D1-F13D-760C-63B1-A701E955B398}"/>
              </a:ext>
            </a:extLst>
          </p:cNvPr>
          <p:cNvSpPr>
            <a:spLocks noGrp="1"/>
          </p:cNvSpPr>
          <p:nvPr>
            <p:ph type="sldNum" sz="quarter" idx="12"/>
          </p:nvPr>
        </p:nvSpPr>
        <p:spPr/>
        <p:txBody>
          <a:bodyPr/>
          <a:lstStyle/>
          <a:p>
            <a:fld id="{FEE65E89-F619-4D47-B0BE-768E7E24BBDE}" type="slidenum">
              <a:rPr lang="en-US" smtClean="0"/>
              <a:t>‹#›</a:t>
            </a:fld>
            <a:endParaRPr lang="en-US"/>
          </a:p>
        </p:txBody>
      </p:sp>
    </p:spTree>
    <p:extLst>
      <p:ext uri="{BB962C8B-B14F-4D97-AF65-F5344CB8AC3E}">
        <p14:creationId xmlns:p14="http://schemas.microsoft.com/office/powerpoint/2010/main" val="114476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3FF85-0FCE-AED3-312B-757A173EA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FAA5EB-917E-3B2C-2CB2-E95CD0759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ACDE06-50EC-1ED7-2AD2-0B2B5DC06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AC5A6F-8D0B-6F5A-0004-D9A0A4157DFA}"/>
              </a:ext>
            </a:extLst>
          </p:cNvPr>
          <p:cNvSpPr>
            <a:spLocks noGrp="1"/>
          </p:cNvSpPr>
          <p:nvPr>
            <p:ph type="dt" sz="half" idx="10"/>
          </p:nvPr>
        </p:nvSpPr>
        <p:spPr/>
        <p:txBody>
          <a:bodyPr/>
          <a:lstStyle/>
          <a:p>
            <a:fld id="{FC16BF3B-0CFA-49E7-AAB0-FECFC456BD56}" type="datetimeFigureOut">
              <a:rPr lang="en-US" smtClean="0"/>
              <a:t>9/16/2025</a:t>
            </a:fld>
            <a:endParaRPr lang="en-US"/>
          </a:p>
        </p:txBody>
      </p:sp>
      <p:sp>
        <p:nvSpPr>
          <p:cNvPr id="6" name="Footer Placeholder 5">
            <a:extLst>
              <a:ext uri="{FF2B5EF4-FFF2-40B4-BE49-F238E27FC236}">
                <a16:creationId xmlns:a16="http://schemas.microsoft.com/office/drawing/2014/main" id="{614CF761-7076-79FA-5349-EB2AA02543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AB4BE4-74F9-17DA-98D7-750597E1A914}"/>
              </a:ext>
            </a:extLst>
          </p:cNvPr>
          <p:cNvSpPr>
            <a:spLocks noGrp="1"/>
          </p:cNvSpPr>
          <p:nvPr>
            <p:ph type="sldNum" sz="quarter" idx="12"/>
          </p:nvPr>
        </p:nvSpPr>
        <p:spPr/>
        <p:txBody>
          <a:bodyPr/>
          <a:lstStyle/>
          <a:p>
            <a:fld id="{FEE65E89-F619-4D47-B0BE-768E7E24BBDE}" type="slidenum">
              <a:rPr lang="en-US" smtClean="0"/>
              <a:t>‹#›</a:t>
            </a:fld>
            <a:endParaRPr lang="en-US"/>
          </a:p>
        </p:txBody>
      </p:sp>
    </p:spTree>
    <p:extLst>
      <p:ext uri="{BB962C8B-B14F-4D97-AF65-F5344CB8AC3E}">
        <p14:creationId xmlns:p14="http://schemas.microsoft.com/office/powerpoint/2010/main" val="69952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A673C4-4B70-667B-694B-CF34D6AC14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752A08-3C05-EBF1-A692-A20E0F406B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A7E8C-2616-503E-2986-9AD6CE286E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16BF3B-0CFA-49E7-AAB0-FECFC456BD56}" type="datetimeFigureOut">
              <a:rPr lang="en-US" smtClean="0"/>
              <a:t>9/16/2025</a:t>
            </a:fld>
            <a:endParaRPr lang="en-US"/>
          </a:p>
        </p:txBody>
      </p:sp>
      <p:sp>
        <p:nvSpPr>
          <p:cNvPr id="5" name="Footer Placeholder 4">
            <a:extLst>
              <a:ext uri="{FF2B5EF4-FFF2-40B4-BE49-F238E27FC236}">
                <a16:creationId xmlns:a16="http://schemas.microsoft.com/office/drawing/2014/main" id="{C09D46E6-A7C0-40C9-4FC1-E4FBB57268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64F8424-8E71-2880-B6B2-711024F4E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E65E89-F619-4D47-B0BE-768E7E24BBDE}" type="slidenum">
              <a:rPr lang="en-US" smtClean="0"/>
              <a:t>‹#›</a:t>
            </a:fld>
            <a:endParaRPr lang="en-US"/>
          </a:p>
        </p:txBody>
      </p:sp>
    </p:spTree>
    <p:extLst>
      <p:ext uri="{BB962C8B-B14F-4D97-AF65-F5344CB8AC3E}">
        <p14:creationId xmlns:p14="http://schemas.microsoft.com/office/powerpoint/2010/main" val="394402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scopubs.org/action/doSearch?ContribAuthorRaw=Tilki%2C+Derya"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https://doi.org/10.1200/JCO.22.02489"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31C5FC-866E-788F-FBBC-E3A5CC35C6B7}"/>
              </a:ext>
            </a:extLst>
          </p:cNvPr>
          <p:cNvPicPr>
            <a:picLocks noChangeAspect="1"/>
          </p:cNvPicPr>
          <p:nvPr/>
        </p:nvPicPr>
        <p:blipFill>
          <a:blip r:embed="rId2"/>
          <a:stretch>
            <a:fillRect/>
          </a:stretch>
        </p:blipFill>
        <p:spPr>
          <a:xfrm>
            <a:off x="116901" y="1752034"/>
            <a:ext cx="5220030" cy="3353932"/>
          </a:xfrm>
          <a:prstGeom prst="rect">
            <a:avLst/>
          </a:prstGeom>
        </p:spPr>
      </p:pic>
      <p:sp>
        <p:nvSpPr>
          <p:cNvPr id="5" name="Rectangle 4">
            <a:extLst>
              <a:ext uri="{FF2B5EF4-FFF2-40B4-BE49-F238E27FC236}">
                <a16:creationId xmlns:a16="http://schemas.microsoft.com/office/drawing/2014/main" id="{541D9634-E710-D664-4D58-6938550F89B3}"/>
              </a:ext>
            </a:extLst>
          </p:cNvPr>
          <p:cNvSpPr/>
          <p:nvPr/>
        </p:nvSpPr>
        <p:spPr>
          <a:xfrm>
            <a:off x="4392045" y="2044638"/>
            <a:ext cx="7683054" cy="2146742"/>
          </a:xfrm>
          <a:prstGeom prst="rect">
            <a:avLst/>
          </a:prstGeom>
          <a:noFill/>
        </p:spPr>
        <p:txBody>
          <a:bodyPr wrap="square" lIns="68580" tIns="34290" rIns="68580" bIns="34290">
            <a:spAutoFit/>
          </a:bodyPr>
          <a:lstStyle/>
          <a:p>
            <a:pPr algn="ctr"/>
            <a:r>
              <a:rPr lang="en-US" sz="4500" b="1">
                <a:ln w="0"/>
                <a:solidFill>
                  <a:srgbClr val="CC0066"/>
                </a:solidFill>
                <a:effectLst>
                  <a:glow rad="127000">
                    <a:schemeClr val="bg1"/>
                  </a:glow>
                </a:effectLst>
                <a:latin typeface="Arial" panose="020B0604020202020204" pitchFamily="34" charset="0"/>
                <a:ea typeface="+mj-ea"/>
                <a:cs typeface="Arial" panose="020B0604020202020204" pitchFamily="34" charset="0"/>
              </a:rPr>
              <a:t>Vai trò của xạ trị </a:t>
            </a:r>
          </a:p>
          <a:p>
            <a:pPr algn="ctr"/>
            <a:r>
              <a:rPr lang="en-US" sz="4500" b="1">
                <a:ln w="0"/>
                <a:solidFill>
                  <a:srgbClr val="CC0066"/>
                </a:solidFill>
                <a:effectLst>
                  <a:glow rad="127000">
                    <a:schemeClr val="bg1"/>
                  </a:glow>
                </a:effectLst>
                <a:latin typeface="Arial" panose="020B0604020202020204" pitchFamily="34" charset="0"/>
                <a:ea typeface="+mj-ea"/>
                <a:cs typeface="Arial" panose="020B0604020202020204" pitchFamily="34" charset="0"/>
              </a:rPr>
              <a:t>trong</a:t>
            </a:r>
          </a:p>
          <a:p>
            <a:pPr algn="ctr"/>
            <a:r>
              <a:rPr lang="en-US" sz="4500" b="1">
                <a:ln w="0"/>
                <a:solidFill>
                  <a:srgbClr val="CC0066"/>
                </a:solidFill>
                <a:effectLst>
                  <a:glow rad="127000">
                    <a:schemeClr val="bg1"/>
                  </a:glow>
                </a:effectLst>
                <a:latin typeface="Arial" panose="020B0604020202020204" pitchFamily="34" charset="0"/>
                <a:ea typeface="+mj-ea"/>
                <a:cs typeface="Arial" panose="020B0604020202020204" pitchFamily="34" charset="0"/>
              </a:rPr>
              <a:t>ung thư tuyến tiền liệt </a:t>
            </a:r>
          </a:p>
        </p:txBody>
      </p:sp>
      <p:sp>
        <p:nvSpPr>
          <p:cNvPr id="6" name="TextBox 5">
            <a:extLst>
              <a:ext uri="{FF2B5EF4-FFF2-40B4-BE49-F238E27FC236}">
                <a16:creationId xmlns:a16="http://schemas.microsoft.com/office/drawing/2014/main" id="{E3D04EB0-051C-DFA7-DE56-C4D0510A817D}"/>
              </a:ext>
            </a:extLst>
          </p:cNvPr>
          <p:cNvSpPr txBox="1"/>
          <p:nvPr/>
        </p:nvSpPr>
        <p:spPr>
          <a:xfrm>
            <a:off x="5336931" y="4742364"/>
            <a:ext cx="6597569" cy="830997"/>
          </a:xfrm>
          <a:prstGeom prst="rect">
            <a:avLst/>
          </a:prstGeom>
          <a:noFill/>
        </p:spPr>
        <p:txBody>
          <a:bodyPr wrap="square" rtlCol="0">
            <a:spAutoFit/>
          </a:bodyPr>
          <a:lstStyle/>
          <a:p>
            <a:r>
              <a:rPr lang="en-US" sz="2400" b="1">
                <a:solidFill>
                  <a:srgbClr val="002060"/>
                </a:solidFill>
                <a:latin typeface="Arial" panose="020B0604020202020204" pitchFamily="34" charset="0"/>
                <a:cs typeface="Arial" panose="020B0604020202020204" pitchFamily="34" charset="0"/>
              </a:rPr>
              <a:t>BS Quan Anh Tiến</a:t>
            </a:r>
          </a:p>
          <a:p>
            <a:r>
              <a:rPr lang="en-US" sz="2400">
                <a:solidFill>
                  <a:srgbClr val="002060"/>
                </a:solidFill>
                <a:latin typeface="Arial" panose="020B0604020202020204" pitchFamily="34" charset="0"/>
                <a:cs typeface="Arial" panose="020B0604020202020204" pitchFamily="34" charset="0"/>
              </a:rPr>
              <a:t>Bộ môn Ung thư – Đại học Y Dược TPHCM </a:t>
            </a:r>
          </a:p>
        </p:txBody>
      </p:sp>
      <p:pic>
        <p:nvPicPr>
          <p:cNvPr id="2050" name="Picture 2">
            <a:extLst>
              <a:ext uri="{FF2B5EF4-FFF2-40B4-BE49-F238E27FC236}">
                <a16:creationId xmlns:a16="http://schemas.microsoft.com/office/drawing/2014/main" id="{01518A96-D560-4285-9A71-F1D009827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1657" y="0"/>
            <a:ext cx="2790343" cy="14936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7762001-2819-9431-14AD-461F1AD2B4E2}"/>
              </a:ext>
            </a:extLst>
          </p:cNvPr>
          <p:cNvSpPr txBox="1"/>
          <p:nvPr/>
        </p:nvSpPr>
        <p:spPr>
          <a:xfrm>
            <a:off x="2832040" y="212918"/>
            <a:ext cx="6597569" cy="830997"/>
          </a:xfrm>
          <a:prstGeom prst="rect">
            <a:avLst/>
          </a:prstGeom>
          <a:noFill/>
        </p:spPr>
        <p:txBody>
          <a:bodyPr wrap="square" rtlCol="0">
            <a:spAutoFit/>
          </a:bodyPr>
          <a:lstStyle/>
          <a:p>
            <a:pPr algn="ctr"/>
            <a:r>
              <a:rPr lang="en-US" sz="2400">
                <a:solidFill>
                  <a:srgbClr val="002060"/>
                </a:solidFill>
                <a:latin typeface="Arial" panose="020B0604020202020204" pitchFamily="34" charset="0"/>
                <a:cs typeface="Arial" panose="020B0604020202020204" pitchFamily="34" charset="0"/>
              </a:rPr>
              <a:t>Hội nghị Y học liên ngành </a:t>
            </a:r>
          </a:p>
          <a:p>
            <a:pPr algn="ctr"/>
            <a:r>
              <a:rPr lang="en-US" sz="2400">
                <a:solidFill>
                  <a:srgbClr val="002060"/>
                </a:solidFill>
                <a:latin typeface="Arial" panose="020B0604020202020204" pitchFamily="34" charset="0"/>
                <a:cs typeface="Arial" panose="020B0604020202020204" pitchFamily="34" charset="0"/>
              </a:rPr>
              <a:t>Phiên : Ung thư tuyến tiền liệt </a:t>
            </a:r>
          </a:p>
        </p:txBody>
      </p:sp>
    </p:spTree>
    <p:extLst>
      <p:ext uri="{BB962C8B-B14F-4D97-AF65-F5344CB8AC3E}">
        <p14:creationId xmlns:p14="http://schemas.microsoft.com/office/powerpoint/2010/main" val="2764975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3C8AD6-F4C6-6AF4-96E9-6A6EDEE29D57}"/>
              </a:ext>
            </a:extLst>
          </p:cNvPr>
          <p:cNvSpPr txBox="1"/>
          <p:nvPr/>
        </p:nvSpPr>
        <p:spPr>
          <a:xfrm>
            <a:off x="585872" y="315578"/>
            <a:ext cx="7680960" cy="630942"/>
          </a:xfrm>
          <a:prstGeom prst="rect">
            <a:avLst/>
          </a:prstGeom>
          <a:noFill/>
        </p:spPr>
        <p:txBody>
          <a:bodyPr wrap="square" rtlCol="0">
            <a:spAutoFit/>
          </a:bodyPr>
          <a:lstStyle/>
          <a:p>
            <a:r>
              <a:rPr lang="en-US" sz="3500" b="1">
                <a:solidFill>
                  <a:srgbClr val="E6005D"/>
                </a:solidFill>
                <a:latin typeface="Arial" panose="020B0604020202020204" pitchFamily="34" charset="0"/>
                <a:cs typeface="Arial" panose="020B0604020202020204" pitchFamily="34" charset="0"/>
              </a:rPr>
              <a:t>Vai trò của xạ trị áp sát</a:t>
            </a:r>
          </a:p>
        </p:txBody>
      </p:sp>
      <p:pic>
        <p:nvPicPr>
          <p:cNvPr id="8" name="Picture 7">
            <a:extLst>
              <a:ext uri="{FF2B5EF4-FFF2-40B4-BE49-F238E27FC236}">
                <a16:creationId xmlns:a16="http://schemas.microsoft.com/office/drawing/2014/main" id="{82868D2A-7A91-3CB4-F506-ADD1FEFC5623}"/>
              </a:ext>
            </a:extLst>
          </p:cNvPr>
          <p:cNvPicPr>
            <a:picLocks noChangeAspect="1"/>
          </p:cNvPicPr>
          <p:nvPr/>
        </p:nvPicPr>
        <p:blipFill>
          <a:blip r:embed="rId3"/>
          <a:stretch>
            <a:fillRect/>
          </a:stretch>
        </p:blipFill>
        <p:spPr>
          <a:xfrm>
            <a:off x="0" y="1052804"/>
            <a:ext cx="12192000" cy="4282130"/>
          </a:xfrm>
          <a:prstGeom prst="rect">
            <a:avLst/>
          </a:prstGeom>
        </p:spPr>
      </p:pic>
      <p:sp>
        <p:nvSpPr>
          <p:cNvPr id="9" name="Content Placeholder 2">
            <a:extLst>
              <a:ext uri="{FF2B5EF4-FFF2-40B4-BE49-F238E27FC236}">
                <a16:creationId xmlns:a16="http://schemas.microsoft.com/office/drawing/2014/main" id="{D1D73348-978A-41DF-D505-6B1BDA520238}"/>
              </a:ext>
            </a:extLst>
          </p:cNvPr>
          <p:cNvSpPr>
            <a:spLocks noGrp="1"/>
          </p:cNvSpPr>
          <p:nvPr>
            <p:ph idx="1"/>
          </p:nvPr>
        </p:nvSpPr>
        <p:spPr>
          <a:xfrm>
            <a:off x="250371" y="5441218"/>
            <a:ext cx="11456126" cy="817430"/>
          </a:xfrm>
          <a:solidFill>
            <a:schemeClr val="accent4">
              <a:lumMod val="20000"/>
              <a:lumOff val="80000"/>
            </a:schemeClr>
          </a:solidFill>
        </p:spPr>
        <p:txBody>
          <a:bodyPr>
            <a:normAutofit/>
          </a:bodyPr>
          <a:lstStyle/>
          <a:p>
            <a:pPr marL="0" indent="0" algn="ctr">
              <a:buNone/>
            </a:pPr>
            <a:r>
              <a:rPr lang="en-US" sz="2400">
                <a:solidFill>
                  <a:srgbClr val="002060"/>
                </a:solidFill>
                <a:latin typeface="Arial" panose="020B0604020202020204" pitchFamily="34" charset="0"/>
                <a:cs typeface="Arial" panose="020B0604020202020204" pitchFamily="34" charset="0"/>
              </a:rPr>
              <a:t>Xạ trị ngoài + xạ trị áp sát : làm chậm tái phát sinh học, độc tính muộn nhiều hơn, không thay đổi sống còn toàn bộ </a:t>
            </a:r>
          </a:p>
        </p:txBody>
      </p:sp>
      <p:sp>
        <p:nvSpPr>
          <p:cNvPr id="11" name="TextBox 10">
            <a:extLst>
              <a:ext uri="{FF2B5EF4-FFF2-40B4-BE49-F238E27FC236}">
                <a16:creationId xmlns:a16="http://schemas.microsoft.com/office/drawing/2014/main" id="{EA446CA4-F6B0-5188-C7FD-342473F5A2DD}"/>
              </a:ext>
            </a:extLst>
          </p:cNvPr>
          <p:cNvSpPr txBox="1"/>
          <p:nvPr/>
        </p:nvSpPr>
        <p:spPr>
          <a:xfrm>
            <a:off x="8115300" y="6494202"/>
            <a:ext cx="6093822" cy="276999"/>
          </a:xfrm>
          <a:prstGeom prst="rect">
            <a:avLst/>
          </a:prstGeom>
          <a:noFill/>
        </p:spPr>
        <p:txBody>
          <a:bodyPr wrap="square">
            <a:spAutoFit/>
          </a:bodyPr>
          <a:lstStyle/>
          <a:p>
            <a:r>
              <a:rPr lang="en-US" sz="1200" b="0" i="0">
                <a:solidFill>
                  <a:srgbClr val="002060"/>
                </a:solidFill>
                <a:effectLst/>
                <a:latin typeface="Arial" panose="020B0604020202020204" pitchFamily="34" charset="0"/>
                <a:cs typeface="Arial" panose="020B0604020202020204" pitchFamily="34" charset="0"/>
              </a:rPr>
              <a:t>Spratt DE, J Clin Oncol. 2018 Oct 10;36(29):2914-2917</a:t>
            </a:r>
            <a:endParaRPr lang="en-US" sz="12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00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the pelvis&#10;&#10;Description automatically generated">
            <a:extLst>
              <a:ext uri="{FF2B5EF4-FFF2-40B4-BE49-F238E27FC236}">
                <a16:creationId xmlns:a16="http://schemas.microsoft.com/office/drawing/2014/main" id="{70A81966-784B-5DB7-489E-B65DE439A2DE}"/>
              </a:ext>
            </a:extLst>
          </p:cNvPr>
          <p:cNvPicPr>
            <a:picLocks noChangeAspect="1"/>
          </p:cNvPicPr>
          <p:nvPr/>
        </p:nvPicPr>
        <p:blipFill rotWithShape="1">
          <a:blip r:embed="rId2">
            <a:extLst>
              <a:ext uri="{28A0092B-C50C-407E-A947-70E740481C1C}">
                <a14:useLocalDpi xmlns:a14="http://schemas.microsoft.com/office/drawing/2010/main" val="0"/>
              </a:ext>
            </a:extLst>
          </a:blip>
          <a:srcRect l="8753" r="7590"/>
          <a:stretch/>
        </p:blipFill>
        <p:spPr>
          <a:xfrm>
            <a:off x="175260" y="1764030"/>
            <a:ext cx="5920740" cy="4682490"/>
          </a:xfrm>
          <a:prstGeom prst="rect">
            <a:avLst/>
          </a:prstGeom>
        </p:spPr>
      </p:pic>
      <p:sp>
        <p:nvSpPr>
          <p:cNvPr id="5" name="Freeform: Shape 4">
            <a:extLst>
              <a:ext uri="{FF2B5EF4-FFF2-40B4-BE49-F238E27FC236}">
                <a16:creationId xmlns:a16="http://schemas.microsoft.com/office/drawing/2014/main" id="{F0E64D05-A1D1-41FD-5B4A-29D2125B4D4F}"/>
              </a:ext>
            </a:extLst>
          </p:cNvPr>
          <p:cNvSpPr/>
          <p:nvPr/>
        </p:nvSpPr>
        <p:spPr>
          <a:xfrm>
            <a:off x="2251769" y="4321491"/>
            <a:ext cx="864870" cy="798195"/>
          </a:xfrm>
          <a:custGeom>
            <a:avLst/>
            <a:gdLst>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34290 h 598170"/>
              <a:gd name="connsiteX20" fmla="*/ 220980 w 586753"/>
              <a:gd name="connsiteY20" fmla="*/ 41910 h 598170"/>
              <a:gd name="connsiteX21" fmla="*/ 201930 w 586753"/>
              <a:gd name="connsiteY21" fmla="*/ 38100 h 598170"/>
              <a:gd name="connsiteX22" fmla="*/ 186690 w 586753"/>
              <a:gd name="connsiteY22" fmla="*/ 26670 h 598170"/>
              <a:gd name="connsiteX23" fmla="*/ 175260 w 586753"/>
              <a:gd name="connsiteY23" fmla="*/ 22860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34290 h 598170"/>
              <a:gd name="connsiteX20" fmla="*/ 217170 w 586753"/>
              <a:gd name="connsiteY20" fmla="*/ 17145 h 598170"/>
              <a:gd name="connsiteX21" fmla="*/ 201930 w 586753"/>
              <a:gd name="connsiteY21" fmla="*/ 38100 h 598170"/>
              <a:gd name="connsiteX22" fmla="*/ 186690 w 586753"/>
              <a:gd name="connsiteY22" fmla="*/ 26670 h 598170"/>
              <a:gd name="connsiteX23" fmla="*/ 175260 w 586753"/>
              <a:gd name="connsiteY23" fmla="*/ 22860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34290 h 598170"/>
              <a:gd name="connsiteX20" fmla="*/ 217170 w 586753"/>
              <a:gd name="connsiteY20" fmla="*/ 17145 h 598170"/>
              <a:gd name="connsiteX21" fmla="*/ 196215 w 586753"/>
              <a:gd name="connsiteY21" fmla="*/ 32385 h 598170"/>
              <a:gd name="connsiteX22" fmla="*/ 186690 w 586753"/>
              <a:gd name="connsiteY22" fmla="*/ 26670 h 598170"/>
              <a:gd name="connsiteX23" fmla="*/ 175260 w 586753"/>
              <a:gd name="connsiteY23" fmla="*/ 22860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34290 h 598170"/>
              <a:gd name="connsiteX20" fmla="*/ 217170 w 586753"/>
              <a:gd name="connsiteY20" fmla="*/ 17145 h 598170"/>
              <a:gd name="connsiteX21" fmla="*/ 196215 w 586753"/>
              <a:gd name="connsiteY21" fmla="*/ 32385 h 598170"/>
              <a:gd name="connsiteX22" fmla="*/ 186690 w 586753"/>
              <a:gd name="connsiteY22" fmla="*/ 26670 h 598170"/>
              <a:gd name="connsiteX23" fmla="*/ 182880 w 586753"/>
              <a:gd name="connsiteY23" fmla="*/ 13335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34290 h 598170"/>
              <a:gd name="connsiteX20" fmla="*/ 217170 w 586753"/>
              <a:gd name="connsiteY20" fmla="*/ 17145 h 598170"/>
              <a:gd name="connsiteX21" fmla="*/ 196215 w 586753"/>
              <a:gd name="connsiteY21" fmla="*/ 32385 h 598170"/>
              <a:gd name="connsiteX22" fmla="*/ 190500 w 586753"/>
              <a:gd name="connsiteY22" fmla="*/ 9525 h 598170"/>
              <a:gd name="connsiteX23" fmla="*/ 182880 w 586753"/>
              <a:gd name="connsiteY23" fmla="*/ 13335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34290 h 598170"/>
              <a:gd name="connsiteX20" fmla="*/ 217170 w 586753"/>
              <a:gd name="connsiteY20" fmla="*/ 17145 h 598170"/>
              <a:gd name="connsiteX21" fmla="*/ 206555 w 586753"/>
              <a:gd name="connsiteY21" fmla="*/ 15253 h 598170"/>
              <a:gd name="connsiteX22" fmla="*/ 190500 w 586753"/>
              <a:gd name="connsiteY22" fmla="*/ 9525 h 598170"/>
              <a:gd name="connsiteX23" fmla="*/ 182880 w 586753"/>
              <a:gd name="connsiteY23" fmla="*/ 13335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34290 h 598170"/>
              <a:gd name="connsiteX20" fmla="*/ 217170 w 586753"/>
              <a:gd name="connsiteY20" fmla="*/ 17145 h 598170"/>
              <a:gd name="connsiteX21" fmla="*/ 206555 w 586753"/>
              <a:gd name="connsiteY21" fmla="*/ 15253 h 598170"/>
              <a:gd name="connsiteX22" fmla="*/ 190500 w 586753"/>
              <a:gd name="connsiteY22" fmla="*/ 9525 h 598170"/>
              <a:gd name="connsiteX23" fmla="*/ 182880 w 586753"/>
              <a:gd name="connsiteY23" fmla="*/ 9052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21441 h 598170"/>
              <a:gd name="connsiteX20" fmla="*/ 217170 w 586753"/>
              <a:gd name="connsiteY20" fmla="*/ 17145 h 598170"/>
              <a:gd name="connsiteX21" fmla="*/ 206555 w 586753"/>
              <a:gd name="connsiteY21" fmla="*/ 15253 h 598170"/>
              <a:gd name="connsiteX22" fmla="*/ 190500 w 586753"/>
              <a:gd name="connsiteY22" fmla="*/ 9525 h 598170"/>
              <a:gd name="connsiteX23" fmla="*/ 182880 w 586753"/>
              <a:gd name="connsiteY23" fmla="*/ 9052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21441 h 598170"/>
              <a:gd name="connsiteX20" fmla="*/ 217170 w 586753"/>
              <a:gd name="connsiteY20" fmla="*/ 17145 h 598170"/>
              <a:gd name="connsiteX21" fmla="*/ 206555 w 586753"/>
              <a:gd name="connsiteY21" fmla="*/ 15253 h 598170"/>
              <a:gd name="connsiteX22" fmla="*/ 190500 w 586753"/>
              <a:gd name="connsiteY22" fmla="*/ 9525 h 598170"/>
              <a:gd name="connsiteX23" fmla="*/ 180295 w 586753"/>
              <a:gd name="connsiteY23" fmla="*/ 41887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21441 h 598170"/>
              <a:gd name="connsiteX20" fmla="*/ 217170 w 586753"/>
              <a:gd name="connsiteY20" fmla="*/ 17145 h 598170"/>
              <a:gd name="connsiteX21" fmla="*/ 206555 w 586753"/>
              <a:gd name="connsiteY21" fmla="*/ 15253 h 598170"/>
              <a:gd name="connsiteX22" fmla="*/ 199547 w 586753"/>
              <a:gd name="connsiteY22" fmla="*/ 38077 h 598170"/>
              <a:gd name="connsiteX23" fmla="*/ 180295 w 586753"/>
              <a:gd name="connsiteY23" fmla="*/ 41887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21441 h 598170"/>
              <a:gd name="connsiteX20" fmla="*/ 217170 w 586753"/>
              <a:gd name="connsiteY20" fmla="*/ 17145 h 598170"/>
              <a:gd name="connsiteX21" fmla="*/ 213017 w 586753"/>
              <a:gd name="connsiteY21" fmla="*/ 32385 h 598170"/>
              <a:gd name="connsiteX22" fmla="*/ 199547 w 586753"/>
              <a:gd name="connsiteY22" fmla="*/ 38077 h 598170"/>
              <a:gd name="connsiteX23" fmla="*/ 180295 w 586753"/>
              <a:gd name="connsiteY23" fmla="*/ 41887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42682 w 586753"/>
              <a:gd name="connsiteY19" fmla="*/ 22869 h 598170"/>
              <a:gd name="connsiteX20" fmla="*/ 217170 w 586753"/>
              <a:gd name="connsiteY20" fmla="*/ 17145 h 598170"/>
              <a:gd name="connsiteX21" fmla="*/ 213017 w 586753"/>
              <a:gd name="connsiteY21" fmla="*/ 32385 h 598170"/>
              <a:gd name="connsiteX22" fmla="*/ 199547 w 586753"/>
              <a:gd name="connsiteY22" fmla="*/ 38077 h 598170"/>
              <a:gd name="connsiteX23" fmla="*/ 180295 w 586753"/>
              <a:gd name="connsiteY23" fmla="*/ 41887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41390 w 586753"/>
              <a:gd name="connsiteY19" fmla="*/ 11448 h 598170"/>
              <a:gd name="connsiteX20" fmla="*/ 217170 w 586753"/>
              <a:gd name="connsiteY20" fmla="*/ 17145 h 598170"/>
              <a:gd name="connsiteX21" fmla="*/ 213017 w 586753"/>
              <a:gd name="connsiteY21" fmla="*/ 32385 h 598170"/>
              <a:gd name="connsiteX22" fmla="*/ 199547 w 586753"/>
              <a:gd name="connsiteY22" fmla="*/ 38077 h 598170"/>
              <a:gd name="connsiteX23" fmla="*/ 180295 w 586753"/>
              <a:gd name="connsiteY23" fmla="*/ 41887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4767 h 598170"/>
              <a:gd name="connsiteX18" fmla="*/ 243840 w 586753"/>
              <a:gd name="connsiteY18" fmla="*/ 22860 h 598170"/>
              <a:gd name="connsiteX19" fmla="*/ 241390 w 586753"/>
              <a:gd name="connsiteY19" fmla="*/ 11448 h 598170"/>
              <a:gd name="connsiteX20" fmla="*/ 217170 w 586753"/>
              <a:gd name="connsiteY20" fmla="*/ 17145 h 598170"/>
              <a:gd name="connsiteX21" fmla="*/ 213017 w 586753"/>
              <a:gd name="connsiteY21" fmla="*/ 32385 h 598170"/>
              <a:gd name="connsiteX22" fmla="*/ 199547 w 586753"/>
              <a:gd name="connsiteY22" fmla="*/ 38077 h 598170"/>
              <a:gd name="connsiteX23" fmla="*/ 180295 w 586753"/>
              <a:gd name="connsiteY23" fmla="*/ 41887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4767 h 598170"/>
              <a:gd name="connsiteX18" fmla="*/ 247718 w 586753"/>
              <a:gd name="connsiteY18" fmla="*/ 12867 h 598170"/>
              <a:gd name="connsiteX19" fmla="*/ 241390 w 586753"/>
              <a:gd name="connsiteY19" fmla="*/ 11448 h 598170"/>
              <a:gd name="connsiteX20" fmla="*/ 217170 w 586753"/>
              <a:gd name="connsiteY20" fmla="*/ 17145 h 598170"/>
              <a:gd name="connsiteX21" fmla="*/ 213017 w 586753"/>
              <a:gd name="connsiteY21" fmla="*/ 32385 h 598170"/>
              <a:gd name="connsiteX22" fmla="*/ 199547 w 586753"/>
              <a:gd name="connsiteY22" fmla="*/ 38077 h 598170"/>
              <a:gd name="connsiteX23" fmla="*/ 180295 w 586753"/>
              <a:gd name="connsiteY23" fmla="*/ 41887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6753" h="598170">
                <a:moveTo>
                  <a:pt x="541020" y="525780"/>
                </a:moveTo>
                <a:cubicBezTo>
                  <a:pt x="534670" y="500380"/>
                  <a:pt x="554925" y="427207"/>
                  <a:pt x="544830" y="384810"/>
                </a:cubicBezTo>
                <a:cubicBezTo>
                  <a:pt x="543166" y="377821"/>
                  <a:pt x="535568" y="373555"/>
                  <a:pt x="529590" y="369570"/>
                </a:cubicBezTo>
                <a:cubicBezTo>
                  <a:pt x="520139" y="363269"/>
                  <a:pt x="499110" y="354330"/>
                  <a:pt x="499110" y="354330"/>
                </a:cubicBezTo>
                <a:cubicBezTo>
                  <a:pt x="480338" y="326172"/>
                  <a:pt x="499811" y="361489"/>
                  <a:pt x="495300" y="327660"/>
                </a:cubicBezTo>
                <a:cubicBezTo>
                  <a:pt x="489753" y="286058"/>
                  <a:pt x="493677" y="292288"/>
                  <a:pt x="472440" y="278130"/>
                </a:cubicBezTo>
                <a:cubicBezTo>
                  <a:pt x="463102" y="259454"/>
                  <a:pt x="464150" y="253030"/>
                  <a:pt x="445770" y="243840"/>
                </a:cubicBezTo>
                <a:cubicBezTo>
                  <a:pt x="441086" y="241498"/>
                  <a:pt x="435610" y="241300"/>
                  <a:pt x="430530" y="240030"/>
                </a:cubicBezTo>
                <a:cubicBezTo>
                  <a:pt x="426720" y="212090"/>
                  <a:pt x="424630" y="183861"/>
                  <a:pt x="419100" y="156210"/>
                </a:cubicBezTo>
                <a:cubicBezTo>
                  <a:pt x="418202" y="151720"/>
                  <a:pt x="414998" y="147711"/>
                  <a:pt x="411480" y="144780"/>
                </a:cubicBezTo>
                <a:cubicBezTo>
                  <a:pt x="407117" y="141144"/>
                  <a:pt x="401397" y="139540"/>
                  <a:pt x="396240" y="137160"/>
                </a:cubicBezTo>
                <a:cubicBezTo>
                  <a:pt x="384883" y="131918"/>
                  <a:pt x="373380" y="127000"/>
                  <a:pt x="361950" y="121920"/>
                </a:cubicBezTo>
                <a:cubicBezTo>
                  <a:pt x="359410" y="115570"/>
                  <a:pt x="358433" y="108341"/>
                  <a:pt x="354330" y="102870"/>
                </a:cubicBezTo>
                <a:cubicBezTo>
                  <a:pt x="346787" y="92812"/>
                  <a:pt x="338121" y="83174"/>
                  <a:pt x="327660" y="76200"/>
                </a:cubicBezTo>
                <a:cubicBezTo>
                  <a:pt x="323850" y="73660"/>
                  <a:pt x="319468" y="71818"/>
                  <a:pt x="316230" y="68580"/>
                </a:cubicBezTo>
                <a:cubicBezTo>
                  <a:pt x="311740" y="64090"/>
                  <a:pt x="309499" y="57611"/>
                  <a:pt x="304800" y="53340"/>
                </a:cubicBezTo>
                <a:cubicBezTo>
                  <a:pt x="295403" y="44797"/>
                  <a:pt x="283300" y="39460"/>
                  <a:pt x="274320" y="30480"/>
                </a:cubicBezTo>
                <a:lnTo>
                  <a:pt x="262890" y="14767"/>
                </a:lnTo>
                <a:cubicBezTo>
                  <a:pt x="256540" y="16037"/>
                  <a:pt x="251301" y="13420"/>
                  <a:pt x="247718" y="12867"/>
                </a:cubicBezTo>
                <a:cubicBezTo>
                  <a:pt x="244135" y="12314"/>
                  <a:pt x="246481" y="10735"/>
                  <a:pt x="241390" y="11448"/>
                </a:cubicBezTo>
                <a:cubicBezTo>
                  <a:pt x="236299" y="12161"/>
                  <a:pt x="222250" y="14605"/>
                  <a:pt x="217170" y="17145"/>
                </a:cubicBezTo>
                <a:cubicBezTo>
                  <a:pt x="210820" y="15875"/>
                  <a:pt x="215954" y="28896"/>
                  <a:pt x="213017" y="32385"/>
                </a:cubicBezTo>
                <a:cubicBezTo>
                  <a:pt x="210080" y="35874"/>
                  <a:pt x="205001" y="36493"/>
                  <a:pt x="199547" y="38077"/>
                </a:cubicBezTo>
                <a:cubicBezTo>
                  <a:pt x="194093" y="39661"/>
                  <a:pt x="187518" y="46328"/>
                  <a:pt x="180295" y="41887"/>
                </a:cubicBezTo>
                <a:cubicBezTo>
                  <a:pt x="173072" y="37446"/>
                  <a:pt x="162129" y="17776"/>
                  <a:pt x="156210" y="11430"/>
                </a:cubicBezTo>
                <a:cubicBezTo>
                  <a:pt x="150291" y="5084"/>
                  <a:pt x="148989" y="5614"/>
                  <a:pt x="144780" y="3810"/>
                </a:cubicBezTo>
                <a:cubicBezTo>
                  <a:pt x="139967" y="1747"/>
                  <a:pt x="134620" y="1270"/>
                  <a:pt x="129540" y="0"/>
                </a:cubicBezTo>
                <a:cubicBezTo>
                  <a:pt x="118152" y="1367"/>
                  <a:pt x="40588" y="-2488"/>
                  <a:pt x="15240" y="22860"/>
                </a:cubicBezTo>
                <a:cubicBezTo>
                  <a:pt x="8764" y="29336"/>
                  <a:pt x="5080" y="38100"/>
                  <a:pt x="0" y="45720"/>
                </a:cubicBezTo>
                <a:cubicBezTo>
                  <a:pt x="1270" y="60960"/>
                  <a:pt x="-795" y="76857"/>
                  <a:pt x="3810" y="91440"/>
                </a:cubicBezTo>
                <a:cubicBezTo>
                  <a:pt x="9347" y="108974"/>
                  <a:pt x="34642" y="128046"/>
                  <a:pt x="45720" y="140970"/>
                </a:cubicBezTo>
                <a:cubicBezTo>
                  <a:pt x="53985" y="150613"/>
                  <a:pt x="58824" y="163320"/>
                  <a:pt x="68580" y="171450"/>
                </a:cubicBezTo>
                <a:cubicBezTo>
                  <a:pt x="74750" y="176592"/>
                  <a:pt x="83943" y="176187"/>
                  <a:pt x="91440" y="179070"/>
                </a:cubicBezTo>
                <a:cubicBezTo>
                  <a:pt x="139199" y="197439"/>
                  <a:pt x="96327" y="186143"/>
                  <a:pt x="156210" y="198120"/>
                </a:cubicBezTo>
                <a:cubicBezTo>
                  <a:pt x="149769" y="204561"/>
                  <a:pt x="136841" y="216411"/>
                  <a:pt x="133350" y="224790"/>
                </a:cubicBezTo>
                <a:cubicBezTo>
                  <a:pt x="129322" y="234457"/>
                  <a:pt x="128270" y="245110"/>
                  <a:pt x="125730" y="255270"/>
                </a:cubicBezTo>
                <a:cubicBezTo>
                  <a:pt x="128270" y="269240"/>
                  <a:pt x="127757" y="284129"/>
                  <a:pt x="133350" y="297180"/>
                </a:cubicBezTo>
                <a:cubicBezTo>
                  <a:pt x="135851" y="303017"/>
                  <a:pt x="143233" y="305201"/>
                  <a:pt x="148590" y="308610"/>
                </a:cubicBezTo>
                <a:cubicBezTo>
                  <a:pt x="191516" y="335926"/>
                  <a:pt x="184603" y="325630"/>
                  <a:pt x="255270" y="339090"/>
                </a:cubicBezTo>
                <a:cubicBezTo>
                  <a:pt x="256540" y="347980"/>
                  <a:pt x="256717" y="357096"/>
                  <a:pt x="259080" y="365760"/>
                </a:cubicBezTo>
                <a:cubicBezTo>
                  <a:pt x="261265" y="373770"/>
                  <a:pt x="278918" y="401140"/>
                  <a:pt x="281940" y="403860"/>
                </a:cubicBezTo>
                <a:cubicBezTo>
                  <a:pt x="288272" y="409559"/>
                  <a:pt x="297321" y="411210"/>
                  <a:pt x="304800" y="415290"/>
                </a:cubicBezTo>
                <a:cubicBezTo>
                  <a:pt x="311301" y="418836"/>
                  <a:pt x="316642" y="425024"/>
                  <a:pt x="323850" y="426720"/>
                </a:cubicBezTo>
                <a:cubicBezTo>
                  <a:pt x="338736" y="430223"/>
                  <a:pt x="354330" y="429260"/>
                  <a:pt x="369570" y="430530"/>
                </a:cubicBezTo>
                <a:cubicBezTo>
                  <a:pt x="395315" y="456275"/>
                  <a:pt x="370393" y="426924"/>
                  <a:pt x="388620" y="487680"/>
                </a:cubicBezTo>
                <a:cubicBezTo>
                  <a:pt x="391884" y="498560"/>
                  <a:pt x="397762" y="508577"/>
                  <a:pt x="403860" y="518160"/>
                </a:cubicBezTo>
                <a:cubicBezTo>
                  <a:pt x="407110" y="523267"/>
                  <a:pt x="420510" y="534726"/>
                  <a:pt x="426720" y="537210"/>
                </a:cubicBezTo>
                <a:cubicBezTo>
                  <a:pt x="435304" y="540644"/>
                  <a:pt x="444553" y="542111"/>
                  <a:pt x="453390" y="544830"/>
                </a:cubicBezTo>
                <a:cubicBezTo>
                  <a:pt x="461067" y="547192"/>
                  <a:pt x="468630" y="549910"/>
                  <a:pt x="476250" y="552450"/>
                </a:cubicBezTo>
                <a:cubicBezTo>
                  <a:pt x="481330" y="556260"/>
                  <a:pt x="486669" y="559747"/>
                  <a:pt x="491490" y="563880"/>
                </a:cubicBezTo>
                <a:cubicBezTo>
                  <a:pt x="504318" y="574875"/>
                  <a:pt x="505281" y="581278"/>
                  <a:pt x="521970" y="590550"/>
                </a:cubicBezTo>
                <a:cubicBezTo>
                  <a:pt x="526842" y="593256"/>
                  <a:pt x="558398" y="597891"/>
                  <a:pt x="560070" y="598170"/>
                </a:cubicBezTo>
                <a:cubicBezTo>
                  <a:pt x="567690" y="593090"/>
                  <a:pt x="576899" y="589822"/>
                  <a:pt x="582930" y="582930"/>
                </a:cubicBezTo>
                <a:cubicBezTo>
                  <a:pt x="590811" y="573923"/>
                  <a:pt x="584285" y="541274"/>
                  <a:pt x="582930" y="537210"/>
                </a:cubicBezTo>
                <a:cubicBezTo>
                  <a:pt x="577511" y="520954"/>
                  <a:pt x="547370" y="551180"/>
                  <a:pt x="541020" y="52578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38100">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14691BF0-BEFB-88A5-6A68-D21EF59FEE26}"/>
              </a:ext>
            </a:extLst>
          </p:cNvPr>
          <p:cNvSpPr/>
          <p:nvPr/>
        </p:nvSpPr>
        <p:spPr>
          <a:xfrm flipH="1">
            <a:off x="3135630" y="4321490"/>
            <a:ext cx="864870" cy="798195"/>
          </a:xfrm>
          <a:custGeom>
            <a:avLst/>
            <a:gdLst>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34290 h 598170"/>
              <a:gd name="connsiteX20" fmla="*/ 220980 w 586753"/>
              <a:gd name="connsiteY20" fmla="*/ 41910 h 598170"/>
              <a:gd name="connsiteX21" fmla="*/ 201930 w 586753"/>
              <a:gd name="connsiteY21" fmla="*/ 38100 h 598170"/>
              <a:gd name="connsiteX22" fmla="*/ 186690 w 586753"/>
              <a:gd name="connsiteY22" fmla="*/ 26670 h 598170"/>
              <a:gd name="connsiteX23" fmla="*/ 175260 w 586753"/>
              <a:gd name="connsiteY23" fmla="*/ 22860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34290 h 598170"/>
              <a:gd name="connsiteX20" fmla="*/ 217170 w 586753"/>
              <a:gd name="connsiteY20" fmla="*/ 17145 h 598170"/>
              <a:gd name="connsiteX21" fmla="*/ 201930 w 586753"/>
              <a:gd name="connsiteY21" fmla="*/ 38100 h 598170"/>
              <a:gd name="connsiteX22" fmla="*/ 186690 w 586753"/>
              <a:gd name="connsiteY22" fmla="*/ 26670 h 598170"/>
              <a:gd name="connsiteX23" fmla="*/ 175260 w 586753"/>
              <a:gd name="connsiteY23" fmla="*/ 22860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34290 h 598170"/>
              <a:gd name="connsiteX20" fmla="*/ 217170 w 586753"/>
              <a:gd name="connsiteY20" fmla="*/ 17145 h 598170"/>
              <a:gd name="connsiteX21" fmla="*/ 196215 w 586753"/>
              <a:gd name="connsiteY21" fmla="*/ 32385 h 598170"/>
              <a:gd name="connsiteX22" fmla="*/ 186690 w 586753"/>
              <a:gd name="connsiteY22" fmla="*/ 26670 h 598170"/>
              <a:gd name="connsiteX23" fmla="*/ 175260 w 586753"/>
              <a:gd name="connsiteY23" fmla="*/ 22860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34290 h 598170"/>
              <a:gd name="connsiteX20" fmla="*/ 217170 w 586753"/>
              <a:gd name="connsiteY20" fmla="*/ 17145 h 598170"/>
              <a:gd name="connsiteX21" fmla="*/ 196215 w 586753"/>
              <a:gd name="connsiteY21" fmla="*/ 32385 h 598170"/>
              <a:gd name="connsiteX22" fmla="*/ 186690 w 586753"/>
              <a:gd name="connsiteY22" fmla="*/ 26670 h 598170"/>
              <a:gd name="connsiteX23" fmla="*/ 182880 w 586753"/>
              <a:gd name="connsiteY23" fmla="*/ 13335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34290 h 598170"/>
              <a:gd name="connsiteX20" fmla="*/ 217170 w 586753"/>
              <a:gd name="connsiteY20" fmla="*/ 17145 h 598170"/>
              <a:gd name="connsiteX21" fmla="*/ 196215 w 586753"/>
              <a:gd name="connsiteY21" fmla="*/ 32385 h 598170"/>
              <a:gd name="connsiteX22" fmla="*/ 190500 w 586753"/>
              <a:gd name="connsiteY22" fmla="*/ 9525 h 598170"/>
              <a:gd name="connsiteX23" fmla="*/ 182880 w 586753"/>
              <a:gd name="connsiteY23" fmla="*/ 13335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34290 h 598170"/>
              <a:gd name="connsiteX20" fmla="*/ 217170 w 586753"/>
              <a:gd name="connsiteY20" fmla="*/ 17145 h 598170"/>
              <a:gd name="connsiteX21" fmla="*/ 206555 w 586753"/>
              <a:gd name="connsiteY21" fmla="*/ 15253 h 598170"/>
              <a:gd name="connsiteX22" fmla="*/ 190500 w 586753"/>
              <a:gd name="connsiteY22" fmla="*/ 9525 h 598170"/>
              <a:gd name="connsiteX23" fmla="*/ 182880 w 586753"/>
              <a:gd name="connsiteY23" fmla="*/ 13335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34290 h 598170"/>
              <a:gd name="connsiteX20" fmla="*/ 217170 w 586753"/>
              <a:gd name="connsiteY20" fmla="*/ 17145 h 598170"/>
              <a:gd name="connsiteX21" fmla="*/ 206555 w 586753"/>
              <a:gd name="connsiteY21" fmla="*/ 15253 h 598170"/>
              <a:gd name="connsiteX22" fmla="*/ 190500 w 586753"/>
              <a:gd name="connsiteY22" fmla="*/ 9525 h 598170"/>
              <a:gd name="connsiteX23" fmla="*/ 182880 w 586753"/>
              <a:gd name="connsiteY23" fmla="*/ 9052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21441 h 598170"/>
              <a:gd name="connsiteX20" fmla="*/ 217170 w 586753"/>
              <a:gd name="connsiteY20" fmla="*/ 17145 h 598170"/>
              <a:gd name="connsiteX21" fmla="*/ 206555 w 586753"/>
              <a:gd name="connsiteY21" fmla="*/ 15253 h 598170"/>
              <a:gd name="connsiteX22" fmla="*/ 190500 w 586753"/>
              <a:gd name="connsiteY22" fmla="*/ 9525 h 598170"/>
              <a:gd name="connsiteX23" fmla="*/ 182880 w 586753"/>
              <a:gd name="connsiteY23" fmla="*/ 9052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21441 h 598170"/>
              <a:gd name="connsiteX20" fmla="*/ 217170 w 586753"/>
              <a:gd name="connsiteY20" fmla="*/ 17145 h 598170"/>
              <a:gd name="connsiteX21" fmla="*/ 206555 w 586753"/>
              <a:gd name="connsiteY21" fmla="*/ 15253 h 598170"/>
              <a:gd name="connsiteX22" fmla="*/ 190500 w 586753"/>
              <a:gd name="connsiteY22" fmla="*/ 9525 h 598170"/>
              <a:gd name="connsiteX23" fmla="*/ 180295 w 586753"/>
              <a:gd name="connsiteY23" fmla="*/ 41887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21441 h 598170"/>
              <a:gd name="connsiteX20" fmla="*/ 217170 w 586753"/>
              <a:gd name="connsiteY20" fmla="*/ 17145 h 598170"/>
              <a:gd name="connsiteX21" fmla="*/ 206555 w 586753"/>
              <a:gd name="connsiteY21" fmla="*/ 15253 h 598170"/>
              <a:gd name="connsiteX22" fmla="*/ 199547 w 586753"/>
              <a:gd name="connsiteY22" fmla="*/ 38077 h 598170"/>
              <a:gd name="connsiteX23" fmla="*/ 180295 w 586753"/>
              <a:gd name="connsiteY23" fmla="*/ 41887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36220 w 586753"/>
              <a:gd name="connsiteY19" fmla="*/ 21441 h 598170"/>
              <a:gd name="connsiteX20" fmla="*/ 217170 w 586753"/>
              <a:gd name="connsiteY20" fmla="*/ 17145 h 598170"/>
              <a:gd name="connsiteX21" fmla="*/ 213017 w 586753"/>
              <a:gd name="connsiteY21" fmla="*/ 32385 h 598170"/>
              <a:gd name="connsiteX22" fmla="*/ 199547 w 586753"/>
              <a:gd name="connsiteY22" fmla="*/ 38077 h 598170"/>
              <a:gd name="connsiteX23" fmla="*/ 180295 w 586753"/>
              <a:gd name="connsiteY23" fmla="*/ 41887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42682 w 586753"/>
              <a:gd name="connsiteY19" fmla="*/ 22869 h 598170"/>
              <a:gd name="connsiteX20" fmla="*/ 217170 w 586753"/>
              <a:gd name="connsiteY20" fmla="*/ 17145 h 598170"/>
              <a:gd name="connsiteX21" fmla="*/ 213017 w 586753"/>
              <a:gd name="connsiteY21" fmla="*/ 32385 h 598170"/>
              <a:gd name="connsiteX22" fmla="*/ 199547 w 586753"/>
              <a:gd name="connsiteY22" fmla="*/ 38077 h 598170"/>
              <a:gd name="connsiteX23" fmla="*/ 180295 w 586753"/>
              <a:gd name="connsiteY23" fmla="*/ 41887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9050 h 598170"/>
              <a:gd name="connsiteX18" fmla="*/ 243840 w 586753"/>
              <a:gd name="connsiteY18" fmla="*/ 22860 h 598170"/>
              <a:gd name="connsiteX19" fmla="*/ 241390 w 586753"/>
              <a:gd name="connsiteY19" fmla="*/ 11448 h 598170"/>
              <a:gd name="connsiteX20" fmla="*/ 217170 w 586753"/>
              <a:gd name="connsiteY20" fmla="*/ 17145 h 598170"/>
              <a:gd name="connsiteX21" fmla="*/ 213017 w 586753"/>
              <a:gd name="connsiteY21" fmla="*/ 32385 h 598170"/>
              <a:gd name="connsiteX22" fmla="*/ 199547 w 586753"/>
              <a:gd name="connsiteY22" fmla="*/ 38077 h 598170"/>
              <a:gd name="connsiteX23" fmla="*/ 180295 w 586753"/>
              <a:gd name="connsiteY23" fmla="*/ 41887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4767 h 598170"/>
              <a:gd name="connsiteX18" fmla="*/ 243840 w 586753"/>
              <a:gd name="connsiteY18" fmla="*/ 22860 h 598170"/>
              <a:gd name="connsiteX19" fmla="*/ 241390 w 586753"/>
              <a:gd name="connsiteY19" fmla="*/ 11448 h 598170"/>
              <a:gd name="connsiteX20" fmla="*/ 217170 w 586753"/>
              <a:gd name="connsiteY20" fmla="*/ 17145 h 598170"/>
              <a:gd name="connsiteX21" fmla="*/ 213017 w 586753"/>
              <a:gd name="connsiteY21" fmla="*/ 32385 h 598170"/>
              <a:gd name="connsiteX22" fmla="*/ 199547 w 586753"/>
              <a:gd name="connsiteY22" fmla="*/ 38077 h 598170"/>
              <a:gd name="connsiteX23" fmla="*/ 180295 w 586753"/>
              <a:gd name="connsiteY23" fmla="*/ 41887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 name="connsiteX0" fmla="*/ 541020 w 586753"/>
              <a:gd name="connsiteY0" fmla="*/ 525780 h 598170"/>
              <a:gd name="connsiteX1" fmla="*/ 544830 w 586753"/>
              <a:gd name="connsiteY1" fmla="*/ 384810 h 598170"/>
              <a:gd name="connsiteX2" fmla="*/ 529590 w 586753"/>
              <a:gd name="connsiteY2" fmla="*/ 369570 h 598170"/>
              <a:gd name="connsiteX3" fmla="*/ 499110 w 586753"/>
              <a:gd name="connsiteY3" fmla="*/ 354330 h 598170"/>
              <a:gd name="connsiteX4" fmla="*/ 495300 w 586753"/>
              <a:gd name="connsiteY4" fmla="*/ 327660 h 598170"/>
              <a:gd name="connsiteX5" fmla="*/ 472440 w 586753"/>
              <a:gd name="connsiteY5" fmla="*/ 278130 h 598170"/>
              <a:gd name="connsiteX6" fmla="*/ 445770 w 586753"/>
              <a:gd name="connsiteY6" fmla="*/ 243840 h 598170"/>
              <a:gd name="connsiteX7" fmla="*/ 430530 w 586753"/>
              <a:gd name="connsiteY7" fmla="*/ 240030 h 598170"/>
              <a:gd name="connsiteX8" fmla="*/ 419100 w 586753"/>
              <a:gd name="connsiteY8" fmla="*/ 156210 h 598170"/>
              <a:gd name="connsiteX9" fmla="*/ 411480 w 586753"/>
              <a:gd name="connsiteY9" fmla="*/ 144780 h 598170"/>
              <a:gd name="connsiteX10" fmla="*/ 396240 w 586753"/>
              <a:gd name="connsiteY10" fmla="*/ 137160 h 598170"/>
              <a:gd name="connsiteX11" fmla="*/ 361950 w 586753"/>
              <a:gd name="connsiteY11" fmla="*/ 121920 h 598170"/>
              <a:gd name="connsiteX12" fmla="*/ 354330 w 586753"/>
              <a:gd name="connsiteY12" fmla="*/ 102870 h 598170"/>
              <a:gd name="connsiteX13" fmla="*/ 327660 w 586753"/>
              <a:gd name="connsiteY13" fmla="*/ 76200 h 598170"/>
              <a:gd name="connsiteX14" fmla="*/ 316230 w 586753"/>
              <a:gd name="connsiteY14" fmla="*/ 68580 h 598170"/>
              <a:gd name="connsiteX15" fmla="*/ 304800 w 586753"/>
              <a:gd name="connsiteY15" fmla="*/ 53340 h 598170"/>
              <a:gd name="connsiteX16" fmla="*/ 274320 w 586753"/>
              <a:gd name="connsiteY16" fmla="*/ 30480 h 598170"/>
              <a:gd name="connsiteX17" fmla="*/ 262890 w 586753"/>
              <a:gd name="connsiteY17" fmla="*/ 14767 h 598170"/>
              <a:gd name="connsiteX18" fmla="*/ 247718 w 586753"/>
              <a:gd name="connsiteY18" fmla="*/ 12867 h 598170"/>
              <a:gd name="connsiteX19" fmla="*/ 241390 w 586753"/>
              <a:gd name="connsiteY19" fmla="*/ 11448 h 598170"/>
              <a:gd name="connsiteX20" fmla="*/ 217170 w 586753"/>
              <a:gd name="connsiteY20" fmla="*/ 17145 h 598170"/>
              <a:gd name="connsiteX21" fmla="*/ 213017 w 586753"/>
              <a:gd name="connsiteY21" fmla="*/ 32385 h 598170"/>
              <a:gd name="connsiteX22" fmla="*/ 199547 w 586753"/>
              <a:gd name="connsiteY22" fmla="*/ 38077 h 598170"/>
              <a:gd name="connsiteX23" fmla="*/ 180295 w 586753"/>
              <a:gd name="connsiteY23" fmla="*/ 41887 h 598170"/>
              <a:gd name="connsiteX24" fmla="*/ 156210 w 586753"/>
              <a:gd name="connsiteY24" fmla="*/ 11430 h 598170"/>
              <a:gd name="connsiteX25" fmla="*/ 144780 w 586753"/>
              <a:gd name="connsiteY25" fmla="*/ 3810 h 598170"/>
              <a:gd name="connsiteX26" fmla="*/ 129540 w 586753"/>
              <a:gd name="connsiteY26" fmla="*/ 0 h 598170"/>
              <a:gd name="connsiteX27" fmla="*/ 15240 w 586753"/>
              <a:gd name="connsiteY27" fmla="*/ 22860 h 598170"/>
              <a:gd name="connsiteX28" fmla="*/ 0 w 586753"/>
              <a:gd name="connsiteY28" fmla="*/ 45720 h 598170"/>
              <a:gd name="connsiteX29" fmla="*/ 3810 w 586753"/>
              <a:gd name="connsiteY29" fmla="*/ 91440 h 598170"/>
              <a:gd name="connsiteX30" fmla="*/ 45720 w 586753"/>
              <a:gd name="connsiteY30" fmla="*/ 140970 h 598170"/>
              <a:gd name="connsiteX31" fmla="*/ 68580 w 586753"/>
              <a:gd name="connsiteY31" fmla="*/ 171450 h 598170"/>
              <a:gd name="connsiteX32" fmla="*/ 91440 w 586753"/>
              <a:gd name="connsiteY32" fmla="*/ 179070 h 598170"/>
              <a:gd name="connsiteX33" fmla="*/ 156210 w 586753"/>
              <a:gd name="connsiteY33" fmla="*/ 198120 h 598170"/>
              <a:gd name="connsiteX34" fmla="*/ 133350 w 586753"/>
              <a:gd name="connsiteY34" fmla="*/ 224790 h 598170"/>
              <a:gd name="connsiteX35" fmla="*/ 125730 w 586753"/>
              <a:gd name="connsiteY35" fmla="*/ 255270 h 598170"/>
              <a:gd name="connsiteX36" fmla="*/ 133350 w 586753"/>
              <a:gd name="connsiteY36" fmla="*/ 297180 h 598170"/>
              <a:gd name="connsiteX37" fmla="*/ 148590 w 586753"/>
              <a:gd name="connsiteY37" fmla="*/ 308610 h 598170"/>
              <a:gd name="connsiteX38" fmla="*/ 255270 w 586753"/>
              <a:gd name="connsiteY38" fmla="*/ 339090 h 598170"/>
              <a:gd name="connsiteX39" fmla="*/ 259080 w 586753"/>
              <a:gd name="connsiteY39" fmla="*/ 365760 h 598170"/>
              <a:gd name="connsiteX40" fmla="*/ 281940 w 586753"/>
              <a:gd name="connsiteY40" fmla="*/ 403860 h 598170"/>
              <a:gd name="connsiteX41" fmla="*/ 304800 w 586753"/>
              <a:gd name="connsiteY41" fmla="*/ 415290 h 598170"/>
              <a:gd name="connsiteX42" fmla="*/ 323850 w 586753"/>
              <a:gd name="connsiteY42" fmla="*/ 426720 h 598170"/>
              <a:gd name="connsiteX43" fmla="*/ 369570 w 586753"/>
              <a:gd name="connsiteY43" fmla="*/ 430530 h 598170"/>
              <a:gd name="connsiteX44" fmla="*/ 388620 w 586753"/>
              <a:gd name="connsiteY44" fmla="*/ 487680 h 598170"/>
              <a:gd name="connsiteX45" fmla="*/ 403860 w 586753"/>
              <a:gd name="connsiteY45" fmla="*/ 518160 h 598170"/>
              <a:gd name="connsiteX46" fmla="*/ 426720 w 586753"/>
              <a:gd name="connsiteY46" fmla="*/ 537210 h 598170"/>
              <a:gd name="connsiteX47" fmla="*/ 453390 w 586753"/>
              <a:gd name="connsiteY47" fmla="*/ 544830 h 598170"/>
              <a:gd name="connsiteX48" fmla="*/ 476250 w 586753"/>
              <a:gd name="connsiteY48" fmla="*/ 552450 h 598170"/>
              <a:gd name="connsiteX49" fmla="*/ 491490 w 586753"/>
              <a:gd name="connsiteY49" fmla="*/ 563880 h 598170"/>
              <a:gd name="connsiteX50" fmla="*/ 521970 w 586753"/>
              <a:gd name="connsiteY50" fmla="*/ 590550 h 598170"/>
              <a:gd name="connsiteX51" fmla="*/ 560070 w 586753"/>
              <a:gd name="connsiteY51" fmla="*/ 598170 h 598170"/>
              <a:gd name="connsiteX52" fmla="*/ 582930 w 586753"/>
              <a:gd name="connsiteY52" fmla="*/ 582930 h 598170"/>
              <a:gd name="connsiteX53" fmla="*/ 582930 w 586753"/>
              <a:gd name="connsiteY53" fmla="*/ 537210 h 598170"/>
              <a:gd name="connsiteX54" fmla="*/ 541020 w 586753"/>
              <a:gd name="connsiteY54" fmla="*/ 525780 h 59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6753" h="598170">
                <a:moveTo>
                  <a:pt x="541020" y="525780"/>
                </a:moveTo>
                <a:cubicBezTo>
                  <a:pt x="534670" y="500380"/>
                  <a:pt x="554925" y="427207"/>
                  <a:pt x="544830" y="384810"/>
                </a:cubicBezTo>
                <a:cubicBezTo>
                  <a:pt x="543166" y="377821"/>
                  <a:pt x="535568" y="373555"/>
                  <a:pt x="529590" y="369570"/>
                </a:cubicBezTo>
                <a:cubicBezTo>
                  <a:pt x="520139" y="363269"/>
                  <a:pt x="499110" y="354330"/>
                  <a:pt x="499110" y="354330"/>
                </a:cubicBezTo>
                <a:cubicBezTo>
                  <a:pt x="480338" y="326172"/>
                  <a:pt x="499811" y="361489"/>
                  <a:pt x="495300" y="327660"/>
                </a:cubicBezTo>
                <a:cubicBezTo>
                  <a:pt x="489753" y="286058"/>
                  <a:pt x="493677" y="292288"/>
                  <a:pt x="472440" y="278130"/>
                </a:cubicBezTo>
                <a:cubicBezTo>
                  <a:pt x="463102" y="259454"/>
                  <a:pt x="464150" y="253030"/>
                  <a:pt x="445770" y="243840"/>
                </a:cubicBezTo>
                <a:cubicBezTo>
                  <a:pt x="441086" y="241498"/>
                  <a:pt x="435610" y="241300"/>
                  <a:pt x="430530" y="240030"/>
                </a:cubicBezTo>
                <a:cubicBezTo>
                  <a:pt x="426720" y="212090"/>
                  <a:pt x="424630" y="183861"/>
                  <a:pt x="419100" y="156210"/>
                </a:cubicBezTo>
                <a:cubicBezTo>
                  <a:pt x="418202" y="151720"/>
                  <a:pt x="414998" y="147711"/>
                  <a:pt x="411480" y="144780"/>
                </a:cubicBezTo>
                <a:cubicBezTo>
                  <a:pt x="407117" y="141144"/>
                  <a:pt x="401397" y="139540"/>
                  <a:pt x="396240" y="137160"/>
                </a:cubicBezTo>
                <a:cubicBezTo>
                  <a:pt x="384883" y="131918"/>
                  <a:pt x="373380" y="127000"/>
                  <a:pt x="361950" y="121920"/>
                </a:cubicBezTo>
                <a:cubicBezTo>
                  <a:pt x="359410" y="115570"/>
                  <a:pt x="358433" y="108341"/>
                  <a:pt x="354330" y="102870"/>
                </a:cubicBezTo>
                <a:cubicBezTo>
                  <a:pt x="346787" y="92812"/>
                  <a:pt x="338121" y="83174"/>
                  <a:pt x="327660" y="76200"/>
                </a:cubicBezTo>
                <a:cubicBezTo>
                  <a:pt x="323850" y="73660"/>
                  <a:pt x="319468" y="71818"/>
                  <a:pt x="316230" y="68580"/>
                </a:cubicBezTo>
                <a:cubicBezTo>
                  <a:pt x="311740" y="64090"/>
                  <a:pt x="309499" y="57611"/>
                  <a:pt x="304800" y="53340"/>
                </a:cubicBezTo>
                <a:cubicBezTo>
                  <a:pt x="295403" y="44797"/>
                  <a:pt x="283300" y="39460"/>
                  <a:pt x="274320" y="30480"/>
                </a:cubicBezTo>
                <a:lnTo>
                  <a:pt x="262890" y="14767"/>
                </a:lnTo>
                <a:cubicBezTo>
                  <a:pt x="256540" y="16037"/>
                  <a:pt x="251301" y="13420"/>
                  <a:pt x="247718" y="12867"/>
                </a:cubicBezTo>
                <a:cubicBezTo>
                  <a:pt x="244135" y="12314"/>
                  <a:pt x="246481" y="10735"/>
                  <a:pt x="241390" y="11448"/>
                </a:cubicBezTo>
                <a:cubicBezTo>
                  <a:pt x="236299" y="12161"/>
                  <a:pt x="222250" y="14605"/>
                  <a:pt x="217170" y="17145"/>
                </a:cubicBezTo>
                <a:cubicBezTo>
                  <a:pt x="210820" y="15875"/>
                  <a:pt x="215954" y="28896"/>
                  <a:pt x="213017" y="32385"/>
                </a:cubicBezTo>
                <a:cubicBezTo>
                  <a:pt x="210080" y="35874"/>
                  <a:pt x="205001" y="36493"/>
                  <a:pt x="199547" y="38077"/>
                </a:cubicBezTo>
                <a:cubicBezTo>
                  <a:pt x="194093" y="39661"/>
                  <a:pt x="187518" y="46328"/>
                  <a:pt x="180295" y="41887"/>
                </a:cubicBezTo>
                <a:cubicBezTo>
                  <a:pt x="173072" y="37446"/>
                  <a:pt x="162129" y="17776"/>
                  <a:pt x="156210" y="11430"/>
                </a:cubicBezTo>
                <a:cubicBezTo>
                  <a:pt x="150291" y="5084"/>
                  <a:pt x="148989" y="5614"/>
                  <a:pt x="144780" y="3810"/>
                </a:cubicBezTo>
                <a:cubicBezTo>
                  <a:pt x="139967" y="1747"/>
                  <a:pt x="134620" y="1270"/>
                  <a:pt x="129540" y="0"/>
                </a:cubicBezTo>
                <a:cubicBezTo>
                  <a:pt x="118152" y="1367"/>
                  <a:pt x="40588" y="-2488"/>
                  <a:pt x="15240" y="22860"/>
                </a:cubicBezTo>
                <a:cubicBezTo>
                  <a:pt x="8764" y="29336"/>
                  <a:pt x="5080" y="38100"/>
                  <a:pt x="0" y="45720"/>
                </a:cubicBezTo>
                <a:cubicBezTo>
                  <a:pt x="1270" y="60960"/>
                  <a:pt x="-795" y="76857"/>
                  <a:pt x="3810" y="91440"/>
                </a:cubicBezTo>
                <a:cubicBezTo>
                  <a:pt x="9347" y="108974"/>
                  <a:pt x="34642" y="128046"/>
                  <a:pt x="45720" y="140970"/>
                </a:cubicBezTo>
                <a:cubicBezTo>
                  <a:pt x="53985" y="150613"/>
                  <a:pt x="58824" y="163320"/>
                  <a:pt x="68580" y="171450"/>
                </a:cubicBezTo>
                <a:cubicBezTo>
                  <a:pt x="74750" y="176592"/>
                  <a:pt x="83943" y="176187"/>
                  <a:pt x="91440" y="179070"/>
                </a:cubicBezTo>
                <a:cubicBezTo>
                  <a:pt x="139199" y="197439"/>
                  <a:pt x="96327" y="186143"/>
                  <a:pt x="156210" y="198120"/>
                </a:cubicBezTo>
                <a:cubicBezTo>
                  <a:pt x="149769" y="204561"/>
                  <a:pt x="136841" y="216411"/>
                  <a:pt x="133350" y="224790"/>
                </a:cubicBezTo>
                <a:cubicBezTo>
                  <a:pt x="129322" y="234457"/>
                  <a:pt x="128270" y="245110"/>
                  <a:pt x="125730" y="255270"/>
                </a:cubicBezTo>
                <a:cubicBezTo>
                  <a:pt x="128270" y="269240"/>
                  <a:pt x="127757" y="284129"/>
                  <a:pt x="133350" y="297180"/>
                </a:cubicBezTo>
                <a:cubicBezTo>
                  <a:pt x="135851" y="303017"/>
                  <a:pt x="143233" y="305201"/>
                  <a:pt x="148590" y="308610"/>
                </a:cubicBezTo>
                <a:cubicBezTo>
                  <a:pt x="191516" y="335926"/>
                  <a:pt x="184603" y="325630"/>
                  <a:pt x="255270" y="339090"/>
                </a:cubicBezTo>
                <a:cubicBezTo>
                  <a:pt x="256540" y="347980"/>
                  <a:pt x="256717" y="357096"/>
                  <a:pt x="259080" y="365760"/>
                </a:cubicBezTo>
                <a:cubicBezTo>
                  <a:pt x="261265" y="373770"/>
                  <a:pt x="278918" y="401140"/>
                  <a:pt x="281940" y="403860"/>
                </a:cubicBezTo>
                <a:cubicBezTo>
                  <a:pt x="288272" y="409559"/>
                  <a:pt x="297321" y="411210"/>
                  <a:pt x="304800" y="415290"/>
                </a:cubicBezTo>
                <a:cubicBezTo>
                  <a:pt x="311301" y="418836"/>
                  <a:pt x="316642" y="425024"/>
                  <a:pt x="323850" y="426720"/>
                </a:cubicBezTo>
                <a:cubicBezTo>
                  <a:pt x="338736" y="430223"/>
                  <a:pt x="354330" y="429260"/>
                  <a:pt x="369570" y="430530"/>
                </a:cubicBezTo>
                <a:cubicBezTo>
                  <a:pt x="395315" y="456275"/>
                  <a:pt x="370393" y="426924"/>
                  <a:pt x="388620" y="487680"/>
                </a:cubicBezTo>
                <a:cubicBezTo>
                  <a:pt x="391884" y="498560"/>
                  <a:pt x="397762" y="508577"/>
                  <a:pt x="403860" y="518160"/>
                </a:cubicBezTo>
                <a:cubicBezTo>
                  <a:pt x="407110" y="523267"/>
                  <a:pt x="420510" y="534726"/>
                  <a:pt x="426720" y="537210"/>
                </a:cubicBezTo>
                <a:cubicBezTo>
                  <a:pt x="435304" y="540644"/>
                  <a:pt x="444553" y="542111"/>
                  <a:pt x="453390" y="544830"/>
                </a:cubicBezTo>
                <a:cubicBezTo>
                  <a:pt x="461067" y="547192"/>
                  <a:pt x="468630" y="549910"/>
                  <a:pt x="476250" y="552450"/>
                </a:cubicBezTo>
                <a:cubicBezTo>
                  <a:pt x="481330" y="556260"/>
                  <a:pt x="486669" y="559747"/>
                  <a:pt x="491490" y="563880"/>
                </a:cubicBezTo>
                <a:cubicBezTo>
                  <a:pt x="504318" y="574875"/>
                  <a:pt x="505281" y="581278"/>
                  <a:pt x="521970" y="590550"/>
                </a:cubicBezTo>
                <a:cubicBezTo>
                  <a:pt x="526842" y="593256"/>
                  <a:pt x="558398" y="597891"/>
                  <a:pt x="560070" y="598170"/>
                </a:cubicBezTo>
                <a:cubicBezTo>
                  <a:pt x="567690" y="593090"/>
                  <a:pt x="576899" y="589822"/>
                  <a:pt x="582930" y="582930"/>
                </a:cubicBezTo>
                <a:cubicBezTo>
                  <a:pt x="590811" y="573923"/>
                  <a:pt x="584285" y="541274"/>
                  <a:pt x="582930" y="537210"/>
                </a:cubicBezTo>
                <a:cubicBezTo>
                  <a:pt x="577511" y="520954"/>
                  <a:pt x="547370" y="551180"/>
                  <a:pt x="541020" y="52578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38100">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49EB3EB-D8A0-171D-A9FF-D9112F47AE19}"/>
              </a:ext>
            </a:extLst>
          </p:cNvPr>
          <p:cNvSpPr/>
          <p:nvPr/>
        </p:nvSpPr>
        <p:spPr>
          <a:xfrm>
            <a:off x="2703195" y="4785358"/>
            <a:ext cx="864870" cy="798196"/>
          </a:xfrm>
          <a:custGeom>
            <a:avLst/>
            <a:gdLst>
              <a:gd name="connsiteX0" fmla="*/ 483600 w 1154160"/>
              <a:gd name="connsiteY0" fmla="*/ 132080 h 1016000"/>
              <a:gd name="connsiteX1" fmla="*/ 341360 w 1154160"/>
              <a:gd name="connsiteY1" fmla="*/ 60960 h 1016000"/>
              <a:gd name="connsiteX2" fmla="*/ 290560 w 1154160"/>
              <a:gd name="connsiteY2" fmla="*/ 50800 h 1016000"/>
              <a:gd name="connsiteX3" fmla="*/ 97520 w 1154160"/>
              <a:gd name="connsiteY3" fmla="*/ 111760 h 1016000"/>
              <a:gd name="connsiteX4" fmla="*/ 67040 w 1154160"/>
              <a:gd name="connsiteY4" fmla="*/ 193040 h 1016000"/>
              <a:gd name="connsiteX5" fmla="*/ 26400 w 1154160"/>
              <a:gd name="connsiteY5" fmla="*/ 223520 h 1016000"/>
              <a:gd name="connsiteX6" fmla="*/ 36560 w 1154160"/>
              <a:gd name="connsiteY6" fmla="*/ 609600 h 1016000"/>
              <a:gd name="connsiteX7" fmla="*/ 56880 w 1154160"/>
              <a:gd name="connsiteY7" fmla="*/ 640080 h 1016000"/>
              <a:gd name="connsiteX8" fmla="*/ 117840 w 1154160"/>
              <a:gd name="connsiteY8" fmla="*/ 690880 h 1016000"/>
              <a:gd name="connsiteX9" fmla="*/ 138160 w 1154160"/>
              <a:gd name="connsiteY9" fmla="*/ 741680 h 1016000"/>
              <a:gd name="connsiteX10" fmla="*/ 168640 w 1154160"/>
              <a:gd name="connsiteY10" fmla="*/ 782320 h 1016000"/>
              <a:gd name="connsiteX11" fmla="*/ 249920 w 1154160"/>
              <a:gd name="connsiteY11" fmla="*/ 822960 h 1016000"/>
              <a:gd name="connsiteX12" fmla="*/ 331200 w 1154160"/>
              <a:gd name="connsiteY12" fmla="*/ 904240 h 1016000"/>
              <a:gd name="connsiteX13" fmla="*/ 371840 w 1154160"/>
              <a:gd name="connsiteY13" fmla="*/ 924560 h 1016000"/>
              <a:gd name="connsiteX14" fmla="*/ 422640 w 1154160"/>
              <a:gd name="connsiteY14" fmla="*/ 944880 h 1016000"/>
              <a:gd name="connsiteX15" fmla="*/ 473440 w 1154160"/>
              <a:gd name="connsiteY15" fmla="*/ 975360 h 1016000"/>
              <a:gd name="connsiteX16" fmla="*/ 524240 w 1154160"/>
              <a:gd name="connsiteY16" fmla="*/ 995680 h 1016000"/>
              <a:gd name="connsiteX17" fmla="*/ 585200 w 1154160"/>
              <a:gd name="connsiteY17" fmla="*/ 1016000 h 1016000"/>
              <a:gd name="connsiteX18" fmla="*/ 717280 w 1154160"/>
              <a:gd name="connsiteY18" fmla="*/ 1005840 h 1016000"/>
              <a:gd name="connsiteX19" fmla="*/ 829040 w 1154160"/>
              <a:gd name="connsiteY19" fmla="*/ 914400 h 1016000"/>
              <a:gd name="connsiteX20" fmla="*/ 890000 w 1154160"/>
              <a:gd name="connsiteY20" fmla="*/ 883920 h 1016000"/>
              <a:gd name="connsiteX21" fmla="*/ 930640 w 1154160"/>
              <a:gd name="connsiteY21" fmla="*/ 833120 h 1016000"/>
              <a:gd name="connsiteX22" fmla="*/ 940800 w 1154160"/>
              <a:gd name="connsiteY22" fmla="*/ 792480 h 1016000"/>
              <a:gd name="connsiteX23" fmla="*/ 1032240 w 1154160"/>
              <a:gd name="connsiteY23" fmla="*/ 731520 h 1016000"/>
              <a:gd name="connsiteX24" fmla="*/ 1062720 w 1154160"/>
              <a:gd name="connsiteY24" fmla="*/ 680720 h 1016000"/>
              <a:gd name="connsiteX25" fmla="*/ 1093200 w 1154160"/>
              <a:gd name="connsiteY25" fmla="*/ 660400 h 1016000"/>
              <a:gd name="connsiteX26" fmla="*/ 1113520 w 1154160"/>
              <a:gd name="connsiteY26" fmla="*/ 528320 h 1016000"/>
              <a:gd name="connsiteX27" fmla="*/ 1133840 w 1154160"/>
              <a:gd name="connsiteY27" fmla="*/ 497840 h 1016000"/>
              <a:gd name="connsiteX28" fmla="*/ 1154160 w 1154160"/>
              <a:gd name="connsiteY28" fmla="*/ 447040 h 1016000"/>
              <a:gd name="connsiteX29" fmla="*/ 1133840 w 1154160"/>
              <a:gd name="connsiteY29" fmla="*/ 264160 h 1016000"/>
              <a:gd name="connsiteX30" fmla="*/ 1042400 w 1154160"/>
              <a:gd name="connsiteY30" fmla="*/ 121920 h 1016000"/>
              <a:gd name="connsiteX31" fmla="*/ 971280 w 1154160"/>
              <a:gd name="connsiteY31" fmla="*/ 71120 h 1016000"/>
              <a:gd name="connsiteX32" fmla="*/ 879840 w 1154160"/>
              <a:gd name="connsiteY32" fmla="*/ 0 h 1016000"/>
              <a:gd name="connsiteX33" fmla="*/ 676640 w 1154160"/>
              <a:gd name="connsiteY33" fmla="*/ 20320 h 1016000"/>
              <a:gd name="connsiteX34" fmla="*/ 646160 w 1154160"/>
              <a:gd name="connsiteY34" fmla="*/ 30480 h 1016000"/>
              <a:gd name="connsiteX35" fmla="*/ 615680 w 1154160"/>
              <a:gd name="connsiteY35" fmla="*/ 50800 h 1016000"/>
              <a:gd name="connsiteX36" fmla="*/ 534400 w 1154160"/>
              <a:gd name="connsiteY36" fmla="*/ 111760 h 1016000"/>
              <a:gd name="connsiteX37" fmla="*/ 483600 w 1154160"/>
              <a:gd name="connsiteY37" fmla="*/ 132080 h 1016000"/>
              <a:gd name="connsiteX0" fmla="*/ 483600 w 1154160"/>
              <a:gd name="connsiteY0" fmla="*/ 132080 h 1016000"/>
              <a:gd name="connsiteX1" fmla="*/ 341360 w 1154160"/>
              <a:gd name="connsiteY1" fmla="*/ 60960 h 1016000"/>
              <a:gd name="connsiteX2" fmla="*/ 290560 w 1154160"/>
              <a:gd name="connsiteY2" fmla="*/ 50800 h 1016000"/>
              <a:gd name="connsiteX3" fmla="*/ 97520 w 1154160"/>
              <a:gd name="connsiteY3" fmla="*/ 111760 h 1016000"/>
              <a:gd name="connsiteX4" fmla="*/ 36560 w 1154160"/>
              <a:gd name="connsiteY4" fmla="*/ 198120 h 1016000"/>
              <a:gd name="connsiteX5" fmla="*/ 26400 w 1154160"/>
              <a:gd name="connsiteY5" fmla="*/ 223520 h 1016000"/>
              <a:gd name="connsiteX6" fmla="*/ 36560 w 1154160"/>
              <a:gd name="connsiteY6" fmla="*/ 609600 h 1016000"/>
              <a:gd name="connsiteX7" fmla="*/ 56880 w 1154160"/>
              <a:gd name="connsiteY7" fmla="*/ 640080 h 1016000"/>
              <a:gd name="connsiteX8" fmla="*/ 117840 w 1154160"/>
              <a:gd name="connsiteY8" fmla="*/ 690880 h 1016000"/>
              <a:gd name="connsiteX9" fmla="*/ 138160 w 1154160"/>
              <a:gd name="connsiteY9" fmla="*/ 741680 h 1016000"/>
              <a:gd name="connsiteX10" fmla="*/ 168640 w 1154160"/>
              <a:gd name="connsiteY10" fmla="*/ 782320 h 1016000"/>
              <a:gd name="connsiteX11" fmla="*/ 249920 w 1154160"/>
              <a:gd name="connsiteY11" fmla="*/ 822960 h 1016000"/>
              <a:gd name="connsiteX12" fmla="*/ 331200 w 1154160"/>
              <a:gd name="connsiteY12" fmla="*/ 904240 h 1016000"/>
              <a:gd name="connsiteX13" fmla="*/ 371840 w 1154160"/>
              <a:gd name="connsiteY13" fmla="*/ 924560 h 1016000"/>
              <a:gd name="connsiteX14" fmla="*/ 422640 w 1154160"/>
              <a:gd name="connsiteY14" fmla="*/ 944880 h 1016000"/>
              <a:gd name="connsiteX15" fmla="*/ 473440 w 1154160"/>
              <a:gd name="connsiteY15" fmla="*/ 975360 h 1016000"/>
              <a:gd name="connsiteX16" fmla="*/ 524240 w 1154160"/>
              <a:gd name="connsiteY16" fmla="*/ 995680 h 1016000"/>
              <a:gd name="connsiteX17" fmla="*/ 585200 w 1154160"/>
              <a:gd name="connsiteY17" fmla="*/ 1016000 h 1016000"/>
              <a:gd name="connsiteX18" fmla="*/ 717280 w 1154160"/>
              <a:gd name="connsiteY18" fmla="*/ 1005840 h 1016000"/>
              <a:gd name="connsiteX19" fmla="*/ 829040 w 1154160"/>
              <a:gd name="connsiteY19" fmla="*/ 914400 h 1016000"/>
              <a:gd name="connsiteX20" fmla="*/ 890000 w 1154160"/>
              <a:gd name="connsiteY20" fmla="*/ 883920 h 1016000"/>
              <a:gd name="connsiteX21" fmla="*/ 930640 w 1154160"/>
              <a:gd name="connsiteY21" fmla="*/ 833120 h 1016000"/>
              <a:gd name="connsiteX22" fmla="*/ 940800 w 1154160"/>
              <a:gd name="connsiteY22" fmla="*/ 792480 h 1016000"/>
              <a:gd name="connsiteX23" fmla="*/ 1032240 w 1154160"/>
              <a:gd name="connsiteY23" fmla="*/ 731520 h 1016000"/>
              <a:gd name="connsiteX24" fmla="*/ 1062720 w 1154160"/>
              <a:gd name="connsiteY24" fmla="*/ 680720 h 1016000"/>
              <a:gd name="connsiteX25" fmla="*/ 1093200 w 1154160"/>
              <a:gd name="connsiteY25" fmla="*/ 660400 h 1016000"/>
              <a:gd name="connsiteX26" fmla="*/ 1113520 w 1154160"/>
              <a:gd name="connsiteY26" fmla="*/ 528320 h 1016000"/>
              <a:gd name="connsiteX27" fmla="*/ 1133840 w 1154160"/>
              <a:gd name="connsiteY27" fmla="*/ 497840 h 1016000"/>
              <a:gd name="connsiteX28" fmla="*/ 1154160 w 1154160"/>
              <a:gd name="connsiteY28" fmla="*/ 447040 h 1016000"/>
              <a:gd name="connsiteX29" fmla="*/ 1133840 w 1154160"/>
              <a:gd name="connsiteY29" fmla="*/ 264160 h 1016000"/>
              <a:gd name="connsiteX30" fmla="*/ 1042400 w 1154160"/>
              <a:gd name="connsiteY30" fmla="*/ 121920 h 1016000"/>
              <a:gd name="connsiteX31" fmla="*/ 971280 w 1154160"/>
              <a:gd name="connsiteY31" fmla="*/ 71120 h 1016000"/>
              <a:gd name="connsiteX32" fmla="*/ 879840 w 1154160"/>
              <a:gd name="connsiteY32" fmla="*/ 0 h 1016000"/>
              <a:gd name="connsiteX33" fmla="*/ 676640 w 1154160"/>
              <a:gd name="connsiteY33" fmla="*/ 20320 h 1016000"/>
              <a:gd name="connsiteX34" fmla="*/ 646160 w 1154160"/>
              <a:gd name="connsiteY34" fmla="*/ 30480 h 1016000"/>
              <a:gd name="connsiteX35" fmla="*/ 615680 w 1154160"/>
              <a:gd name="connsiteY35" fmla="*/ 50800 h 1016000"/>
              <a:gd name="connsiteX36" fmla="*/ 534400 w 1154160"/>
              <a:gd name="connsiteY36" fmla="*/ 111760 h 1016000"/>
              <a:gd name="connsiteX37" fmla="*/ 483600 w 1154160"/>
              <a:gd name="connsiteY37" fmla="*/ 132080 h 1016000"/>
              <a:gd name="connsiteX0" fmla="*/ 483600 w 1154160"/>
              <a:gd name="connsiteY0" fmla="*/ 132080 h 1016000"/>
              <a:gd name="connsiteX1" fmla="*/ 341360 w 1154160"/>
              <a:gd name="connsiteY1" fmla="*/ 60960 h 1016000"/>
              <a:gd name="connsiteX2" fmla="*/ 290560 w 1154160"/>
              <a:gd name="connsiteY2" fmla="*/ 50800 h 1016000"/>
              <a:gd name="connsiteX3" fmla="*/ 97520 w 1154160"/>
              <a:gd name="connsiteY3" fmla="*/ 111760 h 1016000"/>
              <a:gd name="connsiteX4" fmla="*/ 36560 w 1154160"/>
              <a:gd name="connsiteY4" fmla="*/ 198120 h 1016000"/>
              <a:gd name="connsiteX5" fmla="*/ 26400 w 1154160"/>
              <a:gd name="connsiteY5" fmla="*/ 223520 h 1016000"/>
              <a:gd name="connsiteX6" fmla="*/ 36560 w 1154160"/>
              <a:gd name="connsiteY6" fmla="*/ 609600 h 1016000"/>
              <a:gd name="connsiteX7" fmla="*/ 56880 w 1154160"/>
              <a:gd name="connsiteY7" fmla="*/ 640080 h 1016000"/>
              <a:gd name="connsiteX8" fmla="*/ 102600 w 1154160"/>
              <a:gd name="connsiteY8" fmla="*/ 706120 h 1016000"/>
              <a:gd name="connsiteX9" fmla="*/ 138160 w 1154160"/>
              <a:gd name="connsiteY9" fmla="*/ 741680 h 1016000"/>
              <a:gd name="connsiteX10" fmla="*/ 168640 w 1154160"/>
              <a:gd name="connsiteY10" fmla="*/ 782320 h 1016000"/>
              <a:gd name="connsiteX11" fmla="*/ 249920 w 1154160"/>
              <a:gd name="connsiteY11" fmla="*/ 822960 h 1016000"/>
              <a:gd name="connsiteX12" fmla="*/ 331200 w 1154160"/>
              <a:gd name="connsiteY12" fmla="*/ 904240 h 1016000"/>
              <a:gd name="connsiteX13" fmla="*/ 371840 w 1154160"/>
              <a:gd name="connsiteY13" fmla="*/ 924560 h 1016000"/>
              <a:gd name="connsiteX14" fmla="*/ 422640 w 1154160"/>
              <a:gd name="connsiteY14" fmla="*/ 944880 h 1016000"/>
              <a:gd name="connsiteX15" fmla="*/ 473440 w 1154160"/>
              <a:gd name="connsiteY15" fmla="*/ 975360 h 1016000"/>
              <a:gd name="connsiteX16" fmla="*/ 524240 w 1154160"/>
              <a:gd name="connsiteY16" fmla="*/ 995680 h 1016000"/>
              <a:gd name="connsiteX17" fmla="*/ 585200 w 1154160"/>
              <a:gd name="connsiteY17" fmla="*/ 1016000 h 1016000"/>
              <a:gd name="connsiteX18" fmla="*/ 717280 w 1154160"/>
              <a:gd name="connsiteY18" fmla="*/ 1005840 h 1016000"/>
              <a:gd name="connsiteX19" fmla="*/ 829040 w 1154160"/>
              <a:gd name="connsiteY19" fmla="*/ 914400 h 1016000"/>
              <a:gd name="connsiteX20" fmla="*/ 890000 w 1154160"/>
              <a:gd name="connsiteY20" fmla="*/ 883920 h 1016000"/>
              <a:gd name="connsiteX21" fmla="*/ 930640 w 1154160"/>
              <a:gd name="connsiteY21" fmla="*/ 833120 h 1016000"/>
              <a:gd name="connsiteX22" fmla="*/ 940800 w 1154160"/>
              <a:gd name="connsiteY22" fmla="*/ 792480 h 1016000"/>
              <a:gd name="connsiteX23" fmla="*/ 1032240 w 1154160"/>
              <a:gd name="connsiteY23" fmla="*/ 731520 h 1016000"/>
              <a:gd name="connsiteX24" fmla="*/ 1062720 w 1154160"/>
              <a:gd name="connsiteY24" fmla="*/ 680720 h 1016000"/>
              <a:gd name="connsiteX25" fmla="*/ 1093200 w 1154160"/>
              <a:gd name="connsiteY25" fmla="*/ 660400 h 1016000"/>
              <a:gd name="connsiteX26" fmla="*/ 1113520 w 1154160"/>
              <a:gd name="connsiteY26" fmla="*/ 528320 h 1016000"/>
              <a:gd name="connsiteX27" fmla="*/ 1133840 w 1154160"/>
              <a:gd name="connsiteY27" fmla="*/ 497840 h 1016000"/>
              <a:gd name="connsiteX28" fmla="*/ 1154160 w 1154160"/>
              <a:gd name="connsiteY28" fmla="*/ 447040 h 1016000"/>
              <a:gd name="connsiteX29" fmla="*/ 1133840 w 1154160"/>
              <a:gd name="connsiteY29" fmla="*/ 264160 h 1016000"/>
              <a:gd name="connsiteX30" fmla="*/ 1042400 w 1154160"/>
              <a:gd name="connsiteY30" fmla="*/ 121920 h 1016000"/>
              <a:gd name="connsiteX31" fmla="*/ 971280 w 1154160"/>
              <a:gd name="connsiteY31" fmla="*/ 71120 h 1016000"/>
              <a:gd name="connsiteX32" fmla="*/ 879840 w 1154160"/>
              <a:gd name="connsiteY32" fmla="*/ 0 h 1016000"/>
              <a:gd name="connsiteX33" fmla="*/ 676640 w 1154160"/>
              <a:gd name="connsiteY33" fmla="*/ 20320 h 1016000"/>
              <a:gd name="connsiteX34" fmla="*/ 646160 w 1154160"/>
              <a:gd name="connsiteY34" fmla="*/ 30480 h 1016000"/>
              <a:gd name="connsiteX35" fmla="*/ 615680 w 1154160"/>
              <a:gd name="connsiteY35" fmla="*/ 50800 h 1016000"/>
              <a:gd name="connsiteX36" fmla="*/ 534400 w 1154160"/>
              <a:gd name="connsiteY36" fmla="*/ 111760 h 1016000"/>
              <a:gd name="connsiteX37" fmla="*/ 483600 w 1154160"/>
              <a:gd name="connsiteY37" fmla="*/ 132080 h 1016000"/>
              <a:gd name="connsiteX0" fmla="*/ 483600 w 1154160"/>
              <a:gd name="connsiteY0" fmla="*/ 132080 h 1016000"/>
              <a:gd name="connsiteX1" fmla="*/ 341360 w 1154160"/>
              <a:gd name="connsiteY1" fmla="*/ 60960 h 1016000"/>
              <a:gd name="connsiteX2" fmla="*/ 290560 w 1154160"/>
              <a:gd name="connsiteY2" fmla="*/ 50800 h 1016000"/>
              <a:gd name="connsiteX3" fmla="*/ 97520 w 1154160"/>
              <a:gd name="connsiteY3" fmla="*/ 111760 h 1016000"/>
              <a:gd name="connsiteX4" fmla="*/ 36560 w 1154160"/>
              <a:gd name="connsiteY4" fmla="*/ 198120 h 1016000"/>
              <a:gd name="connsiteX5" fmla="*/ 26400 w 1154160"/>
              <a:gd name="connsiteY5" fmla="*/ 223520 h 1016000"/>
              <a:gd name="connsiteX6" fmla="*/ 36560 w 1154160"/>
              <a:gd name="connsiteY6" fmla="*/ 609600 h 1016000"/>
              <a:gd name="connsiteX7" fmla="*/ 56880 w 1154160"/>
              <a:gd name="connsiteY7" fmla="*/ 640080 h 1016000"/>
              <a:gd name="connsiteX8" fmla="*/ 102600 w 1154160"/>
              <a:gd name="connsiteY8" fmla="*/ 706120 h 1016000"/>
              <a:gd name="connsiteX9" fmla="*/ 138160 w 1154160"/>
              <a:gd name="connsiteY9" fmla="*/ 741680 h 1016000"/>
              <a:gd name="connsiteX10" fmla="*/ 168640 w 1154160"/>
              <a:gd name="connsiteY10" fmla="*/ 782320 h 1016000"/>
              <a:gd name="connsiteX11" fmla="*/ 224520 w 1154160"/>
              <a:gd name="connsiteY11" fmla="*/ 853440 h 1016000"/>
              <a:gd name="connsiteX12" fmla="*/ 331200 w 1154160"/>
              <a:gd name="connsiteY12" fmla="*/ 904240 h 1016000"/>
              <a:gd name="connsiteX13" fmla="*/ 371840 w 1154160"/>
              <a:gd name="connsiteY13" fmla="*/ 924560 h 1016000"/>
              <a:gd name="connsiteX14" fmla="*/ 422640 w 1154160"/>
              <a:gd name="connsiteY14" fmla="*/ 944880 h 1016000"/>
              <a:gd name="connsiteX15" fmla="*/ 473440 w 1154160"/>
              <a:gd name="connsiteY15" fmla="*/ 975360 h 1016000"/>
              <a:gd name="connsiteX16" fmla="*/ 524240 w 1154160"/>
              <a:gd name="connsiteY16" fmla="*/ 995680 h 1016000"/>
              <a:gd name="connsiteX17" fmla="*/ 585200 w 1154160"/>
              <a:gd name="connsiteY17" fmla="*/ 1016000 h 1016000"/>
              <a:gd name="connsiteX18" fmla="*/ 717280 w 1154160"/>
              <a:gd name="connsiteY18" fmla="*/ 1005840 h 1016000"/>
              <a:gd name="connsiteX19" fmla="*/ 829040 w 1154160"/>
              <a:gd name="connsiteY19" fmla="*/ 914400 h 1016000"/>
              <a:gd name="connsiteX20" fmla="*/ 890000 w 1154160"/>
              <a:gd name="connsiteY20" fmla="*/ 883920 h 1016000"/>
              <a:gd name="connsiteX21" fmla="*/ 930640 w 1154160"/>
              <a:gd name="connsiteY21" fmla="*/ 833120 h 1016000"/>
              <a:gd name="connsiteX22" fmla="*/ 940800 w 1154160"/>
              <a:gd name="connsiteY22" fmla="*/ 792480 h 1016000"/>
              <a:gd name="connsiteX23" fmla="*/ 1032240 w 1154160"/>
              <a:gd name="connsiteY23" fmla="*/ 731520 h 1016000"/>
              <a:gd name="connsiteX24" fmla="*/ 1062720 w 1154160"/>
              <a:gd name="connsiteY24" fmla="*/ 680720 h 1016000"/>
              <a:gd name="connsiteX25" fmla="*/ 1093200 w 1154160"/>
              <a:gd name="connsiteY25" fmla="*/ 660400 h 1016000"/>
              <a:gd name="connsiteX26" fmla="*/ 1113520 w 1154160"/>
              <a:gd name="connsiteY26" fmla="*/ 528320 h 1016000"/>
              <a:gd name="connsiteX27" fmla="*/ 1133840 w 1154160"/>
              <a:gd name="connsiteY27" fmla="*/ 497840 h 1016000"/>
              <a:gd name="connsiteX28" fmla="*/ 1154160 w 1154160"/>
              <a:gd name="connsiteY28" fmla="*/ 447040 h 1016000"/>
              <a:gd name="connsiteX29" fmla="*/ 1133840 w 1154160"/>
              <a:gd name="connsiteY29" fmla="*/ 264160 h 1016000"/>
              <a:gd name="connsiteX30" fmla="*/ 1042400 w 1154160"/>
              <a:gd name="connsiteY30" fmla="*/ 121920 h 1016000"/>
              <a:gd name="connsiteX31" fmla="*/ 971280 w 1154160"/>
              <a:gd name="connsiteY31" fmla="*/ 71120 h 1016000"/>
              <a:gd name="connsiteX32" fmla="*/ 879840 w 1154160"/>
              <a:gd name="connsiteY32" fmla="*/ 0 h 1016000"/>
              <a:gd name="connsiteX33" fmla="*/ 676640 w 1154160"/>
              <a:gd name="connsiteY33" fmla="*/ 20320 h 1016000"/>
              <a:gd name="connsiteX34" fmla="*/ 646160 w 1154160"/>
              <a:gd name="connsiteY34" fmla="*/ 30480 h 1016000"/>
              <a:gd name="connsiteX35" fmla="*/ 615680 w 1154160"/>
              <a:gd name="connsiteY35" fmla="*/ 50800 h 1016000"/>
              <a:gd name="connsiteX36" fmla="*/ 534400 w 1154160"/>
              <a:gd name="connsiteY36" fmla="*/ 111760 h 1016000"/>
              <a:gd name="connsiteX37" fmla="*/ 483600 w 1154160"/>
              <a:gd name="connsiteY37" fmla="*/ 132080 h 1016000"/>
              <a:gd name="connsiteX0" fmla="*/ 483600 w 1154160"/>
              <a:gd name="connsiteY0" fmla="*/ 132080 h 1016000"/>
              <a:gd name="connsiteX1" fmla="*/ 341360 w 1154160"/>
              <a:gd name="connsiteY1" fmla="*/ 60960 h 1016000"/>
              <a:gd name="connsiteX2" fmla="*/ 290560 w 1154160"/>
              <a:gd name="connsiteY2" fmla="*/ 50800 h 1016000"/>
              <a:gd name="connsiteX3" fmla="*/ 97520 w 1154160"/>
              <a:gd name="connsiteY3" fmla="*/ 111760 h 1016000"/>
              <a:gd name="connsiteX4" fmla="*/ 36560 w 1154160"/>
              <a:gd name="connsiteY4" fmla="*/ 198120 h 1016000"/>
              <a:gd name="connsiteX5" fmla="*/ 26400 w 1154160"/>
              <a:gd name="connsiteY5" fmla="*/ 223520 h 1016000"/>
              <a:gd name="connsiteX6" fmla="*/ 36560 w 1154160"/>
              <a:gd name="connsiteY6" fmla="*/ 609600 h 1016000"/>
              <a:gd name="connsiteX7" fmla="*/ 56880 w 1154160"/>
              <a:gd name="connsiteY7" fmla="*/ 640080 h 1016000"/>
              <a:gd name="connsiteX8" fmla="*/ 102600 w 1154160"/>
              <a:gd name="connsiteY8" fmla="*/ 706120 h 1016000"/>
              <a:gd name="connsiteX9" fmla="*/ 138160 w 1154160"/>
              <a:gd name="connsiteY9" fmla="*/ 741680 h 1016000"/>
              <a:gd name="connsiteX10" fmla="*/ 168640 w 1154160"/>
              <a:gd name="connsiteY10" fmla="*/ 782320 h 1016000"/>
              <a:gd name="connsiteX11" fmla="*/ 224520 w 1154160"/>
              <a:gd name="connsiteY11" fmla="*/ 853440 h 1016000"/>
              <a:gd name="connsiteX12" fmla="*/ 331200 w 1154160"/>
              <a:gd name="connsiteY12" fmla="*/ 904240 h 1016000"/>
              <a:gd name="connsiteX13" fmla="*/ 371840 w 1154160"/>
              <a:gd name="connsiteY13" fmla="*/ 924560 h 1016000"/>
              <a:gd name="connsiteX14" fmla="*/ 422640 w 1154160"/>
              <a:gd name="connsiteY14" fmla="*/ 944880 h 1016000"/>
              <a:gd name="connsiteX15" fmla="*/ 473440 w 1154160"/>
              <a:gd name="connsiteY15" fmla="*/ 975360 h 1016000"/>
              <a:gd name="connsiteX16" fmla="*/ 524240 w 1154160"/>
              <a:gd name="connsiteY16" fmla="*/ 995680 h 1016000"/>
              <a:gd name="connsiteX17" fmla="*/ 585200 w 1154160"/>
              <a:gd name="connsiteY17" fmla="*/ 1016000 h 1016000"/>
              <a:gd name="connsiteX18" fmla="*/ 717280 w 1154160"/>
              <a:gd name="connsiteY18" fmla="*/ 1005840 h 1016000"/>
              <a:gd name="connsiteX19" fmla="*/ 829040 w 1154160"/>
              <a:gd name="connsiteY19" fmla="*/ 914400 h 1016000"/>
              <a:gd name="connsiteX20" fmla="*/ 890000 w 1154160"/>
              <a:gd name="connsiteY20" fmla="*/ 883920 h 1016000"/>
              <a:gd name="connsiteX21" fmla="*/ 930640 w 1154160"/>
              <a:gd name="connsiteY21" fmla="*/ 833120 h 1016000"/>
              <a:gd name="connsiteX22" fmla="*/ 966200 w 1154160"/>
              <a:gd name="connsiteY22" fmla="*/ 807720 h 1016000"/>
              <a:gd name="connsiteX23" fmla="*/ 1032240 w 1154160"/>
              <a:gd name="connsiteY23" fmla="*/ 731520 h 1016000"/>
              <a:gd name="connsiteX24" fmla="*/ 1062720 w 1154160"/>
              <a:gd name="connsiteY24" fmla="*/ 680720 h 1016000"/>
              <a:gd name="connsiteX25" fmla="*/ 1093200 w 1154160"/>
              <a:gd name="connsiteY25" fmla="*/ 660400 h 1016000"/>
              <a:gd name="connsiteX26" fmla="*/ 1113520 w 1154160"/>
              <a:gd name="connsiteY26" fmla="*/ 528320 h 1016000"/>
              <a:gd name="connsiteX27" fmla="*/ 1133840 w 1154160"/>
              <a:gd name="connsiteY27" fmla="*/ 497840 h 1016000"/>
              <a:gd name="connsiteX28" fmla="*/ 1154160 w 1154160"/>
              <a:gd name="connsiteY28" fmla="*/ 447040 h 1016000"/>
              <a:gd name="connsiteX29" fmla="*/ 1133840 w 1154160"/>
              <a:gd name="connsiteY29" fmla="*/ 264160 h 1016000"/>
              <a:gd name="connsiteX30" fmla="*/ 1042400 w 1154160"/>
              <a:gd name="connsiteY30" fmla="*/ 121920 h 1016000"/>
              <a:gd name="connsiteX31" fmla="*/ 971280 w 1154160"/>
              <a:gd name="connsiteY31" fmla="*/ 71120 h 1016000"/>
              <a:gd name="connsiteX32" fmla="*/ 879840 w 1154160"/>
              <a:gd name="connsiteY32" fmla="*/ 0 h 1016000"/>
              <a:gd name="connsiteX33" fmla="*/ 676640 w 1154160"/>
              <a:gd name="connsiteY33" fmla="*/ 20320 h 1016000"/>
              <a:gd name="connsiteX34" fmla="*/ 646160 w 1154160"/>
              <a:gd name="connsiteY34" fmla="*/ 30480 h 1016000"/>
              <a:gd name="connsiteX35" fmla="*/ 615680 w 1154160"/>
              <a:gd name="connsiteY35" fmla="*/ 50800 h 1016000"/>
              <a:gd name="connsiteX36" fmla="*/ 534400 w 1154160"/>
              <a:gd name="connsiteY36" fmla="*/ 111760 h 1016000"/>
              <a:gd name="connsiteX37" fmla="*/ 483600 w 1154160"/>
              <a:gd name="connsiteY37" fmla="*/ 132080 h 1016000"/>
              <a:gd name="connsiteX0" fmla="*/ 483600 w 1154160"/>
              <a:gd name="connsiteY0" fmla="*/ 132080 h 1016000"/>
              <a:gd name="connsiteX1" fmla="*/ 341360 w 1154160"/>
              <a:gd name="connsiteY1" fmla="*/ 60960 h 1016000"/>
              <a:gd name="connsiteX2" fmla="*/ 290560 w 1154160"/>
              <a:gd name="connsiteY2" fmla="*/ 50800 h 1016000"/>
              <a:gd name="connsiteX3" fmla="*/ 97520 w 1154160"/>
              <a:gd name="connsiteY3" fmla="*/ 111760 h 1016000"/>
              <a:gd name="connsiteX4" fmla="*/ 36560 w 1154160"/>
              <a:gd name="connsiteY4" fmla="*/ 198120 h 1016000"/>
              <a:gd name="connsiteX5" fmla="*/ 26400 w 1154160"/>
              <a:gd name="connsiteY5" fmla="*/ 223520 h 1016000"/>
              <a:gd name="connsiteX6" fmla="*/ 36560 w 1154160"/>
              <a:gd name="connsiteY6" fmla="*/ 609600 h 1016000"/>
              <a:gd name="connsiteX7" fmla="*/ 56880 w 1154160"/>
              <a:gd name="connsiteY7" fmla="*/ 640080 h 1016000"/>
              <a:gd name="connsiteX8" fmla="*/ 102600 w 1154160"/>
              <a:gd name="connsiteY8" fmla="*/ 706120 h 1016000"/>
              <a:gd name="connsiteX9" fmla="*/ 138160 w 1154160"/>
              <a:gd name="connsiteY9" fmla="*/ 741680 h 1016000"/>
              <a:gd name="connsiteX10" fmla="*/ 168640 w 1154160"/>
              <a:gd name="connsiteY10" fmla="*/ 782320 h 1016000"/>
              <a:gd name="connsiteX11" fmla="*/ 224520 w 1154160"/>
              <a:gd name="connsiteY11" fmla="*/ 853440 h 1016000"/>
              <a:gd name="connsiteX12" fmla="*/ 331200 w 1154160"/>
              <a:gd name="connsiteY12" fmla="*/ 904240 h 1016000"/>
              <a:gd name="connsiteX13" fmla="*/ 371840 w 1154160"/>
              <a:gd name="connsiteY13" fmla="*/ 924560 h 1016000"/>
              <a:gd name="connsiteX14" fmla="*/ 422640 w 1154160"/>
              <a:gd name="connsiteY14" fmla="*/ 944880 h 1016000"/>
              <a:gd name="connsiteX15" fmla="*/ 473440 w 1154160"/>
              <a:gd name="connsiteY15" fmla="*/ 975360 h 1016000"/>
              <a:gd name="connsiteX16" fmla="*/ 524240 w 1154160"/>
              <a:gd name="connsiteY16" fmla="*/ 995680 h 1016000"/>
              <a:gd name="connsiteX17" fmla="*/ 585200 w 1154160"/>
              <a:gd name="connsiteY17" fmla="*/ 1016000 h 1016000"/>
              <a:gd name="connsiteX18" fmla="*/ 717280 w 1154160"/>
              <a:gd name="connsiteY18" fmla="*/ 1005840 h 1016000"/>
              <a:gd name="connsiteX19" fmla="*/ 840470 w 1154160"/>
              <a:gd name="connsiteY19" fmla="*/ 931545 h 1016000"/>
              <a:gd name="connsiteX20" fmla="*/ 890000 w 1154160"/>
              <a:gd name="connsiteY20" fmla="*/ 883920 h 1016000"/>
              <a:gd name="connsiteX21" fmla="*/ 930640 w 1154160"/>
              <a:gd name="connsiteY21" fmla="*/ 833120 h 1016000"/>
              <a:gd name="connsiteX22" fmla="*/ 966200 w 1154160"/>
              <a:gd name="connsiteY22" fmla="*/ 807720 h 1016000"/>
              <a:gd name="connsiteX23" fmla="*/ 1032240 w 1154160"/>
              <a:gd name="connsiteY23" fmla="*/ 731520 h 1016000"/>
              <a:gd name="connsiteX24" fmla="*/ 1062720 w 1154160"/>
              <a:gd name="connsiteY24" fmla="*/ 680720 h 1016000"/>
              <a:gd name="connsiteX25" fmla="*/ 1093200 w 1154160"/>
              <a:gd name="connsiteY25" fmla="*/ 660400 h 1016000"/>
              <a:gd name="connsiteX26" fmla="*/ 1113520 w 1154160"/>
              <a:gd name="connsiteY26" fmla="*/ 528320 h 1016000"/>
              <a:gd name="connsiteX27" fmla="*/ 1133840 w 1154160"/>
              <a:gd name="connsiteY27" fmla="*/ 497840 h 1016000"/>
              <a:gd name="connsiteX28" fmla="*/ 1154160 w 1154160"/>
              <a:gd name="connsiteY28" fmla="*/ 447040 h 1016000"/>
              <a:gd name="connsiteX29" fmla="*/ 1133840 w 1154160"/>
              <a:gd name="connsiteY29" fmla="*/ 264160 h 1016000"/>
              <a:gd name="connsiteX30" fmla="*/ 1042400 w 1154160"/>
              <a:gd name="connsiteY30" fmla="*/ 121920 h 1016000"/>
              <a:gd name="connsiteX31" fmla="*/ 971280 w 1154160"/>
              <a:gd name="connsiteY31" fmla="*/ 71120 h 1016000"/>
              <a:gd name="connsiteX32" fmla="*/ 879840 w 1154160"/>
              <a:gd name="connsiteY32" fmla="*/ 0 h 1016000"/>
              <a:gd name="connsiteX33" fmla="*/ 676640 w 1154160"/>
              <a:gd name="connsiteY33" fmla="*/ 20320 h 1016000"/>
              <a:gd name="connsiteX34" fmla="*/ 646160 w 1154160"/>
              <a:gd name="connsiteY34" fmla="*/ 30480 h 1016000"/>
              <a:gd name="connsiteX35" fmla="*/ 615680 w 1154160"/>
              <a:gd name="connsiteY35" fmla="*/ 50800 h 1016000"/>
              <a:gd name="connsiteX36" fmla="*/ 534400 w 1154160"/>
              <a:gd name="connsiteY36" fmla="*/ 111760 h 1016000"/>
              <a:gd name="connsiteX37" fmla="*/ 483600 w 1154160"/>
              <a:gd name="connsiteY37" fmla="*/ 132080 h 1016000"/>
              <a:gd name="connsiteX0" fmla="*/ 483600 w 1154160"/>
              <a:gd name="connsiteY0" fmla="*/ 132080 h 1016000"/>
              <a:gd name="connsiteX1" fmla="*/ 341360 w 1154160"/>
              <a:gd name="connsiteY1" fmla="*/ 60960 h 1016000"/>
              <a:gd name="connsiteX2" fmla="*/ 290560 w 1154160"/>
              <a:gd name="connsiteY2" fmla="*/ 50800 h 1016000"/>
              <a:gd name="connsiteX3" fmla="*/ 97520 w 1154160"/>
              <a:gd name="connsiteY3" fmla="*/ 111760 h 1016000"/>
              <a:gd name="connsiteX4" fmla="*/ 36560 w 1154160"/>
              <a:gd name="connsiteY4" fmla="*/ 198120 h 1016000"/>
              <a:gd name="connsiteX5" fmla="*/ 26400 w 1154160"/>
              <a:gd name="connsiteY5" fmla="*/ 223520 h 1016000"/>
              <a:gd name="connsiteX6" fmla="*/ 36560 w 1154160"/>
              <a:gd name="connsiteY6" fmla="*/ 609600 h 1016000"/>
              <a:gd name="connsiteX7" fmla="*/ 56880 w 1154160"/>
              <a:gd name="connsiteY7" fmla="*/ 640080 h 1016000"/>
              <a:gd name="connsiteX8" fmla="*/ 102600 w 1154160"/>
              <a:gd name="connsiteY8" fmla="*/ 706120 h 1016000"/>
              <a:gd name="connsiteX9" fmla="*/ 138160 w 1154160"/>
              <a:gd name="connsiteY9" fmla="*/ 741680 h 1016000"/>
              <a:gd name="connsiteX10" fmla="*/ 168640 w 1154160"/>
              <a:gd name="connsiteY10" fmla="*/ 782320 h 1016000"/>
              <a:gd name="connsiteX11" fmla="*/ 224520 w 1154160"/>
              <a:gd name="connsiteY11" fmla="*/ 853440 h 1016000"/>
              <a:gd name="connsiteX12" fmla="*/ 331200 w 1154160"/>
              <a:gd name="connsiteY12" fmla="*/ 904240 h 1016000"/>
              <a:gd name="connsiteX13" fmla="*/ 371840 w 1154160"/>
              <a:gd name="connsiteY13" fmla="*/ 924560 h 1016000"/>
              <a:gd name="connsiteX14" fmla="*/ 422640 w 1154160"/>
              <a:gd name="connsiteY14" fmla="*/ 944880 h 1016000"/>
              <a:gd name="connsiteX15" fmla="*/ 473440 w 1154160"/>
              <a:gd name="connsiteY15" fmla="*/ 975360 h 1016000"/>
              <a:gd name="connsiteX16" fmla="*/ 524240 w 1154160"/>
              <a:gd name="connsiteY16" fmla="*/ 995680 h 1016000"/>
              <a:gd name="connsiteX17" fmla="*/ 585200 w 1154160"/>
              <a:gd name="connsiteY17" fmla="*/ 1016000 h 1016000"/>
              <a:gd name="connsiteX18" fmla="*/ 717280 w 1154160"/>
              <a:gd name="connsiteY18" fmla="*/ 1005840 h 1016000"/>
              <a:gd name="connsiteX19" fmla="*/ 840470 w 1154160"/>
              <a:gd name="connsiteY19" fmla="*/ 931545 h 1016000"/>
              <a:gd name="connsiteX20" fmla="*/ 890000 w 1154160"/>
              <a:gd name="connsiteY20" fmla="*/ 883920 h 1016000"/>
              <a:gd name="connsiteX21" fmla="*/ 947785 w 1154160"/>
              <a:gd name="connsiteY21" fmla="*/ 852170 h 1016000"/>
              <a:gd name="connsiteX22" fmla="*/ 966200 w 1154160"/>
              <a:gd name="connsiteY22" fmla="*/ 807720 h 1016000"/>
              <a:gd name="connsiteX23" fmla="*/ 1032240 w 1154160"/>
              <a:gd name="connsiteY23" fmla="*/ 731520 h 1016000"/>
              <a:gd name="connsiteX24" fmla="*/ 1062720 w 1154160"/>
              <a:gd name="connsiteY24" fmla="*/ 680720 h 1016000"/>
              <a:gd name="connsiteX25" fmla="*/ 1093200 w 1154160"/>
              <a:gd name="connsiteY25" fmla="*/ 660400 h 1016000"/>
              <a:gd name="connsiteX26" fmla="*/ 1113520 w 1154160"/>
              <a:gd name="connsiteY26" fmla="*/ 528320 h 1016000"/>
              <a:gd name="connsiteX27" fmla="*/ 1133840 w 1154160"/>
              <a:gd name="connsiteY27" fmla="*/ 497840 h 1016000"/>
              <a:gd name="connsiteX28" fmla="*/ 1154160 w 1154160"/>
              <a:gd name="connsiteY28" fmla="*/ 447040 h 1016000"/>
              <a:gd name="connsiteX29" fmla="*/ 1133840 w 1154160"/>
              <a:gd name="connsiteY29" fmla="*/ 264160 h 1016000"/>
              <a:gd name="connsiteX30" fmla="*/ 1042400 w 1154160"/>
              <a:gd name="connsiteY30" fmla="*/ 121920 h 1016000"/>
              <a:gd name="connsiteX31" fmla="*/ 971280 w 1154160"/>
              <a:gd name="connsiteY31" fmla="*/ 71120 h 1016000"/>
              <a:gd name="connsiteX32" fmla="*/ 879840 w 1154160"/>
              <a:gd name="connsiteY32" fmla="*/ 0 h 1016000"/>
              <a:gd name="connsiteX33" fmla="*/ 676640 w 1154160"/>
              <a:gd name="connsiteY33" fmla="*/ 20320 h 1016000"/>
              <a:gd name="connsiteX34" fmla="*/ 646160 w 1154160"/>
              <a:gd name="connsiteY34" fmla="*/ 30480 h 1016000"/>
              <a:gd name="connsiteX35" fmla="*/ 615680 w 1154160"/>
              <a:gd name="connsiteY35" fmla="*/ 50800 h 1016000"/>
              <a:gd name="connsiteX36" fmla="*/ 534400 w 1154160"/>
              <a:gd name="connsiteY36" fmla="*/ 111760 h 1016000"/>
              <a:gd name="connsiteX37" fmla="*/ 483600 w 1154160"/>
              <a:gd name="connsiteY37" fmla="*/ 132080 h 1016000"/>
              <a:gd name="connsiteX0" fmla="*/ 483600 w 1154160"/>
              <a:gd name="connsiteY0" fmla="*/ 132080 h 1016000"/>
              <a:gd name="connsiteX1" fmla="*/ 341360 w 1154160"/>
              <a:gd name="connsiteY1" fmla="*/ 60960 h 1016000"/>
              <a:gd name="connsiteX2" fmla="*/ 290560 w 1154160"/>
              <a:gd name="connsiteY2" fmla="*/ 50800 h 1016000"/>
              <a:gd name="connsiteX3" fmla="*/ 97520 w 1154160"/>
              <a:gd name="connsiteY3" fmla="*/ 111760 h 1016000"/>
              <a:gd name="connsiteX4" fmla="*/ 36560 w 1154160"/>
              <a:gd name="connsiteY4" fmla="*/ 198120 h 1016000"/>
              <a:gd name="connsiteX5" fmla="*/ 26400 w 1154160"/>
              <a:gd name="connsiteY5" fmla="*/ 223520 h 1016000"/>
              <a:gd name="connsiteX6" fmla="*/ 36560 w 1154160"/>
              <a:gd name="connsiteY6" fmla="*/ 609600 h 1016000"/>
              <a:gd name="connsiteX7" fmla="*/ 56880 w 1154160"/>
              <a:gd name="connsiteY7" fmla="*/ 640080 h 1016000"/>
              <a:gd name="connsiteX8" fmla="*/ 102600 w 1154160"/>
              <a:gd name="connsiteY8" fmla="*/ 706120 h 1016000"/>
              <a:gd name="connsiteX9" fmla="*/ 138160 w 1154160"/>
              <a:gd name="connsiteY9" fmla="*/ 741680 h 1016000"/>
              <a:gd name="connsiteX10" fmla="*/ 168640 w 1154160"/>
              <a:gd name="connsiteY10" fmla="*/ 782320 h 1016000"/>
              <a:gd name="connsiteX11" fmla="*/ 224520 w 1154160"/>
              <a:gd name="connsiteY11" fmla="*/ 853440 h 1016000"/>
              <a:gd name="connsiteX12" fmla="*/ 331200 w 1154160"/>
              <a:gd name="connsiteY12" fmla="*/ 904240 h 1016000"/>
              <a:gd name="connsiteX13" fmla="*/ 371840 w 1154160"/>
              <a:gd name="connsiteY13" fmla="*/ 924560 h 1016000"/>
              <a:gd name="connsiteX14" fmla="*/ 422640 w 1154160"/>
              <a:gd name="connsiteY14" fmla="*/ 944880 h 1016000"/>
              <a:gd name="connsiteX15" fmla="*/ 473440 w 1154160"/>
              <a:gd name="connsiteY15" fmla="*/ 975360 h 1016000"/>
              <a:gd name="connsiteX16" fmla="*/ 524240 w 1154160"/>
              <a:gd name="connsiteY16" fmla="*/ 995680 h 1016000"/>
              <a:gd name="connsiteX17" fmla="*/ 585200 w 1154160"/>
              <a:gd name="connsiteY17" fmla="*/ 1016000 h 1016000"/>
              <a:gd name="connsiteX18" fmla="*/ 717280 w 1154160"/>
              <a:gd name="connsiteY18" fmla="*/ 1005840 h 1016000"/>
              <a:gd name="connsiteX19" fmla="*/ 840470 w 1154160"/>
              <a:gd name="connsiteY19" fmla="*/ 931545 h 1016000"/>
              <a:gd name="connsiteX20" fmla="*/ 890000 w 1154160"/>
              <a:gd name="connsiteY20" fmla="*/ 883920 h 1016000"/>
              <a:gd name="connsiteX21" fmla="*/ 947785 w 1154160"/>
              <a:gd name="connsiteY21" fmla="*/ 852170 h 1016000"/>
              <a:gd name="connsiteX22" fmla="*/ 966200 w 1154160"/>
              <a:gd name="connsiteY22" fmla="*/ 807720 h 1016000"/>
              <a:gd name="connsiteX23" fmla="*/ 1032240 w 1154160"/>
              <a:gd name="connsiteY23" fmla="*/ 731520 h 1016000"/>
              <a:gd name="connsiteX24" fmla="*/ 1077960 w 1154160"/>
              <a:gd name="connsiteY24" fmla="*/ 684530 h 1016000"/>
              <a:gd name="connsiteX25" fmla="*/ 1093200 w 1154160"/>
              <a:gd name="connsiteY25" fmla="*/ 660400 h 1016000"/>
              <a:gd name="connsiteX26" fmla="*/ 1113520 w 1154160"/>
              <a:gd name="connsiteY26" fmla="*/ 528320 h 1016000"/>
              <a:gd name="connsiteX27" fmla="*/ 1133840 w 1154160"/>
              <a:gd name="connsiteY27" fmla="*/ 497840 h 1016000"/>
              <a:gd name="connsiteX28" fmla="*/ 1154160 w 1154160"/>
              <a:gd name="connsiteY28" fmla="*/ 447040 h 1016000"/>
              <a:gd name="connsiteX29" fmla="*/ 1133840 w 1154160"/>
              <a:gd name="connsiteY29" fmla="*/ 264160 h 1016000"/>
              <a:gd name="connsiteX30" fmla="*/ 1042400 w 1154160"/>
              <a:gd name="connsiteY30" fmla="*/ 121920 h 1016000"/>
              <a:gd name="connsiteX31" fmla="*/ 971280 w 1154160"/>
              <a:gd name="connsiteY31" fmla="*/ 71120 h 1016000"/>
              <a:gd name="connsiteX32" fmla="*/ 879840 w 1154160"/>
              <a:gd name="connsiteY32" fmla="*/ 0 h 1016000"/>
              <a:gd name="connsiteX33" fmla="*/ 676640 w 1154160"/>
              <a:gd name="connsiteY33" fmla="*/ 20320 h 1016000"/>
              <a:gd name="connsiteX34" fmla="*/ 646160 w 1154160"/>
              <a:gd name="connsiteY34" fmla="*/ 30480 h 1016000"/>
              <a:gd name="connsiteX35" fmla="*/ 615680 w 1154160"/>
              <a:gd name="connsiteY35" fmla="*/ 50800 h 1016000"/>
              <a:gd name="connsiteX36" fmla="*/ 534400 w 1154160"/>
              <a:gd name="connsiteY36" fmla="*/ 111760 h 1016000"/>
              <a:gd name="connsiteX37" fmla="*/ 483600 w 1154160"/>
              <a:gd name="connsiteY37" fmla="*/ 132080 h 1016000"/>
              <a:gd name="connsiteX0" fmla="*/ 483600 w 1154160"/>
              <a:gd name="connsiteY0" fmla="*/ 132080 h 1016000"/>
              <a:gd name="connsiteX1" fmla="*/ 341360 w 1154160"/>
              <a:gd name="connsiteY1" fmla="*/ 60960 h 1016000"/>
              <a:gd name="connsiteX2" fmla="*/ 290560 w 1154160"/>
              <a:gd name="connsiteY2" fmla="*/ 50800 h 1016000"/>
              <a:gd name="connsiteX3" fmla="*/ 97520 w 1154160"/>
              <a:gd name="connsiteY3" fmla="*/ 111760 h 1016000"/>
              <a:gd name="connsiteX4" fmla="*/ 36560 w 1154160"/>
              <a:gd name="connsiteY4" fmla="*/ 198120 h 1016000"/>
              <a:gd name="connsiteX5" fmla="*/ 26400 w 1154160"/>
              <a:gd name="connsiteY5" fmla="*/ 223520 h 1016000"/>
              <a:gd name="connsiteX6" fmla="*/ 36560 w 1154160"/>
              <a:gd name="connsiteY6" fmla="*/ 609600 h 1016000"/>
              <a:gd name="connsiteX7" fmla="*/ 56880 w 1154160"/>
              <a:gd name="connsiteY7" fmla="*/ 640080 h 1016000"/>
              <a:gd name="connsiteX8" fmla="*/ 102600 w 1154160"/>
              <a:gd name="connsiteY8" fmla="*/ 706120 h 1016000"/>
              <a:gd name="connsiteX9" fmla="*/ 138160 w 1154160"/>
              <a:gd name="connsiteY9" fmla="*/ 741680 h 1016000"/>
              <a:gd name="connsiteX10" fmla="*/ 168640 w 1154160"/>
              <a:gd name="connsiteY10" fmla="*/ 782320 h 1016000"/>
              <a:gd name="connsiteX11" fmla="*/ 224520 w 1154160"/>
              <a:gd name="connsiteY11" fmla="*/ 853440 h 1016000"/>
              <a:gd name="connsiteX12" fmla="*/ 331200 w 1154160"/>
              <a:gd name="connsiteY12" fmla="*/ 904240 h 1016000"/>
              <a:gd name="connsiteX13" fmla="*/ 371840 w 1154160"/>
              <a:gd name="connsiteY13" fmla="*/ 924560 h 1016000"/>
              <a:gd name="connsiteX14" fmla="*/ 422640 w 1154160"/>
              <a:gd name="connsiteY14" fmla="*/ 944880 h 1016000"/>
              <a:gd name="connsiteX15" fmla="*/ 473440 w 1154160"/>
              <a:gd name="connsiteY15" fmla="*/ 975360 h 1016000"/>
              <a:gd name="connsiteX16" fmla="*/ 524240 w 1154160"/>
              <a:gd name="connsiteY16" fmla="*/ 995680 h 1016000"/>
              <a:gd name="connsiteX17" fmla="*/ 585200 w 1154160"/>
              <a:gd name="connsiteY17" fmla="*/ 1016000 h 1016000"/>
              <a:gd name="connsiteX18" fmla="*/ 717280 w 1154160"/>
              <a:gd name="connsiteY18" fmla="*/ 1005840 h 1016000"/>
              <a:gd name="connsiteX19" fmla="*/ 840470 w 1154160"/>
              <a:gd name="connsiteY19" fmla="*/ 931545 h 1016000"/>
              <a:gd name="connsiteX20" fmla="*/ 890000 w 1154160"/>
              <a:gd name="connsiteY20" fmla="*/ 883920 h 1016000"/>
              <a:gd name="connsiteX21" fmla="*/ 947785 w 1154160"/>
              <a:gd name="connsiteY21" fmla="*/ 852170 h 1016000"/>
              <a:gd name="connsiteX22" fmla="*/ 966200 w 1154160"/>
              <a:gd name="connsiteY22" fmla="*/ 807720 h 1016000"/>
              <a:gd name="connsiteX23" fmla="*/ 1043670 w 1154160"/>
              <a:gd name="connsiteY23" fmla="*/ 735330 h 1016000"/>
              <a:gd name="connsiteX24" fmla="*/ 1077960 w 1154160"/>
              <a:gd name="connsiteY24" fmla="*/ 684530 h 1016000"/>
              <a:gd name="connsiteX25" fmla="*/ 1093200 w 1154160"/>
              <a:gd name="connsiteY25" fmla="*/ 660400 h 1016000"/>
              <a:gd name="connsiteX26" fmla="*/ 1113520 w 1154160"/>
              <a:gd name="connsiteY26" fmla="*/ 528320 h 1016000"/>
              <a:gd name="connsiteX27" fmla="*/ 1133840 w 1154160"/>
              <a:gd name="connsiteY27" fmla="*/ 497840 h 1016000"/>
              <a:gd name="connsiteX28" fmla="*/ 1154160 w 1154160"/>
              <a:gd name="connsiteY28" fmla="*/ 447040 h 1016000"/>
              <a:gd name="connsiteX29" fmla="*/ 1133840 w 1154160"/>
              <a:gd name="connsiteY29" fmla="*/ 264160 h 1016000"/>
              <a:gd name="connsiteX30" fmla="*/ 1042400 w 1154160"/>
              <a:gd name="connsiteY30" fmla="*/ 121920 h 1016000"/>
              <a:gd name="connsiteX31" fmla="*/ 971280 w 1154160"/>
              <a:gd name="connsiteY31" fmla="*/ 71120 h 1016000"/>
              <a:gd name="connsiteX32" fmla="*/ 879840 w 1154160"/>
              <a:gd name="connsiteY32" fmla="*/ 0 h 1016000"/>
              <a:gd name="connsiteX33" fmla="*/ 676640 w 1154160"/>
              <a:gd name="connsiteY33" fmla="*/ 20320 h 1016000"/>
              <a:gd name="connsiteX34" fmla="*/ 646160 w 1154160"/>
              <a:gd name="connsiteY34" fmla="*/ 30480 h 1016000"/>
              <a:gd name="connsiteX35" fmla="*/ 615680 w 1154160"/>
              <a:gd name="connsiteY35" fmla="*/ 50800 h 1016000"/>
              <a:gd name="connsiteX36" fmla="*/ 534400 w 1154160"/>
              <a:gd name="connsiteY36" fmla="*/ 111760 h 1016000"/>
              <a:gd name="connsiteX37" fmla="*/ 483600 w 1154160"/>
              <a:gd name="connsiteY37" fmla="*/ 132080 h 1016000"/>
              <a:gd name="connsiteX0" fmla="*/ 483600 w 1154160"/>
              <a:gd name="connsiteY0" fmla="*/ 132080 h 1016000"/>
              <a:gd name="connsiteX1" fmla="*/ 341360 w 1154160"/>
              <a:gd name="connsiteY1" fmla="*/ 60960 h 1016000"/>
              <a:gd name="connsiteX2" fmla="*/ 290560 w 1154160"/>
              <a:gd name="connsiteY2" fmla="*/ 50800 h 1016000"/>
              <a:gd name="connsiteX3" fmla="*/ 97520 w 1154160"/>
              <a:gd name="connsiteY3" fmla="*/ 111760 h 1016000"/>
              <a:gd name="connsiteX4" fmla="*/ 36560 w 1154160"/>
              <a:gd name="connsiteY4" fmla="*/ 198120 h 1016000"/>
              <a:gd name="connsiteX5" fmla="*/ 26400 w 1154160"/>
              <a:gd name="connsiteY5" fmla="*/ 223520 h 1016000"/>
              <a:gd name="connsiteX6" fmla="*/ 36560 w 1154160"/>
              <a:gd name="connsiteY6" fmla="*/ 609600 h 1016000"/>
              <a:gd name="connsiteX7" fmla="*/ 56880 w 1154160"/>
              <a:gd name="connsiteY7" fmla="*/ 640080 h 1016000"/>
              <a:gd name="connsiteX8" fmla="*/ 102600 w 1154160"/>
              <a:gd name="connsiteY8" fmla="*/ 706120 h 1016000"/>
              <a:gd name="connsiteX9" fmla="*/ 138160 w 1154160"/>
              <a:gd name="connsiteY9" fmla="*/ 741680 h 1016000"/>
              <a:gd name="connsiteX10" fmla="*/ 168640 w 1154160"/>
              <a:gd name="connsiteY10" fmla="*/ 782320 h 1016000"/>
              <a:gd name="connsiteX11" fmla="*/ 224520 w 1154160"/>
              <a:gd name="connsiteY11" fmla="*/ 853440 h 1016000"/>
              <a:gd name="connsiteX12" fmla="*/ 331200 w 1154160"/>
              <a:gd name="connsiteY12" fmla="*/ 904240 h 1016000"/>
              <a:gd name="connsiteX13" fmla="*/ 371840 w 1154160"/>
              <a:gd name="connsiteY13" fmla="*/ 924560 h 1016000"/>
              <a:gd name="connsiteX14" fmla="*/ 422640 w 1154160"/>
              <a:gd name="connsiteY14" fmla="*/ 944880 h 1016000"/>
              <a:gd name="connsiteX15" fmla="*/ 473440 w 1154160"/>
              <a:gd name="connsiteY15" fmla="*/ 975360 h 1016000"/>
              <a:gd name="connsiteX16" fmla="*/ 524240 w 1154160"/>
              <a:gd name="connsiteY16" fmla="*/ 995680 h 1016000"/>
              <a:gd name="connsiteX17" fmla="*/ 585200 w 1154160"/>
              <a:gd name="connsiteY17" fmla="*/ 1016000 h 1016000"/>
              <a:gd name="connsiteX18" fmla="*/ 717280 w 1154160"/>
              <a:gd name="connsiteY18" fmla="*/ 1005840 h 1016000"/>
              <a:gd name="connsiteX19" fmla="*/ 840470 w 1154160"/>
              <a:gd name="connsiteY19" fmla="*/ 931545 h 1016000"/>
              <a:gd name="connsiteX20" fmla="*/ 890000 w 1154160"/>
              <a:gd name="connsiteY20" fmla="*/ 883920 h 1016000"/>
              <a:gd name="connsiteX21" fmla="*/ 947785 w 1154160"/>
              <a:gd name="connsiteY21" fmla="*/ 852170 h 1016000"/>
              <a:gd name="connsiteX22" fmla="*/ 983345 w 1154160"/>
              <a:gd name="connsiteY22" fmla="*/ 813435 h 1016000"/>
              <a:gd name="connsiteX23" fmla="*/ 1043670 w 1154160"/>
              <a:gd name="connsiteY23" fmla="*/ 735330 h 1016000"/>
              <a:gd name="connsiteX24" fmla="*/ 1077960 w 1154160"/>
              <a:gd name="connsiteY24" fmla="*/ 684530 h 1016000"/>
              <a:gd name="connsiteX25" fmla="*/ 1093200 w 1154160"/>
              <a:gd name="connsiteY25" fmla="*/ 660400 h 1016000"/>
              <a:gd name="connsiteX26" fmla="*/ 1113520 w 1154160"/>
              <a:gd name="connsiteY26" fmla="*/ 528320 h 1016000"/>
              <a:gd name="connsiteX27" fmla="*/ 1133840 w 1154160"/>
              <a:gd name="connsiteY27" fmla="*/ 497840 h 1016000"/>
              <a:gd name="connsiteX28" fmla="*/ 1154160 w 1154160"/>
              <a:gd name="connsiteY28" fmla="*/ 447040 h 1016000"/>
              <a:gd name="connsiteX29" fmla="*/ 1133840 w 1154160"/>
              <a:gd name="connsiteY29" fmla="*/ 264160 h 1016000"/>
              <a:gd name="connsiteX30" fmla="*/ 1042400 w 1154160"/>
              <a:gd name="connsiteY30" fmla="*/ 121920 h 1016000"/>
              <a:gd name="connsiteX31" fmla="*/ 971280 w 1154160"/>
              <a:gd name="connsiteY31" fmla="*/ 71120 h 1016000"/>
              <a:gd name="connsiteX32" fmla="*/ 879840 w 1154160"/>
              <a:gd name="connsiteY32" fmla="*/ 0 h 1016000"/>
              <a:gd name="connsiteX33" fmla="*/ 676640 w 1154160"/>
              <a:gd name="connsiteY33" fmla="*/ 20320 h 1016000"/>
              <a:gd name="connsiteX34" fmla="*/ 646160 w 1154160"/>
              <a:gd name="connsiteY34" fmla="*/ 30480 h 1016000"/>
              <a:gd name="connsiteX35" fmla="*/ 615680 w 1154160"/>
              <a:gd name="connsiteY35" fmla="*/ 50800 h 1016000"/>
              <a:gd name="connsiteX36" fmla="*/ 534400 w 1154160"/>
              <a:gd name="connsiteY36" fmla="*/ 111760 h 1016000"/>
              <a:gd name="connsiteX37" fmla="*/ 483600 w 1154160"/>
              <a:gd name="connsiteY37" fmla="*/ 132080 h 1016000"/>
              <a:gd name="connsiteX0" fmla="*/ 483600 w 1154160"/>
              <a:gd name="connsiteY0" fmla="*/ 132080 h 1016000"/>
              <a:gd name="connsiteX1" fmla="*/ 341360 w 1154160"/>
              <a:gd name="connsiteY1" fmla="*/ 60960 h 1016000"/>
              <a:gd name="connsiteX2" fmla="*/ 290560 w 1154160"/>
              <a:gd name="connsiteY2" fmla="*/ 50800 h 1016000"/>
              <a:gd name="connsiteX3" fmla="*/ 97520 w 1154160"/>
              <a:gd name="connsiteY3" fmla="*/ 111760 h 1016000"/>
              <a:gd name="connsiteX4" fmla="*/ 36560 w 1154160"/>
              <a:gd name="connsiteY4" fmla="*/ 198120 h 1016000"/>
              <a:gd name="connsiteX5" fmla="*/ 26400 w 1154160"/>
              <a:gd name="connsiteY5" fmla="*/ 223520 h 1016000"/>
              <a:gd name="connsiteX6" fmla="*/ 36560 w 1154160"/>
              <a:gd name="connsiteY6" fmla="*/ 609600 h 1016000"/>
              <a:gd name="connsiteX7" fmla="*/ 56880 w 1154160"/>
              <a:gd name="connsiteY7" fmla="*/ 640080 h 1016000"/>
              <a:gd name="connsiteX8" fmla="*/ 102600 w 1154160"/>
              <a:gd name="connsiteY8" fmla="*/ 706120 h 1016000"/>
              <a:gd name="connsiteX9" fmla="*/ 138160 w 1154160"/>
              <a:gd name="connsiteY9" fmla="*/ 741680 h 1016000"/>
              <a:gd name="connsiteX10" fmla="*/ 168640 w 1154160"/>
              <a:gd name="connsiteY10" fmla="*/ 782320 h 1016000"/>
              <a:gd name="connsiteX11" fmla="*/ 224520 w 1154160"/>
              <a:gd name="connsiteY11" fmla="*/ 853440 h 1016000"/>
              <a:gd name="connsiteX12" fmla="*/ 331200 w 1154160"/>
              <a:gd name="connsiteY12" fmla="*/ 904240 h 1016000"/>
              <a:gd name="connsiteX13" fmla="*/ 371840 w 1154160"/>
              <a:gd name="connsiteY13" fmla="*/ 924560 h 1016000"/>
              <a:gd name="connsiteX14" fmla="*/ 422640 w 1154160"/>
              <a:gd name="connsiteY14" fmla="*/ 944880 h 1016000"/>
              <a:gd name="connsiteX15" fmla="*/ 473440 w 1154160"/>
              <a:gd name="connsiteY15" fmla="*/ 975360 h 1016000"/>
              <a:gd name="connsiteX16" fmla="*/ 524240 w 1154160"/>
              <a:gd name="connsiteY16" fmla="*/ 995680 h 1016000"/>
              <a:gd name="connsiteX17" fmla="*/ 585200 w 1154160"/>
              <a:gd name="connsiteY17" fmla="*/ 1016000 h 1016000"/>
              <a:gd name="connsiteX18" fmla="*/ 717280 w 1154160"/>
              <a:gd name="connsiteY18" fmla="*/ 1005840 h 1016000"/>
              <a:gd name="connsiteX19" fmla="*/ 840470 w 1154160"/>
              <a:gd name="connsiteY19" fmla="*/ 931545 h 1016000"/>
              <a:gd name="connsiteX20" fmla="*/ 890000 w 1154160"/>
              <a:gd name="connsiteY20" fmla="*/ 883920 h 1016000"/>
              <a:gd name="connsiteX21" fmla="*/ 947785 w 1154160"/>
              <a:gd name="connsiteY21" fmla="*/ 852170 h 1016000"/>
              <a:gd name="connsiteX22" fmla="*/ 983345 w 1154160"/>
              <a:gd name="connsiteY22" fmla="*/ 813435 h 1016000"/>
              <a:gd name="connsiteX23" fmla="*/ 1043670 w 1154160"/>
              <a:gd name="connsiteY23" fmla="*/ 735330 h 1016000"/>
              <a:gd name="connsiteX24" fmla="*/ 1077960 w 1154160"/>
              <a:gd name="connsiteY24" fmla="*/ 684530 h 1016000"/>
              <a:gd name="connsiteX25" fmla="*/ 1093200 w 1154160"/>
              <a:gd name="connsiteY25" fmla="*/ 660400 h 1016000"/>
              <a:gd name="connsiteX26" fmla="*/ 1142095 w 1154160"/>
              <a:gd name="connsiteY26" fmla="*/ 537845 h 1016000"/>
              <a:gd name="connsiteX27" fmla="*/ 1133840 w 1154160"/>
              <a:gd name="connsiteY27" fmla="*/ 497840 h 1016000"/>
              <a:gd name="connsiteX28" fmla="*/ 1154160 w 1154160"/>
              <a:gd name="connsiteY28" fmla="*/ 447040 h 1016000"/>
              <a:gd name="connsiteX29" fmla="*/ 1133840 w 1154160"/>
              <a:gd name="connsiteY29" fmla="*/ 264160 h 1016000"/>
              <a:gd name="connsiteX30" fmla="*/ 1042400 w 1154160"/>
              <a:gd name="connsiteY30" fmla="*/ 121920 h 1016000"/>
              <a:gd name="connsiteX31" fmla="*/ 971280 w 1154160"/>
              <a:gd name="connsiteY31" fmla="*/ 71120 h 1016000"/>
              <a:gd name="connsiteX32" fmla="*/ 879840 w 1154160"/>
              <a:gd name="connsiteY32" fmla="*/ 0 h 1016000"/>
              <a:gd name="connsiteX33" fmla="*/ 676640 w 1154160"/>
              <a:gd name="connsiteY33" fmla="*/ 20320 h 1016000"/>
              <a:gd name="connsiteX34" fmla="*/ 646160 w 1154160"/>
              <a:gd name="connsiteY34" fmla="*/ 30480 h 1016000"/>
              <a:gd name="connsiteX35" fmla="*/ 615680 w 1154160"/>
              <a:gd name="connsiteY35" fmla="*/ 50800 h 1016000"/>
              <a:gd name="connsiteX36" fmla="*/ 534400 w 1154160"/>
              <a:gd name="connsiteY36" fmla="*/ 111760 h 1016000"/>
              <a:gd name="connsiteX37" fmla="*/ 483600 w 1154160"/>
              <a:gd name="connsiteY37" fmla="*/ 132080 h 1016000"/>
              <a:gd name="connsiteX0" fmla="*/ 483600 w 1156943"/>
              <a:gd name="connsiteY0" fmla="*/ 132080 h 1016000"/>
              <a:gd name="connsiteX1" fmla="*/ 341360 w 1156943"/>
              <a:gd name="connsiteY1" fmla="*/ 60960 h 1016000"/>
              <a:gd name="connsiteX2" fmla="*/ 290560 w 1156943"/>
              <a:gd name="connsiteY2" fmla="*/ 50800 h 1016000"/>
              <a:gd name="connsiteX3" fmla="*/ 97520 w 1156943"/>
              <a:gd name="connsiteY3" fmla="*/ 111760 h 1016000"/>
              <a:gd name="connsiteX4" fmla="*/ 36560 w 1156943"/>
              <a:gd name="connsiteY4" fmla="*/ 198120 h 1016000"/>
              <a:gd name="connsiteX5" fmla="*/ 26400 w 1156943"/>
              <a:gd name="connsiteY5" fmla="*/ 223520 h 1016000"/>
              <a:gd name="connsiteX6" fmla="*/ 36560 w 1156943"/>
              <a:gd name="connsiteY6" fmla="*/ 609600 h 1016000"/>
              <a:gd name="connsiteX7" fmla="*/ 56880 w 1156943"/>
              <a:gd name="connsiteY7" fmla="*/ 640080 h 1016000"/>
              <a:gd name="connsiteX8" fmla="*/ 102600 w 1156943"/>
              <a:gd name="connsiteY8" fmla="*/ 706120 h 1016000"/>
              <a:gd name="connsiteX9" fmla="*/ 138160 w 1156943"/>
              <a:gd name="connsiteY9" fmla="*/ 741680 h 1016000"/>
              <a:gd name="connsiteX10" fmla="*/ 168640 w 1156943"/>
              <a:gd name="connsiteY10" fmla="*/ 782320 h 1016000"/>
              <a:gd name="connsiteX11" fmla="*/ 224520 w 1156943"/>
              <a:gd name="connsiteY11" fmla="*/ 853440 h 1016000"/>
              <a:gd name="connsiteX12" fmla="*/ 331200 w 1156943"/>
              <a:gd name="connsiteY12" fmla="*/ 904240 h 1016000"/>
              <a:gd name="connsiteX13" fmla="*/ 371840 w 1156943"/>
              <a:gd name="connsiteY13" fmla="*/ 924560 h 1016000"/>
              <a:gd name="connsiteX14" fmla="*/ 422640 w 1156943"/>
              <a:gd name="connsiteY14" fmla="*/ 944880 h 1016000"/>
              <a:gd name="connsiteX15" fmla="*/ 473440 w 1156943"/>
              <a:gd name="connsiteY15" fmla="*/ 975360 h 1016000"/>
              <a:gd name="connsiteX16" fmla="*/ 524240 w 1156943"/>
              <a:gd name="connsiteY16" fmla="*/ 995680 h 1016000"/>
              <a:gd name="connsiteX17" fmla="*/ 585200 w 1156943"/>
              <a:gd name="connsiteY17" fmla="*/ 1016000 h 1016000"/>
              <a:gd name="connsiteX18" fmla="*/ 717280 w 1156943"/>
              <a:gd name="connsiteY18" fmla="*/ 1005840 h 1016000"/>
              <a:gd name="connsiteX19" fmla="*/ 840470 w 1156943"/>
              <a:gd name="connsiteY19" fmla="*/ 931545 h 1016000"/>
              <a:gd name="connsiteX20" fmla="*/ 890000 w 1156943"/>
              <a:gd name="connsiteY20" fmla="*/ 883920 h 1016000"/>
              <a:gd name="connsiteX21" fmla="*/ 947785 w 1156943"/>
              <a:gd name="connsiteY21" fmla="*/ 852170 h 1016000"/>
              <a:gd name="connsiteX22" fmla="*/ 983345 w 1156943"/>
              <a:gd name="connsiteY22" fmla="*/ 813435 h 1016000"/>
              <a:gd name="connsiteX23" fmla="*/ 1043670 w 1156943"/>
              <a:gd name="connsiteY23" fmla="*/ 735330 h 1016000"/>
              <a:gd name="connsiteX24" fmla="*/ 1077960 w 1156943"/>
              <a:gd name="connsiteY24" fmla="*/ 684530 h 1016000"/>
              <a:gd name="connsiteX25" fmla="*/ 1093200 w 1156943"/>
              <a:gd name="connsiteY25" fmla="*/ 660400 h 1016000"/>
              <a:gd name="connsiteX26" fmla="*/ 1142095 w 1156943"/>
              <a:gd name="connsiteY26" fmla="*/ 537845 h 1016000"/>
              <a:gd name="connsiteX27" fmla="*/ 1156700 w 1156943"/>
              <a:gd name="connsiteY27" fmla="*/ 495935 h 1016000"/>
              <a:gd name="connsiteX28" fmla="*/ 1154160 w 1156943"/>
              <a:gd name="connsiteY28" fmla="*/ 447040 h 1016000"/>
              <a:gd name="connsiteX29" fmla="*/ 1133840 w 1156943"/>
              <a:gd name="connsiteY29" fmla="*/ 264160 h 1016000"/>
              <a:gd name="connsiteX30" fmla="*/ 1042400 w 1156943"/>
              <a:gd name="connsiteY30" fmla="*/ 121920 h 1016000"/>
              <a:gd name="connsiteX31" fmla="*/ 971280 w 1156943"/>
              <a:gd name="connsiteY31" fmla="*/ 71120 h 1016000"/>
              <a:gd name="connsiteX32" fmla="*/ 879840 w 1156943"/>
              <a:gd name="connsiteY32" fmla="*/ 0 h 1016000"/>
              <a:gd name="connsiteX33" fmla="*/ 676640 w 1156943"/>
              <a:gd name="connsiteY33" fmla="*/ 20320 h 1016000"/>
              <a:gd name="connsiteX34" fmla="*/ 646160 w 1156943"/>
              <a:gd name="connsiteY34" fmla="*/ 30480 h 1016000"/>
              <a:gd name="connsiteX35" fmla="*/ 615680 w 1156943"/>
              <a:gd name="connsiteY35" fmla="*/ 50800 h 1016000"/>
              <a:gd name="connsiteX36" fmla="*/ 534400 w 1156943"/>
              <a:gd name="connsiteY36" fmla="*/ 111760 h 1016000"/>
              <a:gd name="connsiteX37" fmla="*/ 483600 w 1156943"/>
              <a:gd name="connsiteY37" fmla="*/ 132080 h 1016000"/>
              <a:gd name="connsiteX0" fmla="*/ 483600 w 1156943"/>
              <a:gd name="connsiteY0" fmla="*/ 132080 h 1016000"/>
              <a:gd name="connsiteX1" fmla="*/ 341360 w 1156943"/>
              <a:gd name="connsiteY1" fmla="*/ 60960 h 1016000"/>
              <a:gd name="connsiteX2" fmla="*/ 290560 w 1156943"/>
              <a:gd name="connsiteY2" fmla="*/ 50800 h 1016000"/>
              <a:gd name="connsiteX3" fmla="*/ 97520 w 1156943"/>
              <a:gd name="connsiteY3" fmla="*/ 111760 h 1016000"/>
              <a:gd name="connsiteX4" fmla="*/ 36560 w 1156943"/>
              <a:gd name="connsiteY4" fmla="*/ 198120 h 1016000"/>
              <a:gd name="connsiteX5" fmla="*/ 26400 w 1156943"/>
              <a:gd name="connsiteY5" fmla="*/ 223520 h 1016000"/>
              <a:gd name="connsiteX6" fmla="*/ 36560 w 1156943"/>
              <a:gd name="connsiteY6" fmla="*/ 609600 h 1016000"/>
              <a:gd name="connsiteX7" fmla="*/ 56880 w 1156943"/>
              <a:gd name="connsiteY7" fmla="*/ 640080 h 1016000"/>
              <a:gd name="connsiteX8" fmla="*/ 89265 w 1156943"/>
              <a:gd name="connsiteY8" fmla="*/ 713740 h 1016000"/>
              <a:gd name="connsiteX9" fmla="*/ 138160 w 1156943"/>
              <a:gd name="connsiteY9" fmla="*/ 741680 h 1016000"/>
              <a:gd name="connsiteX10" fmla="*/ 168640 w 1156943"/>
              <a:gd name="connsiteY10" fmla="*/ 782320 h 1016000"/>
              <a:gd name="connsiteX11" fmla="*/ 224520 w 1156943"/>
              <a:gd name="connsiteY11" fmla="*/ 853440 h 1016000"/>
              <a:gd name="connsiteX12" fmla="*/ 331200 w 1156943"/>
              <a:gd name="connsiteY12" fmla="*/ 904240 h 1016000"/>
              <a:gd name="connsiteX13" fmla="*/ 371840 w 1156943"/>
              <a:gd name="connsiteY13" fmla="*/ 924560 h 1016000"/>
              <a:gd name="connsiteX14" fmla="*/ 422640 w 1156943"/>
              <a:gd name="connsiteY14" fmla="*/ 944880 h 1016000"/>
              <a:gd name="connsiteX15" fmla="*/ 473440 w 1156943"/>
              <a:gd name="connsiteY15" fmla="*/ 975360 h 1016000"/>
              <a:gd name="connsiteX16" fmla="*/ 524240 w 1156943"/>
              <a:gd name="connsiteY16" fmla="*/ 995680 h 1016000"/>
              <a:gd name="connsiteX17" fmla="*/ 585200 w 1156943"/>
              <a:gd name="connsiteY17" fmla="*/ 1016000 h 1016000"/>
              <a:gd name="connsiteX18" fmla="*/ 717280 w 1156943"/>
              <a:gd name="connsiteY18" fmla="*/ 1005840 h 1016000"/>
              <a:gd name="connsiteX19" fmla="*/ 840470 w 1156943"/>
              <a:gd name="connsiteY19" fmla="*/ 931545 h 1016000"/>
              <a:gd name="connsiteX20" fmla="*/ 890000 w 1156943"/>
              <a:gd name="connsiteY20" fmla="*/ 883920 h 1016000"/>
              <a:gd name="connsiteX21" fmla="*/ 947785 w 1156943"/>
              <a:gd name="connsiteY21" fmla="*/ 852170 h 1016000"/>
              <a:gd name="connsiteX22" fmla="*/ 983345 w 1156943"/>
              <a:gd name="connsiteY22" fmla="*/ 813435 h 1016000"/>
              <a:gd name="connsiteX23" fmla="*/ 1043670 w 1156943"/>
              <a:gd name="connsiteY23" fmla="*/ 735330 h 1016000"/>
              <a:gd name="connsiteX24" fmla="*/ 1077960 w 1156943"/>
              <a:gd name="connsiteY24" fmla="*/ 684530 h 1016000"/>
              <a:gd name="connsiteX25" fmla="*/ 1093200 w 1156943"/>
              <a:gd name="connsiteY25" fmla="*/ 660400 h 1016000"/>
              <a:gd name="connsiteX26" fmla="*/ 1142095 w 1156943"/>
              <a:gd name="connsiteY26" fmla="*/ 537845 h 1016000"/>
              <a:gd name="connsiteX27" fmla="*/ 1156700 w 1156943"/>
              <a:gd name="connsiteY27" fmla="*/ 495935 h 1016000"/>
              <a:gd name="connsiteX28" fmla="*/ 1154160 w 1156943"/>
              <a:gd name="connsiteY28" fmla="*/ 447040 h 1016000"/>
              <a:gd name="connsiteX29" fmla="*/ 1133840 w 1156943"/>
              <a:gd name="connsiteY29" fmla="*/ 264160 h 1016000"/>
              <a:gd name="connsiteX30" fmla="*/ 1042400 w 1156943"/>
              <a:gd name="connsiteY30" fmla="*/ 121920 h 1016000"/>
              <a:gd name="connsiteX31" fmla="*/ 971280 w 1156943"/>
              <a:gd name="connsiteY31" fmla="*/ 71120 h 1016000"/>
              <a:gd name="connsiteX32" fmla="*/ 879840 w 1156943"/>
              <a:gd name="connsiteY32" fmla="*/ 0 h 1016000"/>
              <a:gd name="connsiteX33" fmla="*/ 676640 w 1156943"/>
              <a:gd name="connsiteY33" fmla="*/ 20320 h 1016000"/>
              <a:gd name="connsiteX34" fmla="*/ 646160 w 1156943"/>
              <a:gd name="connsiteY34" fmla="*/ 30480 h 1016000"/>
              <a:gd name="connsiteX35" fmla="*/ 615680 w 1156943"/>
              <a:gd name="connsiteY35" fmla="*/ 50800 h 1016000"/>
              <a:gd name="connsiteX36" fmla="*/ 534400 w 1156943"/>
              <a:gd name="connsiteY36" fmla="*/ 111760 h 1016000"/>
              <a:gd name="connsiteX37" fmla="*/ 483600 w 1156943"/>
              <a:gd name="connsiteY37" fmla="*/ 132080 h 1016000"/>
              <a:gd name="connsiteX0" fmla="*/ 476232 w 1149575"/>
              <a:gd name="connsiteY0" fmla="*/ 132080 h 1016000"/>
              <a:gd name="connsiteX1" fmla="*/ 333992 w 1149575"/>
              <a:gd name="connsiteY1" fmla="*/ 60960 h 1016000"/>
              <a:gd name="connsiteX2" fmla="*/ 283192 w 1149575"/>
              <a:gd name="connsiteY2" fmla="*/ 50800 h 1016000"/>
              <a:gd name="connsiteX3" fmla="*/ 90152 w 1149575"/>
              <a:gd name="connsiteY3" fmla="*/ 111760 h 1016000"/>
              <a:gd name="connsiteX4" fmla="*/ 29192 w 1149575"/>
              <a:gd name="connsiteY4" fmla="*/ 198120 h 1016000"/>
              <a:gd name="connsiteX5" fmla="*/ 19032 w 1149575"/>
              <a:gd name="connsiteY5" fmla="*/ 223520 h 1016000"/>
              <a:gd name="connsiteX6" fmla="*/ 29192 w 1149575"/>
              <a:gd name="connsiteY6" fmla="*/ 609600 h 1016000"/>
              <a:gd name="connsiteX7" fmla="*/ 41892 w 1149575"/>
              <a:gd name="connsiteY7" fmla="*/ 651510 h 1016000"/>
              <a:gd name="connsiteX8" fmla="*/ 81897 w 1149575"/>
              <a:gd name="connsiteY8" fmla="*/ 713740 h 1016000"/>
              <a:gd name="connsiteX9" fmla="*/ 130792 w 1149575"/>
              <a:gd name="connsiteY9" fmla="*/ 741680 h 1016000"/>
              <a:gd name="connsiteX10" fmla="*/ 161272 w 1149575"/>
              <a:gd name="connsiteY10" fmla="*/ 782320 h 1016000"/>
              <a:gd name="connsiteX11" fmla="*/ 217152 w 1149575"/>
              <a:gd name="connsiteY11" fmla="*/ 853440 h 1016000"/>
              <a:gd name="connsiteX12" fmla="*/ 323832 w 1149575"/>
              <a:gd name="connsiteY12" fmla="*/ 904240 h 1016000"/>
              <a:gd name="connsiteX13" fmla="*/ 364472 w 1149575"/>
              <a:gd name="connsiteY13" fmla="*/ 924560 h 1016000"/>
              <a:gd name="connsiteX14" fmla="*/ 415272 w 1149575"/>
              <a:gd name="connsiteY14" fmla="*/ 944880 h 1016000"/>
              <a:gd name="connsiteX15" fmla="*/ 466072 w 1149575"/>
              <a:gd name="connsiteY15" fmla="*/ 975360 h 1016000"/>
              <a:gd name="connsiteX16" fmla="*/ 516872 w 1149575"/>
              <a:gd name="connsiteY16" fmla="*/ 995680 h 1016000"/>
              <a:gd name="connsiteX17" fmla="*/ 577832 w 1149575"/>
              <a:gd name="connsiteY17" fmla="*/ 1016000 h 1016000"/>
              <a:gd name="connsiteX18" fmla="*/ 709912 w 1149575"/>
              <a:gd name="connsiteY18" fmla="*/ 1005840 h 1016000"/>
              <a:gd name="connsiteX19" fmla="*/ 833102 w 1149575"/>
              <a:gd name="connsiteY19" fmla="*/ 931545 h 1016000"/>
              <a:gd name="connsiteX20" fmla="*/ 882632 w 1149575"/>
              <a:gd name="connsiteY20" fmla="*/ 883920 h 1016000"/>
              <a:gd name="connsiteX21" fmla="*/ 940417 w 1149575"/>
              <a:gd name="connsiteY21" fmla="*/ 852170 h 1016000"/>
              <a:gd name="connsiteX22" fmla="*/ 975977 w 1149575"/>
              <a:gd name="connsiteY22" fmla="*/ 813435 h 1016000"/>
              <a:gd name="connsiteX23" fmla="*/ 1036302 w 1149575"/>
              <a:gd name="connsiteY23" fmla="*/ 735330 h 1016000"/>
              <a:gd name="connsiteX24" fmla="*/ 1070592 w 1149575"/>
              <a:gd name="connsiteY24" fmla="*/ 684530 h 1016000"/>
              <a:gd name="connsiteX25" fmla="*/ 1085832 w 1149575"/>
              <a:gd name="connsiteY25" fmla="*/ 660400 h 1016000"/>
              <a:gd name="connsiteX26" fmla="*/ 1134727 w 1149575"/>
              <a:gd name="connsiteY26" fmla="*/ 537845 h 1016000"/>
              <a:gd name="connsiteX27" fmla="*/ 1149332 w 1149575"/>
              <a:gd name="connsiteY27" fmla="*/ 495935 h 1016000"/>
              <a:gd name="connsiteX28" fmla="*/ 1146792 w 1149575"/>
              <a:gd name="connsiteY28" fmla="*/ 447040 h 1016000"/>
              <a:gd name="connsiteX29" fmla="*/ 1126472 w 1149575"/>
              <a:gd name="connsiteY29" fmla="*/ 264160 h 1016000"/>
              <a:gd name="connsiteX30" fmla="*/ 1035032 w 1149575"/>
              <a:gd name="connsiteY30" fmla="*/ 121920 h 1016000"/>
              <a:gd name="connsiteX31" fmla="*/ 963912 w 1149575"/>
              <a:gd name="connsiteY31" fmla="*/ 71120 h 1016000"/>
              <a:gd name="connsiteX32" fmla="*/ 872472 w 1149575"/>
              <a:gd name="connsiteY32" fmla="*/ 0 h 1016000"/>
              <a:gd name="connsiteX33" fmla="*/ 669272 w 1149575"/>
              <a:gd name="connsiteY33" fmla="*/ 20320 h 1016000"/>
              <a:gd name="connsiteX34" fmla="*/ 638792 w 1149575"/>
              <a:gd name="connsiteY34" fmla="*/ 30480 h 1016000"/>
              <a:gd name="connsiteX35" fmla="*/ 608312 w 1149575"/>
              <a:gd name="connsiteY35" fmla="*/ 50800 h 1016000"/>
              <a:gd name="connsiteX36" fmla="*/ 527032 w 1149575"/>
              <a:gd name="connsiteY36" fmla="*/ 111760 h 1016000"/>
              <a:gd name="connsiteX37" fmla="*/ 476232 w 1149575"/>
              <a:gd name="connsiteY37" fmla="*/ 132080 h 1016000"/>
              <a:gd name="connsiteX0" fmla="*/ 476232 w 1149575"/>
              <a:gd name="connsiteY0" fmla="*/ 132080 h 1016000"/>
              <a:gd name="connsiteX1" fmla="*/ 333992 w 1149575"/>
              <a:gd name="connsiteY1" fmla="*/ 60960 h 1016000"/>
              <a:gd name="connsiteX2" fmla="*/ 283192 w 1149575"/>
              <a:gd name="connsiteY2" fmla="*/ 50800 h 1016000"/>
              <a:gd name="connsiteX3" fmla="*/ 90152 w 1149575"/>
              <a:gd name="connsiteY3" fmla="*/ 111760 h 1016000"/>
              <a:gd name="connsiteX4" fmla="*/ 29192 w 1149575"/>
              <a:gd name="connsiteY4" fmla="*/ 198120 h 1016000"/>
              <a:gd name="connsiteX5" fmla="*/ 19032 w 1149575"/>
              <a:gd name="connsiteY5" fmla="*/ 223520 h 1016000"/>
              <a:gd name="connsiteX6" fmla="*/ 29192 w 1149575"/>
              <a:gd name="connsiteY6" fmla="*/ 609600 h 1016000"/>
              <a:gd name="connsiteX7" fmla="*/ 41892 w 1149575"/>
              <a:gd name="connsiteY7" fmla="*/ 651510 h 1016000"/>
              <a:gd name="connsiteX8" fmla="*/ 81897 w 1149575"/>
              <a:gd name="connsiteY8" fmla="*/ 713740 h 1016000"/>
              <a:gd name="connsiteX9" fmla="*/ 125077 w 1149575"/>
              <a:gd name="connsiteY9" fmla="*/ 756920 h 1016000"/>
              <a:gd name="connsiteX10" fmla="*/ 161272 w 1149575"/>
              <a:gd name="connsiteY10" fmla="*/ 782320 h 1016000"/>
              <a:gd name="connsiteX11" fmla="*/ 217152 w 1149575"/>
              <a:gd name="connsiteY11" fmla="*/ 853440 h 1016000"/>
              <a:gd name="connsiteX12" fmla="*/ 323832 w 1149575"/>
              <a:gd name="connsiteY12" fmla="*/ 904240 h 1016000"/>
              <a:gd name="connsiteX13" fmla="*/ 364472 w 1149575"/>
              <a:gd name="connsiteY13" fmla="*/ 924560 h 1016000"/>
              <a:gd name="connsiteX14" fmla="*/ 415272 w 1149575"/>
              <a:gd name="connsiteY14" fmla="*/ 944880 h 1016000"/>
              <a:gd name="connsiteX15" fmla="*/ 466072 w 1149575"/>
              <a:gd name="connsiteY15" fmla="*/ 975360 h 1016000"/>
              <a:gd name="connsiteX16" fmla="*/ 516872 w 1149575"/>
              <a:gd name="connsiteY16" fmla="*/ 995680 h 1016000"/>
              <a:gd name="connsiteX17" fmla="*/ 577832 w 1149575"/>
              <a:gd name="connsiteY17" fmla="*/ 1016000 h 1016000"/>
              <a:gd name="connsiteX18" fmla="*/ 709912 w 1149575"/>
              <a:gd name="connsiteY18" fmla="*/ 1005840 h 1016000"/>
              <a:gd name="connsiteX19" fmla="*/ 833102 w 1149575"/>
              <a:gd name="connsiteY19" fmla="*/ 931545 h 1016000"/>
              <a:gd name="connsiteX20" fmla="*/ 882632 w 1149575"/>
              <a:gd name="connsiteY20" fmla="*/ 883920 h 1016000"/>
              <a:gd name="connsiteX21" fmla="*/ 940417 w 1149575"/>
              <a:gd name="connsiteY21" fmla="*/ 852170 h 1016000"/>
              <a:gd name="connsiteX22" fmla="*/ 975977 w 1149575"/>
              <a:gd name="connsiteY22" fmla="*/ 813435 h 1016000"/>
              <a:gd name="connsiteX23" fmla="*/ 1036302 w 1149575"/>
              <a:gd name="connsiteY23" fmla="*/ 735330 h 1016000"/>
              <a:gd name="connsiteX24" fmla="*/ 1070592 w 1149575"/>
              <a:gd name="connsiteY24" fmla="*/ 684530 h 1016000"/>
              <a:gd name="connsiteX25" fmla="*/ 1085832 w 1149575"/>
              <a:gd name="connsiteY25" fmla="*/ 660400 h 1016000"/>
              <a:gd name="connsiteX26" fmla="*/ 1134727 w 1149575"/>
              <a:gd name="connsiteY26" fmla="*/ 537845 h 1016000"/>
              <a:gd name="connsiteX27" fmla="*/ 1149332 w 1149575"/>
              <a:gd name="connsiteY27" fmla="*/ 495935 h 1016000"/>
              <a:gd name="connsiteX28" fmla="*/ 1146792 w 1149575"/>
              <a:gd name="connsiteY28" fmla="*/ 447040 h 1016000"/>
              <a:gd name="connsiteX29" fmla="*/ 1126472 w 1149575"/>
              <a:gd name="connsiteY29" fmla="*/ 264160 h 1016000"/>
              <a:gd name="connsiteX30" fmla="*/ 1035032 w 1149575"/>
              <a:gd name="connsiteY30" fmla="*/ 121920 h 1016000"/>
              <a:gd name="connsiteX31" fmla="*/ 963912 w 1149575"/>
              <a:gd name="connsiteY31" fmla="*/ 71120 h 1016000"/>
              <a:gd name="connsiteX32" fmla="*/ 872472 w 1149575"/>
              <a:gd name="connsiteY32" fmla="*/ 0 h 1016000"/>
              <a:gd name="connsiteX33" fmla="*/ 669272 w 1149575"/>
              <a:gd name="connsiteY33" fmla="*/ 20320 h 1016000"/>
              <a:gd name="connsiteX34" fmla="*/ 638792 w 1149575"/>
              <a:gd name="connsiteY34" fmla="*/ 30480 h 1016000"/>
              <a:gd name="connsiteX35" fmla="*/ 608312 w 1149575"/>
              <a:gd name="connsiteY35" fmla="*/ 50800 h 1016000"/>
              <a:gd name="connsiteX36" fmla="*/ 527032 w 1149575"/>
              <a:gd name="connsiteY36" fmla="*/ 111760 h 1016000"/>
              <a:gd name="connsiteX37" fmla="*/ 476232 w 1149575"/>
              <a:gd name="connsiteY37" fmla="*/ 132080 h 1016000"/>
              <a:gd name="connsiteX0" fmla="*/ 476232 w 1149575"/>
              <a:gd name="connsiteY0" fmla="*/ 132080 h 1016000"/>
              <a:gd name="connsiteX1" fmla="*/ 333992 w 1149575"/>
              <a:gd name="connsiteY1" fmla="*/ 60960 h 1016000"/>
              <a:gd name="connsiteX2" fmla="*/ 283192 w 1149575"/>
              <a:gd name="connsiteY2" fmla="*/ 50800 h 1016000"/>
              <a:gd name="connsiteX3" fmla="*/ 90152 w 1149575"/>
              <a:gd name="connsiteY3" fmla="*/ 111760 h 1016000"/>
              <a:gd name="connsiteX4" fmla="*/ 29192 w 1149575"/>
              <a:gd name="connsiteY4" fmla="*/ 198120 h 1016000"/>
              <a:gd name="connsiteX5" fmla="*/ 19032 w 1149575"/>
              <a:gd name="connsiteY5" fmla="*/ 223520 h 1016000"/>
              <a:gd name="connsiteX6" fmla="*/ 29192 w 1149575"/>
              <a:gd name="connsiteY6" fmla="*/ 609600 h 1016000"/>
              <a:gd name="connsiteX7" fmla="*/ 41892 w 1149575"/>
              <a:gd name="connsiteY7" fmla="*/ 651510 h 1016000"/>
              <a:gd name="connsiteX8" fmla="*/ 81897 w 1149575"/>
              <a:gd name="connsiteY8" fmla="*/ 713740 h 1016000"/>
              <a:gd name="connsiteX9" fmla="*/ 125077 w 1149575"/>
              <a:gd name="connsiteY9" fmla="*/ 756920 h 1016000"/>
              <a:gd name="connsiteX10" fmla="*/ 157462 w 1149575"/>
              <a:gd name="connsiteY10" fmla="*/ 793750 h 1016000"/>
              <a:gd name="connsiteX11" fmla="*/ 217152 w 1149575"/>
              <a:gd name="connsiteY11" fmla="*/ 853440 h 1016000"/>
              <a:gd name="connsiteX12" fmla="*/ 323832 w 1149575"/>
              <a:gd name="connsiteY12" fmla="*/ 904240 h 1016000"/>
              <a:gd name="connsiteX13" fmla="*/ 364472 w 1149575"/>
              <a:gd name="connsiteY13" fmla="*/ 924560 h 1016000"/>
              <a:gd name="connsiteX14" fmla="*/ 415272 w 1149575"/>
              <a:gd name="connsiteY14" fmla="*/ 944880 h 1016000"/>
              <a:gd name="connsiteX15" fmla="*/ 466072 w 1149575"/>
              <a:gd name="connsiteY15" fmla="*/ 975360 h 1016000"/>
              <a:gd name="connsiteX16" fmla="*/ 516872 w 1149575"/>
              <a:gd name="connsiteY16" fmla="*/ 995680 h 1016000"/>
              <a:gd name="connsiteX17" fmla="*/ 577832 w 1149575"/>
              <a:gd name="connsiteY17" fmla="*/ 1016000 h 1016000"/>
              <a:gd name="connsiteX18" fmla="*/ 709912 w 1149575"/>
              <a:gd name="connsiteY18" fmla="*/ 1005840 h 1016000"/>
              <a:gd name="connsiteX19" fmla="*/ 833102 w 1149575"/>
              <a:gd name="connsiteY19" fmla="*/ 931545 h 1016000"/>
              <a:gd name="connsiteX20" fmla="*/ 882632 w 1149575"/>
              <a:gd name="connsiteY20" fmla="*/ 883920 h 1016000"/>
              <a:gd name="connsiteX21" fmla="*/ 940417 w 1149575"/>
              <a:gd name="connsiteY21" fmla="*/ 852170 h 1016000"/>
              <a:gd name="connsiteX22" fmla="*/ 975977 w 1149575"/>
              <a:gd name="connsiteY22" fmla="*/ 813435 h 1016000"/>
              <a:gd name="connsiteX23" fmla="*/ 1036302 w 1149575"/>
              <a:gd name="connsiteY23" fmla="*/ 735330 h 1016000"/>
              <a:gd name="connsiteX24" fmla="*/ 1070592 w 1149575"/>
              <a:gd name="connsiteY24" fmla="*/ 684530 h 1016000"/>
              <a:gd name="connsiteX25" fmla="*/ 1085832 w 1149575"/>
              <a:gd name="connsiteY25" fmla="*/ 660400 h 1016000"/>
              <a:gd name="connsiteX26" fmla="*/ 1134727 w 1149575"/>
              <a:gd name="connsiteY26" fmla="*/ 537845 h 1016000"/>
              <a:gd name="connsiteX27" fmla="*/ 1149332 w 1149575"/>
              <a:gd name="connsiteY27" fmla="*/ 495935 h 1016000"/>
              <a:gd name="connsiteX28" fmla="*/ 1146792 w 1149575"/>
              <a:gd name="connsiteY28" fmla="*/ 447040 h 1016000"/>
              <a:gd name="connsiteX29" fmla="*/ 1126472 w 1149575"/>
              <a:gd name="connsiteY29" fmla="*/ 264160 h 1016000"/>
              <a:gd name="connsiteX30" fmla="*/ 1035032 w 1149575"/>
              <a:gd name="connsiteY30" fmla="*/ 121920 h 1016000"/>
              <a:gd name="connsiteX31" fmla="*/ 963912 w 1149575"/>
              <a:gd name="connsiteY31" fmla="*/ 71120 h 1016000"/>
              <a:gd name="connsiteX32" fmla="*/ 872472 w 1149575"/>
              <a:gd name="connsiteY32" fmla="*/ 0 h 1016000"/>
              <a:gd name="connsiteX33" fmla="*/ 669272 w 1149575"/>
              <a:gd name="connsiteY33" fmla="*/ 20320 h 1016000"/>
              <a:gd name="connsiteX34" fmla="*/ 638792 w 1149575"/>
              <a:gd name="connsiteY34" fmla="*/ 30480 h 1016000"/>
              <a:gd name="connsiteX35" fmla="*/ 608312 w 1149575"/>
              <a:gd name="connsiteY35" fmla="*/ 50800 h 1016000"/>
              <a:gd name="connsiteX36" fmla="*/ 527032 w 1149575"/>
              <a:gd name="connsiteY36" fmla="*/ 111760 h 1016000"/>
              <a:gd name="connsiteX37" fmla="*/ 476232 w 1149575"/>
              <a:gd name="connsiteY37" fmla="*/ 132080 h 1016000"/>
              <a:gd name="connsiteX0" fmla="*/ 476232 w 1149575"/>
              <a:gd name="connsiteY0" fmla="*/ 132080 h 1016000"/>
              <a:gd name="connsiteX1" fmla="*/ 333992 w 1149575"/>
              <a:gd name="connsiteY1" fmla="*/ 60960 h 1016000"/>
              <a:gd name="connsiteX2" fmla="*/ 283192 w 1149575"/>
              <a:gd name="connsiteY2" fmla="*/ 50800 h 1016000"/>
              <a:gd name="connsiteX3" fmla="*/ 90152 w 1149575"/>
              <a:gd name="connsiteY3" fmla="*/ 111760 h 1016000"/>
              <a:gd name="connsiteX4" fmla="*/ 29192 w 1149575"/>
              <a:gd name="connsiteY4" fmla="*/ 198120 h 1016000"/>
              <a:gd name="connsiteX5" fmla="*/ 19032 w 1149575"/>
              <a:gd name="connsiteY5" fmla="*/ 223520 h 1016000"/>
              <a:gd name="connsiteX6" fmla="*/ 29192 w 1149575"/>
              <a:gd name="connsiteY6" fmla="*/ 609600 h 1016000"/>
              <a:gd name="connsiteX7" fmla="*/ 41892 w 1149575"/>
              <a:gd name="connsiteY7" fmla="*/ 651510 h 1016000"/>
              <a:gd name="connsiteX8" fmla="*/ 81897 w 1149575"/>
              <a:gd name="connsiteY8" fmla="*/ 713740 h 1016000"/>
              <a:gd name="connsiteX9" fmla="*/ 125077 w 1149575"/>
              <a:gd name="connsiteY9" fmla="*/ 756920 h 1016000"/>
              <a:gd name="connsiteX10" fmla="*/ 157462 w 1149575"/>
              <a:gd name="connsiteY10" fmla="*/ 793750 h 1016000"/>
              <a:gd name="connsiteX11" fmla="*/ 217152 w 1149575"/>
              <a:gd name="connsiteY11" fmla="*/ 853440 h 1016000"/>
              <a:gd name="connsiteX12" fmla="*/ 323832 w 1149575"/>
              <a:gd name="connsiteY12" fmla="*/ 904240 h 1016000"/>
              <a:gd name="connsiteX13" fmla="*/ 364472 w 1149575"/>
              <a:gd name="connsiteY13" fmla="*/ 924560 h 1016000"/>
              <a:gd name="connsiteX14" fmla="*/ 415272 w 1149575"/>
              <a:gd name="connsiteY14" fmla="*/ 944880 h 1016000"/>
              <a:gd name="connsiteX15" fmla="*/ 466072 w 1149575"/>
              <a:gd name="connsiteY15" fmla="*/ 975360 h 1016000"/>
              <a:gd name="connsiteX16" fmla="*/ 516872 w 1149575"/>
              <a:gd name="connsiteY16" fmla="*/ 995680 h 1016000"/>
              <a:gd name="connsiteX17" fmla="*/ 577832 w 1149575"/>
              <a:gd name="connsiteY17" fmla="*/ 1016000 h 1016000"/>
              <a:gd name="connsiteX18" fmla="*/ 709912 w 1149575"/>
              <a:gd name="connsiteY18" fmla="*/ 1005840 h 1016000"/>
              <a:gd name="connsiteX19" fmla="*/ 833102 w 1149575"/>
              <a:gd name="connsiteY19" fmla="*/ 931545 h 1016000"/>
              <a:gd name="connsiteX20" fmla="*/ 895967 w 1149575"/>
              <a:gd name="connsiteY20" fmla="*/ 895350 h 1016000"/>
              <a:gd name="connsiteX21" fmla="*/ 940417 w 1149575"/>
              <a:gd name="connsiteY21" fmla="*/ 852170 h 1016000"/>
              <a:gd name="connsiteX22" fmla="*/ 975977 w 1149575"/>
              <a:gd name="connsiteY22" fmla="*/ 813435 h 1016000"/>
              <a:gd name="connsiteX23" fmla="*/ 1036302 w 1149575"/>
              <a:gd name="connsiteY23" fmla="*/ 735330 h 1016000"/>
              <a:gd name="connsiteX24" fmla="*/ 1070592 w 1149575"/>
              <a:gd name="connsiteY24" fmla="*/ 684530 h 1016000"/>
              <a:gd name="connsiteX25" fmla="*/ 1085832 w 1149575"/>
              <a:gd name="connsiteY25" fmla="*/ 660400 h 1016000"/>
              <a:gd name="connsiteX26" fmla="*/ 1134727 w 1149575"/>
              <a:gd name="connsiteY26" fmla="*/ 537845 h 1016000"/>
              <a:gd name="connsiteX27" fmla="*/ 1149332 w 1149575"/>
              <a:gd name="connsiteY27" fmla="*/ 495935 h 1016000"/>
              <a:gd name="connsiteX28" fmla="*/ 1146792 w 1149575"/>
              <a:gd name="connsiteY28" fmla="*/ 447040 h 1016000"/>
              <a:gd name="connsiteX29" fmla="*/ 1126472 w 1149575"/>
              <a:gd name="connsiteY29" fmla="*/ 264160 h 1016000"/>
              <a:gd name="connsiteX30" fmla="*/ 1035032 w 1149575"/>
              <a:gd name="connsiteY30" fmla="*/ 121920 h 1016000"/>
              <a:gd name="connsiteX31" fmla="*/ 963912 w 1149575"/>
              <a:gd name="connsiteY31" fmla="*/ 71120 h 1016000"/>
              <a:gd name="connsiteX32" fmla="*/ 872472 w 1149575"/>
              <a:gd name="connsiteY32" fmla="*/ 0 h 1016000"/>
              <a:gd name="connsiteX33" fmla="*/ 669272 w 1149575"/>
              <a:gd name="connsiteY33" fmla="*/ 20320 h 1016000"/>
              <a:gd name="connsiteX34" fmla="*/ 638792 w 1149575"/>
              <a:gd name="connsiteY34" fmla="*/ 30480 h 1016000"/>
              <a:gd name="connsiteX35" fmla="*/ 608312 w 1149575"/>
              <a:gd name="connsiteY35" fmla="*/ 50800 h 1016000"/>
              <a:gd name="connsiteX36" fmla="*/ 527032 w 1149575"/>
              <a:gd name="connsiteY36" fmla="*/ 111760 h 1016000"/>
              <a:gd name="connsiteX37" fmla="*/ 476232 w 1149575"/>
              <a:gd name="connsiteY37" fmla="*/ 132080 h 1016000"/>
              <a:gd name="connsiteX0" fmla="*/ 476232 w 1149575"/>
              <a:gd name="connsiteY0" fmla="*/ 132080 h 1016000"/>
              <a:gd name="connsiteX1" fmla="*/ 333992 w 1149575"/>
              <a:gd name="connsiteY1" fmla="*/ 60960 h 1016000"/>
              <a:gd name="connsiteX2" fmla="*/ 283192 w 1149575"/>
              <a:gd name="connsiteY2" fmla="*/ 50800 h 1016000"/>
              <a:gd name="connsiteX3" fmla="*/ 90152 w 1149575"/>
              <a:gd name="connsiteY3" fmla="*/ 111760 h 1016000"/>
              <a:gd name="connsiteX4" fmla="*/ 29192 w 1149575"/>
              <a:gd name="connsiteY4" fmla="*/ 198120 h 1016000"/>
              <a:gd name="connsiteX5" fmla="*/ 19032 w 1149575"/>
              <a:gd name="connsiteY5" fmla="*/ 223520 h 1016000"/>
              <a:gd name="connsiteX6" fmla="*/ 29192 w 1149575"/>
              <a:gd name="connsiteY6" fmla="*/ 609600 h 1016000"/>
              <a:gd name="connsiteX7" fmla="*/ 41892 w 1149575"/>
              <a:gd name="connsiteY7" fmla="*/ 651510 h 1016000"/>
              <a:gd name="connsiteX8" fmla="*/ 81897 w 1149575"/>
              <a:gd name="connsiteY8" fmla="*/ 713740 h 1016000"/>
              <a:gd name="connsiteX9" fmla="*/ 125077 w 1149575"/>
              <a:gd name="connsiteY9" fmla="*/ 756920 h 1016000"/>
              <a:gd name="connsiteX10" fmla="*/ 157462 w 1149575"/>
              <a:gd name="connsiteY10" fmla="*/ 793750 h 1016000"/>
              <a:gd name="connsiteX11" fmla="*/ 217152 w 1149575"/>
              <a:gd name="connsiteY11" fmla="*/ 853440 h 1016000"/>
              <a:gd name="connsiteX12" fmla="*/ 323832 w 1149575"/>
              <a:gd name="connsiteY12" fmla="*/ 904240 h 1016000"/>
              <a:gd name="connsiteX13" fmla="*/ 364472 w 1149575"/>
              <a:gd name="connsiteY13" fmla="*/ 924560 h 1016000"/>
              <a:gd name="connsiteX14" fmla="*/ 415272 w 1149575"/>
              <a:gd name="connsiteY14" fmla="*/ 944880 h 1016000"/>
              <a:gd name="connsiteX15" fmla="*/ 466072 w 1149575"/>
              <a:gd name="connsiteY15" fmla="*/ 975360 h 1016000"/>
              <a:gd name="connsiteX16" fmla="*/ 516872 w 1149575"/>
              <a:gd name="connsiteY16" fmla="*/ 995680 h 1016000"/>
              <a:gd name="connsiteX17" fmla="*/ 577832 w 1149575"/>
              <a:gd name="connsiteY17" fmla="*/ 1016000 h 1016000"/>
              <a:gd name="connsiteX18" fmla="*/ 709912 w 1149575"/>
              <a:gd name="connsiteY18" fmla="*/ 1005840 h 1016000"/>
              <a:gd name="connsiteX19" fmla="*/ 842627 w 1149575"/>
              <a:gd name="connsiteY19" fmla="*/ 939165 h 1016000"/>
              <a:gd name="connsiteX20" fmla="*/ 895967 w 1149575"/>
              <a:gd name="connsiteY20" fmla="*/ 895350 h 1016000"/>
              <a:gd name="connsiteX21" fmla="*/ 940417 w 1149575"/>
              <a:gd name="connsiteY21" fmla="*/ 852170 h 1016000"/>
              <a:gd name="connsiteX22" fmla="*/ 975977 w 1149575"/>
              <a:gd name="connsiteY22" fmla="*/ 813435 h 1016000"/>
              <a:gd name="connsiteX23" fmla="*/ 1036302 w 1149575"/>
              <a:gd name="connsiteY23" fmla="*/ 735330 h 1016000"/>
              <a:gd name="connsiteX24" fmla="*/ 1070592 w 1149575"/>
              <a:gd name="connsiteY24" fmla="*/ 684530 h 1016000"/>
              <a:gd name="connsiteX25" fmla="*/ 1085832 w 1149575"/>
              <a:gd name="connsiteY25" fmla="*/ 660400 h 1016000"/>
              <a:gd name="connsiteX26" fmla="*/ 1134727 w 1149575"/>
              <a:gd name="connsiteY26" fmla="*/ 537845 h 1016000"/>
              <a:gd name="connsiteX27" fmla="*/ 1149332 w 1149575"/>
              <a:gd name="connsiteY27" fmla="*/ 495935 h 1016000"/>
              <a:gd name="connsiteX28" fmla="*/ 1146792 w 1149575"/>
              <a:gd name="connsiteY28" fmla="*/ 447040 h 1016000"/>
              <a:gd name="connsiteX29" fmla="*/ 1126472 w 1149575"/>
              <a:gd name="connsiteY29" fmla="*/ 264160 h 1016000"/>
              <a:gd name="connsiteX30" fmla="*/ 1035032 w 1149575"/>
              <a:gd name="connsiteY30" fmla="*/ 121920 h 1016000"/>
              <a:gd name="connsiteX31" fmla="*/ 963912 w 1149575"/>
              <a:gd name="connsiteY31" fmla="*/ 71120 h 1016000"/>
              <a:gd name="connsiteX32" fmla="*/ 872472 w 1149575"/>
              <a:gd name="connsiteY32" fmla="*/ 0 h 1016000"/>
              <a:gd name="connsiteX33" fmla="*/ 669272 w 1149575"/>
              <a:gd name="connsiteY33" fmla="*/ 20320 h 1016000"/>
              <a:gd name="connsiteX34" fmla="*/ 638792 w 1149575"/>
              <a:gd name="connsiteY34" fmla="*/ 30480 h 1016000"/>
              <a:gd name="connsiteX35" fmla="*/ 608312 w 1149575"/>
              <a:gd name="connsiteY35" fmla="*/ 50800 h 1016000"/>
              <a:gd name="connsiteX36" fmla="*/ 527032 w 1149575"/>
              <a:gd name="connsiteY36" fmla="*/ 111760 h 1016000"/>
              <a:gd name="connsiteX37" fmla="*/ 476232 w 1149575"/>
              <a:gd name="connsiteY37" fmla="*/ 132080 h 1016000"/>
              <a:gd name="connsiteX0" fmla="*/ 476538 w 1149881"/>
              <a:gd name="connsiteY0" fmla="*/ 132080 h 1016000"/>
              <a:gd name="connsiteX1" fmla="*/ 334298 w 1149881"/>
              <a:gd name="connsiteY1" fmla="*/ 60960 h 1016000"/>
              <a:gd name="connsiteX2" fmla="*/ 283498 w 1149881"/>
              <a:gd name="connsiteY2" fmla="*/ 50800 h 1016000"/>
              <a:gd name="connsiteX3" fmla="*/ 90458 w 1149881"/>
              <a:gd name="connsiteY3" fmla="*/ 111760 h 1016000"/>
              <a:gd name="connsiteX4" fmla="*/ 29498 w 1149881"/>
              <a:gd name="connsiteY4" fmla="*/ 198120 h 1016000"/>
              <a:gd name="connsiteX5" fmla="*/ 19338 w 1149881"/>
              <a:gd name="connsiteY5" fmla="*/ 223520 h 1016000"/>
              <a:gd name="connsiteX6" fmla="*/ 29498 w 1149881"/>
              <a:gd name="connsiteY6" fmla="*/ 609600 h 1016000"/>
              <a:gd name="connsiteX7" fmla="*/ 51723 w 1149881"/>
              <a:gd name="connsiteY7" fmla="*/ 674370 h 1016000"/>
              <a:gd name="connsiteX8" fmla="*/ 82203 w 1149881"/>
              <a:gd name="connsiteY8" fmla="*/ 713740 h 1016000"/>
              <a:gd name="connsiteX9" fmla="*/ 125383 w 1149881"/>
              <a:gd name="connsiteY9" fmla="*/ 756920 h 1016000"/>
              <a:gd name="connsiteX10" fmla="*/ 157768 w 1149881"/>
              <a:gd name="connsiteY10" fmla="*/ 793750 h 1016000"/>
              <a:gd name="connsiteX11" fmla="*/ 217458 w 1149881"/>
              <a:gd name="connsiteY11" fmla="*/ 853440 h 1016000"/>
              <a:gd name="connsiteX12" fmla="*/ 324138 w 1149881"/>
              <a:gd name="connsiteY12" fmla="*/ 904240 h 1016000"/>
              <a:gd name="connsiteX13" fmla="*/ 364778 w 1149881"/>
              <a:gd name="connsiteY13" fmla="*/ 924560 h 1016000"/>
              <a:gd name="connsiteX14" fmla="*/ 415578 w 1149881"/>
              <a:gd name="connsiteY14" fmla="*/ 944880 h 1016000"/>
              <a:gd name="connsiteX15" fmla="*/ 466378 w 1149881"/>
              <a:gd name="connsiteY15" fmla="*/ 975360 h 1016000"/>
              <a:gd name="connsiteX16" fmla="*/ 517178 w 1149881"/>
              <a:gd name="connsiteY16" fmla="*/ 995680 h 1016000"/>
              <a:gd name="connsiteX17" fmla="*/ 578138 w 1149881"/>
              <a:gd name="connsiteY17" fmla="*/ 1016000 h 1016000"/>
              <a:gd name="connsiteX18" fmla="*/ 710218 w 1149881"/>
              <a:gd name="connsiteY18" fmla="*/ 1005840 h 1016000"/>
              <a:gd name="connsiteX19" fmla="*/ 842933 w 1149881"/>
              <a:gd name="connsiteY19" fmla="*/ 939165 h 1016000"/>
              <a:gd name="connsiteX20" fmla="*/ 896273 w 1149881"/>
              <a:gd name="connsiteY20" fmla="*/ 895350 h 1016000"/>
              <a:gd name="connsiteX21" fmla="*/ 940723 w 1149881"/>
              <a:gd name="connsiteY21" fmla="*/ 852170 h 1016000"/>
              <a:gd name="connsiteX22" fmla="*/ 976283 w 1149881"/>
              <a:gd name="connsiteY22" fmla="*/ 813435 h 1016000"/>
              <a:gd name="connsiteX23" fmla="*/ 1036608 w 1149881"/>
              <a:gd name="connsiteY23" fmla="*/ 735330 h 1016000"/>
              <a:gd name="connsiteX24" fmla="*/ 1070898 w 1149881"/>
              <a:gd name="connsiteY24" fmla="*/ 684530 h 1016000"/>
              <a:gd name="connsiteX25" fmla="*/ 1086138 w 1149881"/>
              <a:gd name="connsiteY25" fmla="*/ 660400 h 1016000"/>
              <a:gd name="connsiteX26" fmla="*/ 1135033 w 1149881"/>
              <a:gd name="connsiteY26" fmla="*/ 537845 h 1016000"/>
              <a:gd name="connsiteX27" fmla="*/ 1149638 w 1149881"/>
              <a:gd name="connsiteY27" fmla="*/ 495935 h 1016000"/>
              <a:gd name="connsiteX28" fmla="*/ 1147098 w 1149881"/>
              <a:gd name="connsiteY28" fmla="*/ 447040 h 1016000"/>
              <a:gd name="connsiteX29" fmla="*/ 1126778 w 1149881"/>
              <a:gd name="connsiteY29" fmla="*/ 264160 h 1016000"/>
              <a:gd name="connsiteX30" fmla="*/ 1035338 w 1149881"/>
              <a:gd name="connsiteY30" fmla="*/ 121920 h 1016000"/>
              <a:gd name="connsiteX31" fmla="*/ 964218 w 1149881"/>
              <a:gd name="connsiteY31" fmla="*/ 71120 h 1016000"/>
              <a:gd name="connsiteX32" fmla="*/ 872778 w 1149881"/>
              <a:gd name="connsiteY32" fmla="*/ 0 h 1016000"/>
              <a:gd name="connsiteX33" fmla="*/ 669578 w 1149881"/>
              <a:gd name="connsiteY33" fmla="*/ 20320 h 1016000"/>
              <a:gd name="connsiteX34" fmla="*/ 639098 w 1149881"/>
              <a:gd name="connsiteY34" fmla="*/ 30480 h 1016000"/>
              <a:gd name="connsiteX35" fmla="*/ 608618 w 1149881"/>
              <a:gd name="connsiteY35" fmla="*/ 50800 h 1016000"/>
              <a:gd name="connsiteX36" fmla="*/ 527338 w 1149881"/>
              <a:gd name="connsiteY36" fmla="*/ 111760 h 1016000"/>
              <a:gd name="connsiteX37" fmla="*/ 476538 w 1149881"/>
              <a:gd name="connsiteY37" fmla="*/ 13208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9881" h="1016000">
                <a:moveTo>
                  <a:pt x="476538" y="132080"/>
                </a:moveTo>
                <a:cubicBezTo>
                  <a:pt x="379385" y="73788"/>
                  <a:pt x="407448" y="77216"/>
                  <a:pt x="334298" y="60960"/>
                </a:cubicBezTo>
                <a:cubicBezTo>
                  <a:pt x="317441" y="57214"/>
                  <a:pt x="300431" y="54187"/>
                  <a:pt x="283498" y="50800"/>
                </a:cubicBezTo>
                <a:cubicBezTo>
                  <a:pt x="222101" y="61963"/>
                  <a:pt x="132791" y="87207"/>
                  <a:pt x="90458" y="111760"/>
                </a:cubicBezTo>
                <a:cubicBezTo>
                  <a:pt x="48125" y="136313"/>
                  <a:pt x="64893" y="155646"/>
                  <a:pt x="29498" y="198120"/>
                </a:cubicBezTo>
                <a:cubicBezTo>
                  <a:pt x="18658" y="211129"/>
                  <a:pt x="32885" y="213360"/>
                  <a:pt x="19338" y="223520"/>
                </a:cubicBezTo>
                <a:cubicBezTo>
                  <a:pt x="-27158" y="363009"/>
                  <a:pt x="24101" y="534458"/>
                  <a:pt x="29498" y="609600"/>
                </a:cubicBezTo>
                <a:cubicBezTo>
                  <a:pt x="34895" y="684742"/>
                  <a:pt x="42939" y="657013"/>
                  <a:pt x="51723" y="674370"/>
                </a:cubicBezTo>
                <a:cubicBezTo>
                  <a:pt x="60507" y="691727"/>
                  <a:pt x="61883" y="696807"/>
                  <a:pt x="82203" y="713740"/>
                </a:cubicBezTo>
                <a:cubicBezTo>
                  <a:pt x="88976" y="730673"/>
                  <a:pt x="112789" y="743585"/>
                  <a:pt x="125383" y="756920"/>
                </a:cubicBezTo>
                <a:cubicBezTo>
                  <a:pt x="137977" y="770255"/>
                  <a:pt x="142422" y="777663"/>
                  <a:pt x="157768" y="793750"/>
                </a:cubicBezTo>
                <a:cubicBezTo>
                  <a:pt x="173114" y="809837"/>
                  <a:pt x="193203" y="843738"/>
                  <a:pt x="217458" y="853440"/>
                </a:cubicBezTo>
                <a:cubicBezTo>
                  <a:pt x="244551" y="880533"/>
                  <a:pt x="299585" y="892387"/>
                  <a:pt x="324138" y="904240"/>
                </a:cubicBezTo>
                <a:cubicBezTo>
                  <a:pt x="348691" y="916093"/>
                  <a:pt x="350938" y="918409"/>
                  <a:pt x="364778" y="924560"/>
                </a:cubicBezTo>
                <a:cubicBezTo>
                  <a:pt x="381444" y="931967"/>
                  <a:pt x="399266" y="936724"/>
                  <a:pt x="415578" y="944880"/>
                </a:cubicBezTo>
                <a:cubicBezTo>
                  <a:pt x="433241" y="953711"/>
                  <a:pt x="448715" y="966529"/>
                  <a:pt x="466378" y="975360"/>
                </a:cubicBezTo>
                <a:cubicBezTo>
                  <a:pt x="482690" y="983516"/>
                  <a:pt x="500038" y="989447"/>
                  <a:pt x="517178" y="995680"/>
                </a:cubicBezTo>
                <a:cubicBezTo>
                  <a:pt x="537308" y="1003000"/>
                  <a:pt x="578138" y="1016000"/>
                  <a:pt x="578138" y="1016000"/>
                </a:cubicBezTo>
                <a:cubicBezTo>
                  <a:pt x="622165" y="1012613"/>
                  <a:pt x="666086" y="1018646"/>
                  <a:pt x="710218" y="1005840"/>
                </a:cubicBezTo>
                <a:cubicBezTo>
                  <a:pt x="754350" y="993034"/>
                  <a:pt x="782453" y="969405"/>
                  <a:pt x="842933" y="939165"/>
                </a:cubicBezTo>
                <a:lnTo>
                  <a:pt x="896273" y="895350"/>
                </a:lnTo>
                <a:cubicBezTo>
                  <a:pt x="909820" y="878417"/>
                  <a:pt x="927388" y="865822"/>
                  <a:pt x="940723" y="852170"/>
                </a:cubicBezTo>
                <a:cubicBezTo>
                  <a:pt x="954058" y="838518"/>
                  <a:pt x="960302" y="832908"/>
                  <a:pt x="976283" y="813435"/>
                </a:cubicBezTo>
                <a:cubicBezTo>
                  <a:pt x="992264" y="793962"/>
                  <a:pt x="1024764" y="742436"/>
                  <a:pt x="1036608" y="735330"/>
                </a:cubicBezTo>
                <a:cubicBezTo>
                  <a:pt x="1046768" y="718397"/>
                  <a:pt x="1062643" y="697018"/>
                  <a:pt x="1070898" y="684530"/>
                </a:cubicBezTo>
                <a:cubicBezTo>
                  <a:pt x="1079153" y="672042"/>
                  <a:pt x="1075449" y="684847"/>
                  <a:pt x="1086138" y="660400"/>
                </a:cubicBezTo>
                <a:cubicBezTo>
                  <a:pt x="1096827" y="635953"/>
                  <a:pt x="1124450" y="565256"/>
                  <a:pt x="1135033" y="537845"/>
                </a:cubicBezTo>
                <a:cubicBezTo>
                  <a:pt x="1145616" y="510434"/>
                  <a:pt x="1147627" y="511069"/>
                  <a:pt x="1149638" y="495935"/>
                </a:cubicBezTo>
                <a:cubicBezTo>
                  <a:pt x="1151649" y="480801"/>
                  <a:pt x="1140325" y="463973"/>
                  <a:pt x="1147098" y="447040"/>
                </a:cubicBezTo>
                <a:cubicBezTo>
                  <a:pt x="1140325" y="386080"/>
                  <a:pt x="1137287" y="324588"/>
                  <a:pt x="1126778" y="264160"/>
                </a:cubicBezTo>
                <a:cubicBezTo>
                  <a:pt x="1119012" y="219506"/>
                  <a:pt x="1060712" y="138836"/>
                  <a:pt x="1035338" y="121920"/>
                </a:cubicBezTo>
                <a:cubicBezTo>
                  <a:pt x="1011216" y="105838"/>
                  <a:pt x="986272" y="90023"/>
                  <a:pt x="964218" y="71120"/>
                </a:cubicBezTo>
                <a:cubicBezTo>
                  <a:pt x="880658" y="-503"/>
                  <a:pt x="1006561" y="89189"/>
                  <a:pt x="872778" y="0"/>
                </a:cubicBezTo>
                <a:cubicBezTo>
                  <a:pt x="805045" y="6773"/>
                  <a:pt x="737077" y="11516"/>
                  <a:pt x="669578" y="20320"/>
                </a:cubicBezTo>
                <a:cubicBezTo>
                  <a:pt x="658958" y="21705"/>
                  <a:pt x="648677" y="25691"/>
                  <a:pt x="639098" y="30480"/>
                </a:cubicBezTo>
                <a:cubicBezTo>
                  <a:pt x="628176" y="35941"/>
                  <a:pt x="618493" y="43618"/>
                  <a:pt x="608618" y="50800"/>
                </a:cubicBezTo>
                <a:cubicBezTo>
                  <a:pt x="581229" y="70719"/>
                  <a:pt x="560744" y="106192"/>
                  <a:pt x="527338" y="111760"/>
                </a:cubicBezTo>
                <a:lnTo>
                  <a:pt x="476538" y="13208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28575">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63379B8-FB7F-778B-7621-9D61EE33F3AD}"/>
              </a:ext>
            </a:extLst>
          </p:cNvPr>
          <p:cNvCxnSpPr>
            <a:cxnSpLocks/>
          </p:cNvCxnSpPr>
          <p:nvPr/>
        </p:nvCxnSpPr>
        <p:spPr>
          <a:xfrm flipH="1" flipV="1">
            <a:off x="3267075" y="5340667"/>
            <a:ext cx="2733675" cy="59652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94100D7-ABB2-798A-36B5-2622F88DB4BB}"/>
              </a:ext>
            </a:extLst>
          </p:cNvPr>
          <p:cNvCxnSpPr>
            <a:cxnSpLocks/>
          </p:cNvCxnSpPr>
          <p:nvPr/>
        </p:nvCxnSpPr>
        <p:spPr>
          <a:xfrm flipH="1">
            <a:off x="3676591" y="3793745"/>
            <a:ext cx="2438400" cy="74925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1DF7E2-5206-B8AA-03FC-AD19412C8A59}"/>
              </a:ext>
            </a:extLst>
          </p:cNvPr>
          <p:cNvCxnSpPr>
            <a:cxnSpLocks/>
            <a:stCxn id="14" idx="1"/>
          </p:cNvCxnSpPr>
          <p:nvPr/>
        </p:nvCxnSpPr>
        <p:spPr>
          <a:xfrm flipH="1">
            <a:off x="4000500" y="1672136"/>
            <a:ext cx="2249362" cy="175375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0845B8F-899A-7614-34AE-A0ED6CF7D7A9}"/>
              </a:ext>
            </a:extLst>
          </p:cNvPr>
          <p:cNvSpPr txBox="1"/>
          <p:nvPr/>
        </p:nvSpPr>
        <p:spPr>
          <a:xfrm>
            <a:off x="5637000" y="5721751"/>
            <a:ext cx="2851680" cy="430887"/>
          </a:xfrm>
          <a:prstGeom prst="rect">
            <a:avLst/>
          </a:prstGeom>
          <a:noFill/>
        </p:spPr>
        <p:txBody>
          <a:bodyPr wrap="square" rtlCol="0">
            <a:spAutoFit/>
          </a:bodyPr>
          <a:lstStyle/>
          <a:p>
            <a:pPr algn="ctr"/>
            <a:r>
              <a:rPr lang="en-US" sz="2200" b="1">
                <a:solidFill>
                  <a:srgbClr val="002060"/>
                </a:solidFill>
                <a:latin typeface="Arial" panose="020B0604020202020204" pitchFamily="34" charset="0"/>
                <a:cs typeface="Arial" panose="020B0604020202020204" pitchFamily="34" charset="0"/>
              </a:rPr>
              <a:t>Tuyến tiền liệt</a:t>
            </a:r>
          </a:p>
        </p:txBody>
      </p:sp>
      <p:sp>
        <p:nvSpPr>
          <p:cNvPr id="13" name="TextBox 12">
            <a:extLst>
              <a:ext uri="{FF2B5EF4-FFF2-40B4-BE49-F238E27FC236}">
                <a16:creationId xmlns:a16="http://schemas.microsoft.com/office/drawing/2014/main" id="{3419A70B-A429-31BB-81C0-088756060D8C}"/>
              </a:ext>
            </a:extLst>
          </p:cNvPr>
          <p:cNvSpPr txBox="1"/>
          <p:nvPr/>
        </p:nvSpPr>
        <p:spPr>
          <a:xfrm>
            <a:off x="5344608" y="3616391"/>
            <a:ext cx="2851680" cy="430887"/>
          </a:xfrm>
          <a:prstGeom prst="rect">
            <a:avLst/>
          </a:prstGeom>
          <a:noFill/>
        </p:spPr>
        <p:txBody>
          <a:bodyPr wrap="square" rtlCol="0">
            <a:spAutoFit/>
          </a:bodyPr>
          <a:lstStyle/>
          <a:p>
            <a:pPr algn="ctr"/>
            <a:r>
              <a:rPr lang="en-US" sz="2200" b="1">
                <a:solidFill>
                  <a:srgbClr val="002060"/>
                </a:solidFill>
                <a:latin typeface="Arial" panose="020B0604020202020204" pitchFamily="34" charset="0"/>
                <a:cs typeface="Arial" panose="020B0604020202020204" pitchFamily="34" charset="0"/>
              </a:rPr>
              <a:t>Túi tinh</a:t>
            </a:r>
          </a:p>
        </p:txBody>
      </p:sp>
      <p:sp>
        <p:nvSpPr>
          <p:cNvPr id="14" name="TextBox 13">
            <a:extLst>
              <a:ext uri="{FF2B5EF4-FFF2-40B4-BE49-F238E27FC236}">
                <a16:creationId xmlns:a16="http://schemas.microsoft.com/office/drawing/2014/main" id="{D140C289-C615-9508-04F0-00E56E91D5D5}"/>
              </a:ext>
            </a:extLst>
          </p:cNvPr>
          <p:cNvSpPr txBox="1"/>
          <p:nvPr/>
        </p:nvSpPr>
        <p:spPr>
          <a:xfrm>
            <a:off x="6249862" y="1333582"/>
            <a:ext cx="6727482" cy="677108"/>
          </a:xfrm>
          <a:prstGeom prst="rect">
            <a:avLst/>
          </a:prstGeom>
          <a:noFill/>
        </p:spPr>
        <p:txBody>
          <a:bodyPr wrap="square" rtlCol="0">
            <a:spAutoFit/>
          </a:bodyPr>
          <a:lstStyle/>
          <a:p>
            <a:r>
              <a:rPr lang="en-US" sz="2200" b="1">
                <a:solidFill>
                  <a:srgbClr val="002060"/>
                </a:solidFill>
                <a:latin typeface="Arial" panose="020B0604020202020204" pitchFamily="34" charset="0"/>
                <a:cs typeface="Arial" panose="020B0604020202020204" pitchFamily="34" charset="0"/>
              </a:rPr>
              <a:t>Vùng chậu </a:t>
            </a:r>
          </a:p>
          <a:p>
            <a:r>
              <a:rPr lang="en-US" sz="1600">
                <a:solidFill>
                  <a:srgbClr val="002060"/>
                </a:solidFill>
                <a:latin typeface="Arial" panose="020B0604020202020204" pitchFamily="34" charset="0"/>
                <a:cs typeface="Arial" panose="020B0604020202020204" pitchFamily="34" charset="0"/>
              </a:rPr>
              <a:t>(hạch chậu trong, chậu ngoài, hạch bịt, trước xương cùng)</a:t>
            </a:r>
          </a:p>
        </p:txBody>
      </p:sp>
      <p:sp>
        <p:nvSpPr>
          <p:cNvPr id="15" name="TextBox 14">
            <a:extLst>
              <a:ext uri="{FF2B5EF4-FFF2-40B4-BE49-F238E27FC236}">
                <a16:creationId xmlns:a16="http://schemas.microsoft.com/office/drawing/2014/main" id="{1B1B5AA9-2A33-3239-5DAE-A912EF947F8B}"/>
              </a:ext>
            </a:extLst>
          </p:cNvPr>
          <p:cNvSpPr txBox="1"/>
          <p:nvPr/>
        </p:nvSpPr>
        <p:spPr>
          <a:xfrm>
            <a:off x="5791248" y="4069117"/>
            <a:ext cx="6966372" cy="1015663"/>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0070C0"/>
                </a:solidFill>
                <a:latin typeface="Arial" panose="020B0604020202020204" pitchFamily="34" charset="0"/>
                <a:cs typeface="Arial" panose="020B0604020202020204" pitchFamily="34" charset="0"/>
              </a:rPr>
              <a:t>Có xâm lấn túi tinh HOẶC</a:t>
            </a:r>
          </a:p>
          <a:p>
            <a:pPr marL="342900" indent="-342900">
              <a:buFont typeface="Arial" panose="020B0604020202020204" pitchFamily="34" charset="0"/>
              <a:buChar char="•"/>
            </a:pPr>
            <a:r>
              <a:rPr lang="en-US" sz="2000">
                <a:solidFill>
                  <a:srgbClr val="0070C0"/>
                </a:solidFill>
                <a:latin typeface="Arial" panose="020B0604020202020204" pitchFamily="34" charset="0"/>
                <a:cs typeface="Arial" panose="020B0604020202020204" pitchFamily="34" charset="0"/>
              </a:rPr>
              <a:t>Nguy cơ xâm lấn túi tinh = </a:t>
            </a:r>
            <a:r>
              <a:rPr lang="en-US" sz="2000" b="1">
                <a:solidFill>
                  <a:srgbClr val="0070C0"/>
                </a:solidFill>
                <a:latin typeface="Arial" panose="020B0604020202020204" pitchFamily="34" charset="0"/>
                <a:cs typeface="Arial" panose="020B0604020202020204" pitchFamily="34" charset="0"/>
              </a:rPr>
              <a:t>PSA+[(GS-6)x10) &gt;15%</a:t>
            </a:r>
          </a:p>
          <a:p>
            <a:r>
              <a:rPr lang="en-US" sz="2000">
                <a:solidFill>
                  <a:srgbClr val="0070C0"/>
                </a:solidFill>
                <a:latin typeface="Arial" panose="020B0604020202020204" pitchFamily="34" charset="0"/>
                <a:cs typeface="Arial" panose="020B0604020202020204" pitchFamily="34" charset="0"/>
              </a:rPr>
              <a:t>			  (công thức Roach)</a:t>
            </a:r>
          </a:p>
        </p:txBody>
      </p:sp>
      <p:sp>
        <p:nvSpPr>
          <p:cNvPr id="16" name="TextBox 15">
            <a:extLst>
              <a:ext uri="{FF2B5EF4-FFF2-40B4-BE49-F238E27FC236}">
                <a16:creationId xmlns:a16="http://schemas.microsoft.com/office/drawing/2014/main" id="{C07BCBD1-4AD1-1002-1338-4A023C3E1443}"/>
              </a:ext>
            </a:extLst>
          </p:cNvPr>
          <p:cNvSpPr txBox="1"/>
          <p:nvPr/>
        </p:nvSpPr>
        <p:spPr>
          <a:xfrm>
            <a:off x="5791248" y="2010503"/>
            <a:ext cx="6966372" cy="1015663"/>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0070C0"/>
                </a:solidFill>
                <a:latin typeface="Arial" panose="020B0604020202020204" pitchFamily="34" charset="0"/>
                <a:cs typeface="Arial" panose="020B0604020202020204" pitchFamily="34" charset="0"/>
              </a:rPr>
              <a:t>Có di căn hạch HOẶC</a:t>
            </a:r>
          </a:p>
          <a:p>
            <a:pPr marL="342900" indent="-342900">
              <a:buFont typeface="Arial" panose="020B0604020202020204" pitchFamily="34" charset="0"/>
              <a:buChar char="•"/>
            </a:pPr>
            <a:r>
              <a:rPr lang="en-US" sz="2000">
                <a:solidFill>
                  <a:srgbClr val="0070C0"/>
                </a:solidFill>
                <a:latin typeface="Arial" panose="020B0604020202020204" pitchFamily="34" charset="0"/>
                <a:cs typeface="Arial" panose="020B0604020202020204" pitchFamily="34" charset="0"/>
              </a:rPr>
              <a:t>Nguy cơ di căn hạch= </a:t>
            </a:r>
            <a:r>
              <a:rPr lang="en-US" sz="2000" b="1">
                <a:solidFill>
                  <a:srgbClr val="0070C0"/>
                </a:solidFill>
                <a:latin typeface="Arial" panose="020B0604020202020204" pitchFamily="34" charset="0"/>
                <a:cs typeface="Arial" panose="020B0604020202020204" pitchFamily="34" charset="0"/>
              </a:rPr>
              <a:t>2/3 PSA+[(GS-6)x10) &gt;15%</a:t>
            </a:r>
          </a:p>
          <a:p>
            <a:pPr lvl="6"/>
            <a:r>
              <a:rPr lang="en-US" sz="2000">
                <a:solidFill>
                  <a:srgbClr val="0070C0"/>
                </a:solidFill>
                <a:latin typeface="Arial" panose="020B0604020202020204" pitchFamily="34" charset="0"/>
                <a:cs typeface="Arial" panose="020B0604020202020204" pitchFamily="34" charset="0"/>
              </a:rPr>
              <a:t>(công thức Roach)</a:t>
            </a:r>
          </a:p>
        </p:txBody>
      </p:sp>
      <p:sp>
        <p:nvSpPr>
          <p:cNvPr id="17" name="TextBox 16">
            <a:extLst>
              <a:ext uri="{FF2B5EF4-FFF2-40B4-BE49-F238E27FC236}">
                <a16:creationId xmlns:a16="http://schemas.microsoft.com/office/drawing/2014/main" id="{9C95E8E3-EA07-ADDF-691B-1296773C1C27}"/>
              </a:ext>
            </a:extLst>
          </p:cNvPr>
          <p:cNvSpPr txBox="1"/>
          <p:nvPr/>
        </p:nvSpPr>
        <p:spPr>
          <a:xfrm>
            <a:off x="9572068" y="6431469"/>
            <a:ext cx="3405276" cy="369332"/>
          </a:xfrm>
          <a:prstGeom prst="rect">
            <a:avLst/>
          </a:prstGeom>
          <a:noFill/>
        </p:spPr>
        <p:txBody>
          <a:bodyPr wrap="square" rtlCol="0">
            <a:spAutoFit/>
          </a:bodyPr>
          <a:lstStyle/>
          <a:p>
            <a:r>
              <a:rPr lang="en-US" i="1">
                <a:solidFill>
                  <a:srgbClr val="0070C0"/>
                </a:solidFill>
                <a:latin typeface="Arial" panose="020B0604020202020204" pitchFamily="34" charset="0"/>
                <a:cs typeface="Arial" panose="020B0604020202020204" pitchFamily="34" charset="0"/>
              </a:rPr>
              <a:t>GS: Gleason score</a:t>
            </a:r>
          </a:p>
        </p:txBody>
      </p:sp>
      <p:sp>
        <p:nvSpPr>
          <p:cNvPr id="18" name="TextBox 17">
            <a:extLst>
              <a:ext uri="{FF2B5EF4-FFF2-40B4-BE49-F238E27FC236}">
                <a16:creationId xmlns:a16="http://schemas.microsoft.com/office/drawing/2014/main" id="{888B60DE-36E3-09DF-8785-EF5E032BC220}"/>
              </a:ext>
            </a:extLst>
          </p:cNvPr>
          <p:cNvSpPr txBox="1"/>
          <p:nvPr/>
        </p:nvSpPr>
        <p:spPr>
          <a:xfrm>
            <a:off x="7410978" y="3500733"/>
            <a:ext cx="1906800" cy="476798"/>
          </a:xfrm>
          <a:prstGeom prst="rect">
            <a:avLst/>
          </a:prstGeom>
          <a:solidFill>
            <a:schemeClr val="accent5">
              <a:lumMod val="75000"/>
            </a:schemeClr>
          </a:solidFill>
        </p:spPr>
        <p:txBody>
          <a:bodyPr wrap="square" rtlCol="0">
            <a:spAutoFit/>
          </a:bodyPr>
          <a:lstStyle/>
          <a:p>
            <a:r>
              <a:rPr lang="en-US" sz="2500">
                <a:solidFill>
                  <a:schemeClr val="bg1"/>
                </a:solidFill>
                <a:latin typeface="Arial" panose="020B0604020202020204" pitchFamily="34" charset="0"/>
                <a:cs typeface="Arial" panose="020B0604020202020204" pitchFamily="34" charset="0"/>
              </a:rPr>
              <a:t> 56 – 60 Gy</a:t>
            </a:r>
          </a:p>
        </p:txBody>
      </p:sp>
      <p:sp>
        <p:nvSpPr>
          <p:cNvPr id="19" name="TextBox 18">
            <a:extLst>
              <a:ext uri="{FF2B5EF4-FFF2-40B4-BE49-F238E27FC236}">
                <a16:creationId xmlns:a16="http://schemas.microsoft.com/office/drawing/2014/main" id="{93657A6B-85AD-34B0-1352-F801F7828B91}"/>
              </a:ext>
            </a:extLst>
          </p:cNvPr>
          <p:cNvSpPr txBox="1"/>
          <p:nvPr/>
        </p:nvSpPr>
        <p:spPr>
          <a:xfrm>
            <a:off x="7857943" y="1223810"/>
            <a:ext cx="1994719" cy="477054"/>
          </a:xfrm>
          <a:prstGeom prst="rect">
            <a:avLst/>
          </a:prstGeom>
          <a:solidFill>
            <a:schemeClr val="accent5">
              <a:lumMod val="75000"/>
            </a:schemeClr>
          </a:solidFill>
        </p:spPr>
        <p:txBody>
          <a:bodyPr wrap="square" rtlCol="0">
            <a:spAutoFit/>
          </a:bodyPr>
          <a:lstStyle/>
          <a:p>
            <a:r>
              <a:rPr lang="en-US" sz="2500">
                <a:solidFill>
                  <a:schemeClr val="bg1"/>
                </a:solidFill>
                <a:latin typeface="Arial" panose="020B0604020202020204" pitchFamily="34" charset="0"/>
                <a:cs typeface="Arial" panose="020B0604020202020204" pitchFamily="34" charset="0"/>
              </a:rPr>
              <a:t>46 – 50 Gy</a:t>
            </a:r>
          </a:p>
        </p:txBody>
      </p:sp>
      <p:sp>
        <p:nvSpPr>
          <p:cNvPr id="20" name="TextBox 19">
            <a:extLst>
              <a:ext uri="{FF2B5EF4-FFF2-40B4-BE49-F238E27FC236}">
                <a16:creationId xmlns:a16="http://schemas.microsoft.com/office/drawing/2014/main" id="{B2B3D193-D4D3-0FA4-61B3-61369DB61ED3}"/>
              </a:ext>
            </a:extLst>
          </p:cNvPr>
          <p:cNvSpPr txBox="1"/>
          <p:nvPr/>
        </p:nvSpPr>
        <p:spPr>
          <a:xfrm>
            <a:off x="8133503" y="5630165"/>
            <a:ext cx="1792603" cy="477054"/>
          </a:xfrm>
          <a:prstGeom prst="rect">
            <a:avLst/>
          </a:prstGeom>
          <a:solidFill>
            <a:schemeClr val="accent5">
              <a:lumMod val="75000"/>
            </a:schemeClr>
          </a:solidFill>
        </p:spPr>
        <p:txBody>
          <a:bodyPr wrap="square" rtlCol="0">
            <a:spAutoFit/>
          </a:bodyPr>
          <a:lstStyle/>
          <a:p>
            <a:r>
              <a:rPr lang="en-US" sz="2500">
                <a:solidFill>
                  <a:schemeClr val="bg1"/>
                </a:solidFill>
                <a:latin typeface="Arial" panose="020B0604020202020204" pitchFamily="34" charset="0"/>
                <a:cs typeface="Arial" panose="020B0604020202020204" pitchFamily="34" charset="0"/>
              </a:rPr>
              <a:t>74 – 80 Gy</a:t>
            </a:r>
          </a:p>
        </p:txBody>
      </p:sp>
      <p:sp>
        <p:nvSpPr>
          <p:cNvPr id="21" name="TextBox 20">
            <a:extLst>
              <a:ext uri="{FF2B5EF4-FFF2-40B4-BE49-F238E27FC236}">
                <a16:creationId xmlns:a16="http://schemas.microsoft.com/office/drawing/2014/main" id="{51C2D8B7-F7BC-A2EF-31B3-69C3282705EF}"/>
              </a:ext>
            </a:extLst>
          </p:cNvPr>
          <p:cNvSpPr txBox="1"/>
          <p:nvPr/>
        </p:nvSpPr>
        <p:spPr>
          <a:xfrm>
            <a:off x="410754" y="1148271"/>
            <a:ext cx="4584881" cy="461665"/>
          </a:xfrm>
          <a:prstGeom prst="rect">
            <a:avLst/>
          </a:prstGeom>
          <a:noFill/>
        </p:spPr>
        <p:txBody>
          <a:bodyPr wrap="square" rtlCol="0">
            <a:spAutoFit/>
          </a:bodyPr>
          <a:lstStyle/>
          <a:p>
            <a:pPr algn="ctr"/>
            <a:r>
              <a:rPr lang="en-US" sz="2400">
                <a:solidFill>
                  <a:srgbClr val="0070C0"/>
                </a:solidFill>
                <a:latin typeface="Arial" panose="020B0604020202020204" pitchFamily="34" charset="0"/>
                <a:cs typeface="Arial" panose="020B0604020202020204" pitchFamily="34" charset="0"/>
              </a:rPr>
              <a:t>Xạ trị tuần tự , phân liều 2 Gy</a:t>
            </a:r>
          </a:p>
        </p:txBody>
      </p:sp>
      <p:sp>
        <p:nvSpPr>
          <p:cNvPr id="22" name="Rectangle 21">
            <a:extLst>
              <a:ext uri="{FF2B5EF4-FFF2-40B4-BE49-F238E27FC236}">
                <a16:creationId xmlns:a16="http://schemas.microsoft.com/office/drawing/2014/main" id="{C6B45A5B-29A8-003C-0E70-F4B691920B3F}"/>
              </a:ext>
            </a:extLst>
          </p:cNvPr>
          <p:cNvSpPr/>
          <p:nvPr/>
        </p:nvSpPr>
        <p:spPr>
          <a:xfrm>
            <a:off x="-1568063" y="229183"/>
            <a:ext cx="7683054" cy="684803"/>
          </a:xfrm>
          <a:prstGeom prst="rect">
            <a:avLst/>
          </a:prstGeom>
          <a:noFill/>
        </p:spPr>
        <p:txBody>
          <a:bodyPr wrap="square" lIns="68580" tIns="34290" rIns="68580" bIns="34290">
            <a:spAutoFit/>
          </a:bodyPr>
          <a:lstStyle/>
          <a:p>
            <a:pPr algn="ctr"/>
            <a:r>
              <a:rPr lang="en-US" sz="4000" b="1">
                <a:ln w="0"/>
                <a:solidFill>
                  <a:srgbClr val="CC0066"/>
                </a:solidFill>
                <a:effectLst>
                  <a:glow rad="127000">
                    <a:schemeClr val="bg1"/>
                  </a:glow>
                </a:effectLst>
                <a:latin typeface="Arial" panose="020B0604020202020204" pitchFamily="34" charset="0"/>
                <a:ea typeface="+mj-ea"/>
                <a:cs typeface="Arial" panose="020B0604020202020204" pitchFamily="34" charset="0"/>
              </a:rPr>
              <a:t>Thể tích xạ trị </a:t>
            </a:r>
          </a:p>
        </p:txBody>
      </p:sp>
    </p:spTree>
    <p:extLst>
      <p:ext uri="{BB962C8B-B14F-4D97-AF65-F5344CB8AC3E}">
        <p14:creationId xmlns:p14="http://schemas.microsoft.com/office/powerpoint/2010/main" val="3156397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7B8C10B-4C91-3AB7-21D1-F447251AE3AD}"/>
              </a:ext>
            </a:extLst>
          </p:cNvPr>
          <p:cNvSpPr/>
          <p:nvPr/>
        </p:nvSpPr>
        <p:spPr>
          <a:xfrm>
            <a:off x="94677" y="2969148"/>
            <a:ext cx="7152586" cy="1300053"/>
          </a:xfrm>
          <a:prstGeom prst="rect">
            <a:avLst/>
          </a:prstGeom>
          <a:solidFill>
            <a:srgbClr val="BB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B4E71C4-ABFF-CE63-BF9F-D19E8B305CAF}"/>
              </a:ext>
            </a:extLst>
          </p:cNvPr>
          <p:cNvSpPr/>
          <p:nvPr/>
        </p:nvSpPr>
        <p:spPr>
          <a:xfrm>
            <a:off x="101913" y="5123610"/>
            <a:ext cx="7152586" cy="973014"/>
          </a:xfrm>
          <a:prstGeom prst="rect">
            <a:avLst/>
          </a:prstGeom>
          <a:solidFill>
            <a:srgbClr val="BB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88571B5-477D-7AA5-62D3-5C181BB0FDF3}"/>
              </a:ext>
            </a:extLst>
          </p:cNvPr>
          <p:cNvSpPr/>
          <p:nvPr/>
        </p:nvSpPr>
        <p:spPr>
          <a:xfrm>
            <a:off x="101913" y="4332043"/>
            <a:ext cx="7152586" cy="688393"/>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25F7051-2F64-F371-9210-9B7850285E6E}"/>
              </a:ext>
            </a:extLst>
          </p:cNvPr>
          <p:cNvSpPr/>
          <p:nvPr/>
        </p:nvSpPr>
        <p:spPr>
          <a:xfrm>
            <a:off x="87682" y="1752099"/>
            <a:ext cx="7152586" cy="1113876"/>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784319D-2623-F23F-E157-BC6B09C2D492}"/>
              </a:ext>
            </a:extLst>
          </p:cNvPr>
          <p:cNvSpPr txBox="1"/>
          <p:nvPr/>
        </p:nvSpPr>
        <p:spPr>
          <a:xfrm>
            <a:off x="508670" y="267257"/>
            <a:ext cx="7680960" cy="630942"/>
          </a:xfrm>
          <a:prstGeom prst="rect">
            <a:avLst/>
          </a:prstGeom>
          <a:noFill/>
        </p:spPr>
        <p:txBody>
          <a:bodyPr wrap="square" rtlCol="0">
            <a:spAutoFit/>
          </a:bodyPr>
          <a:lstStyle/>
          <a:p>
            <a:r>
              <a:rPr lang="en-US" sz="3500" b="1">
                <a:solidFill>
                  <a:srgbClr val="E6005D"/>
                </a:solidFill>
                <a:latin typeface="Arial" panose="020B0604020202020204" pitchFamily="34" charset="0"/>
                <a:cs typeface="Arial" panose="020B0604020202020204" pitchFamily="34" charset="0"/>
              </a:rPr>
              <a:t>Tác dụng phụ của xạ trị</a:t>
            </a:r>
          </a:p>
        </p:txBody>
      </p:sp>
      <p:sp>
        <p:nvSpPr>
          <p:cNvPr id="5" name="TextBox 4">
            <a:extLst>
              <a:ext uri="{FF2B5EF4-FFF2-40B4-BE49-F238E27FC236}">
                <a16:creationId xmlns:a16="http://schemas.microsoft.com/office/drawing/2014/main" id="{519D6C02-6CA9-3F92-1A03-404112ACD7D4}"/>
              </a:ext>
            </a:extLst>
          </p:cNvPr>
          <p:cNvSpPr txBox="1"/>
          <p:nvPr/>
        </p:nvSpPr>
        <p:spPr>
          <a:xfrm>
            <a:off x="307229" y="3093619"/>
            <a:ext cx="6727482" cy="430887"/>
          </a:xfrm>
          <a:prstGeom prst="rect">
            <a:avLst/>
          </a:prstGeom>
          <a:noFill/>
        </p:spPr>
        <p:txBody>
          <a:bodyPr wrap="square" rtlCol="0">
            <a:spAutoFit/>
          </a:bodyPr>
          <a:lstStyle/>
          <a:p>
            <a:r>
              <a:rPr lang="en-US" sz="2200" b="1">
                <a:solidFill>
                  <a:srgbClr val="002060"/>
                </a:solidFill>
                <a:latin typeface="Arial" panose="020B0604020202020204" pitchFamily="34" charset="0"/>
                <a:cs typeface="Arial" panose="020B0604020202020204" pitchFamily="34" charset="0"/>
              </a:rPr>
              <a:t>Bàng quang</a:t>
            </a:r>
            <a:endParaRPr lang="en-US" sz="160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A4529AC-6F33-8D55-A3FB-7B2CDA17F4E6}"/>
              </a:ext>
            </a:extLst>
          </p:cNvPr>
          <p:cNvSpPr txBox="1"/>
          <p:nvPr/>
        </p:nvSpPr>
        <p:spPr>
          <a:xfrm>
            <a:off x="307229" y="4327297"/>
            <a:ext cx="2538931" cy="430887"/>
          </a:xfrm>
          <a:prstGeom prst="rect">
            <a:avLst/>
          </a:prstGeom>
          <a:noFill/>
        </p:spPr>
        <p:txBody>
          <a:bodyPr wrap="square" rtlCol="0">
            <a:spAutoFit/>
          </a:bodyPr>
          <a:lstStyle/>
          <a:p>
            <a:r>
              <a:rPr lang="en-US" sz="2200" b="1">
                <a:solidFill>
                  <a:srgbClr val="002060"/>
                </a:solidFill>
                <a:latin typeface="Arial" panose="020B0604020202020204" pitchFamily="34" charset="0"/>
                <a:cs typeface="Arial" panose="020B0604020202020204" pitchFamily="34" charset="0"/>
              </a:rPr>
              <a:t>Sinh dục</a:t>
            </a:r>
            <a:endParaRPr lang="en-US" sz="160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B0FF272-9742-8398-CB26-2254145DF0C5}"/>
              </a:ext>
            </a:extLst>
          </p:cNvPr>
          <p:cNvSpPr txBox="1"/>
          <p:nvPr/>
        </p:nvSpPr>
        <p:spPr>
          <a:xfrm>
            <a:off x="307229" y="1906107"/>
            <a:ext cx="2052233" cy="769441"/>
          </a:xfrm>
          <a:prstGeom prst="rect">
            <a:avLst/>
          </a:prstGeom>
          <a:noFill/>
        </p:spPr>
        <p:txBody>
          <a:bodyPr wrap="square" rtlCol="0">
            <a:spAutoFit/>
          </a:bodyPr>
          <a:lstStyle/>
          <a:p>
            <a:r>
              <a:rPr lang="en-US" sz="2200" b="1">
                <a:solidFill>
                  <a:srgbClr val="002060"/>
                </a:solidFill>
                <a:latin typeface="Arial" panose="020B0604020202020204" pitchFamily="34" charset="0"/>
                <a:cs typeface="Arial" panose="020B0604020202020204" pitchFamily="34" charset="0"/>
              </a:rPr>
              <a:t>Trực tràng</a:t>
            </a:r>
          </a:p>
          <a:p>
            <a:r>
              <a:rPr lang="en-US" sz="2200" b="1">
                <a:solidFill>
                  <a:srgbClr val="002060"/>
                </a:solidFill>
                <a:latin typeface="Arial" panose="020B0604020202020204" pitchFamily="34" charset="0"/>
                <a:cs typeface="Arial" panose="020B0604020202020204" pitchFamily="34" charset="0"/>
              </a:rPr>
              <a:t>Ruột</a:t>
            </a:r>
            <a:endParaRPr lang="en-US" sz="160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0D8D6D9-205D-04AE-EDE7-4A48B7C37CBD}"/>
              </a:ext>
            </a:extLst>
          </p:cNvPr>
          <p:cNvSpPr txBox="1"/>
          <p:nvPr/>
        </p:nvSpPr>
        <p:spPr>
          <a:xfrm>
            <a:off x="2245020" y="1198268"/>
            <a:ext cx="2052233" cy="553998"/>
          </a:xfrm>
          <a:prstGeom prst="rect">
            <a:avLst/>
          </a:prstGeom>
          <a:noFill/>
        </p:spPr>
        <p:txBody>
          <a:bodyPr wrap="square" rtlCol="0">
            <a:spAutoFit/>
          </a:bodyPr>
          <a:lstStyle/>
          <a:p>
            <a:r>
              <a:rPr lang="en-US" sz="3000" b="1">
                <a:solidFill>
                  <a:srgbClr val="C00000"/>
                </a:solidFill>
                <a:latin typeface="Arial" panose="020B0604020202020204" pitchFamily="34" charset="0"/>
                <a:cs typeface="Arial" panose="020B0604020202020204" pitchFamily="34" charset="0"/>
              </a:rPr>
              <a:t>Sớm </a:t>
            </a:r>
            <a:endParaRPr lang="en-US" sz="3000">
              <a:solidFill>
                <a:srgbClr val="C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AA4ECE1-F6CC-E829-BB18-3E563FAB2ADC}"/>
              </a:ext>
            </a:extLst>
          </p:cNvPr>
          <p:cNvSpPr txBox="1"/>
          <p:nvPr/>
        </p:nvSpPr>
        <p:spPr>
          <a:xfrm>
            <a:off x="4690761" y="1198101"/>
            <a:ext cx="2052233" cy="553998"/>
          </a:xfrm>
          <a:prstGeom prst="rect">
            <a:avLst/>
          </a:prstGeom>
          <a:noFill/>
        </p:spPr>
        <p:txBody>
          <a:bodyPr wrap="square" rtlCol="0">
            <a:spAutoFit/>
          </a:bodyPr>
          <a:lstStyle/>
          <a:p>
            <a:r>
              <a:rPr lang="en-US" sz="3000" b="1">
                <a:solidFill>
                  <a:srgbClr val="C00000"/>
                </a:solidFill>
                <a:latin typeface="Arial" panose="020B0604020202020204" pitchFamily="34" charset="0"/>
                <a:cs typeface="Arial" panose="020B0604020202020204" pitchFamily="34" charset="0"/>
              </a:rPr>
              <a:t>Muộn</a:t>
            </a:r>
            <a:endParaRPr lang="en-US" sz="3000">
              <a:solidFill>
                <a:srgbClr val="C0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4683EC5-E37A-4835-8522-A832B3A0C17A}"/>
              </a:ext>
            </a:extLst>
          </p:cNvPr>
          <p:cNvSpPr txBox="1"/>
          <p:nvPr/>
        </p:nvSpPr>
        <p:spPr>
          <a:xfrm>
            <a:off x="2098127" y="3150365"/>
            <a:ext cx="2847583" cy="1015663"/>
          </a:xfrm>
          <a:prstGeom prst="rect">
            <a:avLst/>
          </a:prstGeom>
          <a:noFill/>
        </p:spPr>
        <p:txBody>
          <a:bodyPr wrap="square" rtlCol="0">
            <a:spAutoFit/>
          </a:bodyPr>
          <a:lstStyle/>
          <a:p>
            <a:r>
              <a:rPr lang="en-US" sz="2000">
                <a:solidFill>
                  <a:schemeClr val="accent1">
                    <a:lumMod val="75000"/>
                  </a:schemeClr>
                </a:solidFill>
                <a:latin typeface="Arial" panose="020B0604020202020204" pitchFamily="34" charset="0"/>
                <a:cs typeface="Arial" panose="020B0604020202020204" pitchFamily="34" charset="0"/>
              </a:rPr>
              <a:t>Tiểu lắt nhắt</a:t>
            </a:r>
          </a:p>
          <a:p>
            <a:r>
              <a:rPr lang="en-US" sz="2000">
                <a:solidFill>
                  <a:schemeClr val="accent1">
                    <a:lumMod val="75000"/>
                  </a:schemeClr>
                </a:solidFill>
                <a:latin typeface="Arial" panose="020B0604020202020204" pitchFamily="34" charset="0"/>
                <a:cs typeface="Arial" panose="020B0604020202020204" pitchFamily="34" charset="0"/>
              </a:rPr>
              <a:t>Tiểu gắt</a:t>
            </a:r>
          </a:p>
          <a:p>
            <a:r>
              <a:rPr lang="en-US" sz="2000">
                <a:solidFill>
                  <a:schemeClr val="accent1">
                    <a:lumMod val="75000"/>
                  </a:schemeClr>
                </a:solidFill>
                <a:latin typeface="Arial" panose="020B0604020202020204" pitchFamily="34" charset="0"/>
                <a:cs typeface="Arial" panose="020B0604020202020204" pitchFamily="34" charset="0"/>
              </a:rPr>
              <a:t>Tiểu đêm</a:t>
            </a:r>
          </a:p>
        </p:txBody>
      </p:sp>
      <p:sp>
        <p:nvSpPr>
          <p:cNvPr id="11" name="TextBox 10">
            <a:extLst>
              <a:ext uri="{FF2B5EF4-FFF2-40B4-BE49-F238E27FC236}">
                <a16:creationId xmlns:a16="http://schemas.microsoft.com/office/drawing/2014/main" id="{4C13CDF6-F3B3-2176-85D3-0C5D889A0A1A}"/>
              </a:ext>
            </a:extLst>
          </p:cNvPr>
          <p:cNvSpPr txBox="1"/>
          <p:nvPr/>
        </p:nvSpPr>
        <p:spPr>
          <a:xfrm>
            <a:off x="2098127" y="1954893"/>
            <a:ext cx="2052233" cy="707886"/>
          </a:xfrm>
          <a:prstGeom prst="rect">
            <a:avLst/>
          </a:prstGeom>
          <a:noFill/>
        </p:spPr>
        <p:txBody>
          <a:bodyPr wrap="square" rtlCol="0">
            <a:spAutoFit/>
          </a:bodyPr>
          <a:lstStyle/>
          <a:p>
            <a:r>
              <a:rPr lang="en-US" sz="2000">
                <a:solidFill>
                  <a:schemeClr val="accent1">
                    <a:lumMod val="75000"/>
                  </a:schemeClr>
                </a:solidFill>
                <a:latin typeface="Arial" panose="020B0604020202020204" pitchFamily="34" charset="0"/>
                <a:cs typeface="Arial" panose="020B0604020202020204" pitchFamily="34" charset="0"/>
              </a:rPr>
              <a:t>Tiêu chảy</a:t>
            </a:r>
          </a:p>
          <a:p>
            <a:r>
              <a:rPr lang="en-US" sz="2000">
                <a:solidFill>
                  <a:schemeClr val="accent1">
                    <a:lumMod val="75000"/>
                  </a:schemeClr>
                </a:solidFill>
                <a:latin typeface="Arial" panose="020B0604020202020204" pitchFamily="34" charset="0"/>
                <a:cs typeface="Arial" panose="020B0604020202020204" pitchFamily="34" charset="0"/>
              </a:rPr>
              <a:t>Rát hậu môn</a:t>
            </a:r>
          </a:p>
        </p:txBody>
      </p:sp>
      <p:sp>
        <p:nvSpPr>
          <p:cNvPr id="12" name="TextBox 11">
            <a:extLst>
              <a:ext uri="{FF2B5EF4-FFF2-40B4-BE49-F238E27FC236}">
                <a16:creationId xmlns:a16="http://schemas.microsoft.com/office/drawing/2014/main" id="{81096FEF-7432-B0ED-98A3-DAF4E3ADC209}"/>
              </a:ext>
            </a:extLst>
          </p:cNvPr>
          <p:cNvSpPr txBox="1"/>
          <p:nvPr/>
        </p:nvSpPr>
        <p:spPr>
          <a:xfrm>
            <a:off x="4192014" y="3121992"/>
            <a:ext cx="2847583" cy="1015663"/>
          </a:xfrm>
          <a:prstGeom prst="rect">
            <a:avLst/>
          </a:prstGeom>
          <a:noFill/>
        </p:spPr>
        <p:txBody>
          <a:bodyPr wrap="square" rtlCol="0">
            <a:spAutoFit/>
          </a:bodyPr>
          <a:lstStyle/>
          <a:p>
            <a:r>
              <a:rPr lang="en-US" sz="2000">
                <a:solidFill>
                  <a:schemeClr val="accent1">
                    <a:lumMod val="75000"/>
                  </a:schemeClr>
                </a:solidFill>
                <a:latin typeface="Arial" panose="020B0604020202020204" pitchFamily="34" charset="0"/>
                <a:cs typeface="Arial" panose="020B0604020202020204" pitchFamily="34" charset="0"/>
              </a:rPr>
              <a:t>Tiểu gấp</a:t>
            </a:r>
          </a:p>
          <a:p>
            <a:r>
              <a:rPr lang="en-US" sz="2000">
                <a:solidFill>
                  <a:schemeClr val="accent1">
                    <a:lumMod val="75000"/>
                  </a:schemeClr>
                </a:solidFill>
                <a:latin typeface="Arial" panose="020B0604020202020204" pitchFamily="34" charset="0"/>
                <a:cs typeface="Arial" panose="020B0604020202020204" pitchFamily="34" charset="0"/>
              </a:rPr>
              <a:t>Viêm bàng quang (ít gặp): đau, tiểu máu</a:t>
            </a:r>
          </a:p>
        </p:txBody>
      </p:sp>
      <p:sp>
        <p:nvSpPr>
          <p:cNvPr id="13" name="TextBox 12">
            <a:extLst>
              <a:ext uri="{FF2B5EF4-FFF2-40B4-BE49-F238E27FC236}">
                <a16:creationId xmlns:a16="http://schemas.microsoft.com/office/drawing/2014/main" id="{C89CE5AC-98E2-7D22-B808-4EBEEB4BC346}"/>
              </a:ext>
            </a:extLst>
          </p:cNvPr>
          <p:cNvSpPr txBox="1"/>
          <p:nvPr/>
        </p:nvSpPr>
        <p:spPr>
          <a:xfrm>
            <a:off x="4156466" y="1976873"/>
            <a:ext cx="2847583" cy="707886"/>
          </a:xfrm>
          <a:prstGeom prst="rect">
            <a:avLst/>
          </a:prstGeom>
          <a:noFill/>
        </p:spPr>
        <p:txBody>
          <a:bodyPr wrap="square" rtlCol="0">
            <a:spAutoFit/>
          </a:bodyPr>
          <a:lstStyle/>
          <a:p>
            <a:r>
              <a:rPr lang="en-US" sz="2000">
                <a:solidFill>
                  <a:schemeClr val="accent1">
                    <a:lumMod val="75000"/>
                  </a:schemeClr>
                </a:solidFill>
                <a:latin typeface="Arial" panose="020B0604020202020204" pitchFamily="34" charset="0"/>
                <a:cs typeface="Arial" panose="020B0604020202020204" pitchFamily="34" charset="0"/>
              </a:rPr>
              <a:t>Viêm trực tràng (ít): di cầu lắt nhắt, nhày, máu</a:t>
            </a:r>
          </a:p>
        </p:txBody>
      </p:sp>
      <p:sp>
        <p:nvSpPr>
          <p:cNvPr id="14" name="TextBox 13">
            <a:extLst>
              <a:ext uri="{FF2B5EF4-FFF2-40B4-BE49-F238E27FC236}">
                <a16:creationId xmlns:a16="http://schemas.microsoft.com/office/drawing/2014/main" id="{6CC802A1-3162-0B8A-F0F1-E66E0AE8E2F9}"/>
              </a:ext>
            </a:extLst>
          </p:cNvPr>
          <p:cNvSpPr txBox="1"/>
          <p:nvPr/>
        </p:nvSpPr>
        <p:spPr>
          <a:xfrm>
            <a:off x="4164085" y="4450418"/>
            <a:ext cx="3076183" cy="400110"/>
          </a:xfrm>
          <a:prstGeom prst="rect">
            <a:avLst/>
          </a:prstGeom>
          <a:noFill/>
        </p:spPr>
        <p:txBody>
          <a:bodyPr wrap="square" rtlCol="0">
            <a:spAutoFit/>
          </a:bodyPr>
          <a:lstStyle/>
          <a:p>
            <a:r>
              <a:rPr lang="en-US" sz="2000">
                <a:solidFill>
                  <a:schemeClr val="accent1">
                    <a:lumMod val="75000"/>
                  </a:schemeClr>
                </a:solidFill>
                <a:latin typeface="Arial" panose="020B0604020202020204" pitchFamily="34" charset="0"/>
                <a:cs typeface="Arial" panose="020B0604020202020204" pitchFamily="34" charset="0"/>
              </a:rPr>
              <a:t>Giảm chức năng cương</a:t>
            </a:r>
          </a:p>
        </p:txBody>
      </p:sp>
      <p:sp>
        <p:nvSpPr>
          <p:cNvPr id="15" name="TextBox 14">
            <a:extLst>
              <a:ext uri="{FF2B5EF4-FFF2-40B4-BE49-F238E27FC236}">
                <a16:creationId xmlns:a16="http://schemas.microsoft.com/office/drawing/2014/main" id="{7A8D8C13-53AB-2D05-C8C5-A30679887A9C}"/>
              </a:ext>
            </a:extLst>
          </p:cNvPr>
          <p:cNvSpPr txBox="1"/>
          <p:nvPr/>
        </p:nvSpPr>
        <p:spPr>
          <a:xfrm>
            <a:off x="4192014" y="5254406"/>
            <a:ext cx="2484940" cy="707886"/>
          </a:xfrm>
          <a:prstGeom prst="rect">
            <a:avLst/>
          </a:prstGeom>
          <a:noFill/>
        </p:spPr>
        <p:txBody>
          <a:bodyPr wrap="square" rtlCol="0">
            <a:spAutoFit/>
          </a:bodyPr>
          <a:lstStyle/>
          <a:p>
            <a:r>
              <a:rPr lang="en-US" sz="2000">
                <a:solidFill>
                  <a:schemeClr val="accent1">
                    <a:lumMod val="75000"/>
                  </a:schemeClr>
                </a:solidFill>
                <a:latin typeface="Arial" panose="020B0604020202020204" pitchFamily="34" charset="0"/>
                <a:cs typeface="Arial" panose="020B0604020202020204" pitchFamily="34" charset="0"/>
              </a:rPr>
              <a:t>Ung thư thứ phát: cực kì hiếm</a:t>
            </a:r>
          </a:p>
        </p:txBody>
      </p:sp>
      <p:sp>
        <p:nvSpPr>
          <p:cNvPr id="16" name="TextBox 15">
            <a:extLst>
              <a:ext uri="{FF2B5EF4-FFF2-40B4-BE49-F238E27FC236}">
                <a16:creationId xmlns:a16="http://schemas.microsoft.com/office/drawing/2014/main" id="{A86CA1BD-A276-C373-66C1-E5A3448A0E0D}"/>
              </a:ext>
            </a:extLst>
          </p:cNvPr>
          <p:cNvSpPr txBox="1"/>
          <p:nvPr/>
        </p:nvSpPr>
        <p:spPr>
          <a:xfrm>
            <a:off x="2098127" y="5350832"/>
            <a:ext cx="2847583" cy="400110"/>
          </a:xfrm>
          <a:prstGeom prst="rect">
            <a:avLst/>
          </a:prstGeom>
          <a:noFill/>
        </p:spPr>
        <p:txBody>
          <a:bodyPr wrap="square" rtlCol="0">
            <a:spAutoFit/>
          </a:bodyPr>
          <a:lstStyle/>
          <a:p>
            <a:r>
              <a:rPr lang="en-US" sz="2000">
                <a:solidFill>
                  <a:schemeClr val="accent1">
                    <a:lumMod val="75000"/>
                  </a:schemeClr>
                </a:solidFill>
                <a:latin typeface="Arial" panose="020B0604020202020204" pitchFamily="34" charset="0"/>
                <a:cs typeface="Arial" panose="020B0604020202020204" pitchFamily="34" charset="0"/>
              </a:rPr>
              <a:t>Mệt mỏi</a:t>
            </a:r>
          </a:p>
        </p:txBody>
      </p:sp>
      <p:pic>
        <p:nvPicPr>
          <p:cNvPr id="18" name="Picture 17">
            <a:extLst>
              <a:ext uri="{FF2B5EF4-FFF2-40B4-BE49-F238E27FC236}">
                <a16:creationId xmlns:a16="http://schemas.microsoft.com/office/drawing/2014/main" id="{00E8C728-1F99-0195-A9C6-45B0C7C43204}"/>
              </a:ext>
            </a:extLst>
          </p:cNvPr>
          <p:cNvPicPr>
            <a:picLocks noChangeAspect="1"/>
          </p:cNvPicPr>
          <p:nvPr/>
        </p:nvPicPr>
        <p:blipFill>
          <a:blip r:embed="rId2"/>
          <a:stretch>
            <a:fillRect/>
          </a:stretch>
        </p:blipFill>
        <p:spPr>
          <a:xfrm>
            <a:off x="7648007" y="1364585"/>
            <a:ext cx="3742106" cy="3889821"/>
          </a:xfrm>
          <a:prstGeom prst="rect">
            <a:avLst/>
          </a:prstGeom>
        </p:spPr>
      </p:pic>
      <p:sp>
        <p:nvSpPr>
          <p:cNvPr id="19" name="TextBox 18">
            <a:extLst>
              <a:ext uri="{FF2B5EF4-FFF2-40B4-BE49-F238E27FC236}">
                <a16:creationId xmlns:a16="http://schemas.microsoft.com/office/drawing/2014/main" id="{EB06E7FA-2E9B-0D03-D783-0DF15F50D593}"/>
              </a:ext>
            </a:extLst>
          </p:cNvPr>
          <p:cNvSpPr txBox="1"/>
          <p:nvPr/>
        </p:nvSpPr>
        <p:spPr>
          <a:xfrm>
            <a:off x="8118894" y="817318"/>
            <a:ext cx="3084488" cy="461665"/>
          </a:xfrm>
          <a:prstGeom prst="rect">
            <a:avLst/>
          </a:prstGeom>
          <a:noFill/>
        </p:spPr>
        <p:txBody>
          <a:bodyPr wrap="square" rtlCol="0">
            <a:spAutoFit/>
          </a:bodyPr>
          <a:lstStyle/>
          <a:p>
            <a:r>
              <a:rPr lang="en-US" sz="2400" b="1">
                <a:solidFill>
                  <a:srgbClr val="002060"/>
                </a:solidFill>
                <a:latin typeface="Arial" panose="020B0604020202020204" pitchFamily="34" charset="0"/>
                <a:cs typeface="Arial" panose="020B0604020202020204" pitchFamily="34" charset="0"/>
              </a:rPr>
              <a:t>Yêu cầu khi xạ trị </a:t>
            </a:r>
          </a:p>
        </p:txBody>
      </p:sp>
      <p:sp>
        <p:nvSpPr>
          <p:cNvPr id="25" name="TextBox 24">
            <a:extLst>
              <a:ext uri="{FF2B5EF4-FFF2-40B4-BE49-F238E27FC236}">
                <a16:creationId xmlns:a16="http://schemas.microsoft.com/office/drawing/2014/main" id="{F2CD183D-3AB6-7D1C-B41F-3176142614BA}"/>
              </a:ext>
            </a:extLst>
          </p:cNvPr>
          <p:cNvSpPr txBox="1"/>
          <p:nvPr/>
        </p:nvSpPr>
        <p:spPr>
          <a:xfrm>
            <a:off x="8189630" y="5366221"/>
            <a:ext cx="2851680" cy="830997"/>
          </a:xfrm>
          <a:prstGeom prst="rect">
            <a:avLst/>
          </a:prstGeom>
          <a:noFill/>
        </p:spPr>
        <p:txBody>
          <a:bodyPr wrap="square" rtlCol="0">
            <a:spAutoFit/>
          </a:bodyPr>
          <a:lstStyle/>
          <a:p>
            <a:pPr algn="ctr"/>
            <a:r>
              <a:rPr lang="en-US" sz="2400" b="1">
                <a:solidFill>
                  <a:srgbClr val="002060"/>
                </a:solidFill>
                <a:latin typeface="Arial" panose="020B0604020202020204" pitchFamily="34" charset="0"/>
                <a:cs typeface="Arial" panose="020B0604020202020204" pitchFamily="34" charset="0"/>
              </a:rPr>
              <a:t>Bàng quang đầy</a:t>
            </a:r>
          </a:p>
          <a:p>
            <a:pPr algn="ctr"/>
            <a:r>
              <a:rPr lang="en-US" sz="2400" b="1">
                <a:solidFill>
                  <a:srgbClr val="002060"/>
                </a:solidFill>
                <a:latin typeface="Arial" panose="020B0604020202020204" pitchFamily="34" charset="0"/>
                <a:cs typeface="Arial" panose="020B0604020202020204" pitchFamily="34" charset="0"/>
              </a:rPr>
              <a:t>Trực tràng trống </a:t>
            </a:r>
          </a:p>
        </p:txBody>
      </p:sp>
    </p:spTree>
    <p:extLst>
      <p:ext uri="{BB962C8B-B14F-4D97-AF65-F5344CB8AC3E}">
        <p14:creationId xmlns:p14="http://schemas.microsoft.com/office/powerpoint/2010/main" val="463679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8D05F1-95C8-5D3B-4E06-DA359BD13E98}"/>
              </a:ext>
            </a:extLst>
          </p:cNvPr>
          <p:cNvSpPr/>
          <p:nvPr/>
        </p:nvSpPr>
        <p:spPr>
          <a:xfrm>
            <a:off x="-676812" y="287056"/>
            <a:ext cx="7683054" cy="684803"/>
          </a:xfrm>
          <a:prstGeom prst="rect">
            <a:avLst/>
          </a:prstGeom>
          <a:noFill/>
        </p:spPr>
        <p:txBody>
          <a:bodyPr wrap="square" lIns="68580" tIns="34290" rIns="68580" bIns="34290">
            <a:spAutoFit/>
          </a:bodyPr>
          <a:lstStyle/>
          <a:p>
            <a:pPr algn="ctr"/>
            <a:r>
              <a:rPr lang="en-US" sz="4000" b="1">
                <a:ln w="0"/>
                <a:solidFill>
                  <a:srgbClr val="CC0066"/>
                </a:solidFill>
                <a:effectLst>
                  <a:glow rad="127000">
                    <a:schemeClr val="bg1"/>
                  </a:glow>
                </a:effectLst>
                <a:latin typeface="Arial" panose="020B0604020202020204" pitchFamily="34" charset="0"/>
                <a:ea typeface="+mj-ea"/>
                <a:cs typeface="Arial" panose="020B0604020202020204" pitchFamily="34" charset="0"/>
              </a:rPr>
              <a:t>Phẫu thuật hay xạ trị?</a:t>
            </a:r>
          </a:p>
        </p:txBody>
      </p:sp>
      <p:sp>
        <p:nvSpPr>
          <p:cNvPr id="5" name="TextBox 4">
            <a:extLst>
              <a:ext uri="{FF2B5EF4-FFF2-40B4-BE49-F238E27FC236}">
                <a16:creationId xmlns:a16="http://schemas.microsoft.com/office/drawing/2014/main" id="{8B074192-FFDD-533E-37C7-BD016558C461}"/>
              </a:ext>
            </a:extLst>
          </p:cNvPr>
          <p:cNvSpPr txBox="1"/>
          <p:nvPr/>
        </p:nvSpPr>
        <p:spPr>
          <a:xfrm>
            <a:off x="520564" y="1224607"/>
            <a:ext cx="2048719" cy="430887"/>
          </a:xfrm>
          <a:prstGeom prst="rect">
            <a:avLst/>
          </a:prstGeom>
          <a:noFill/>
        </p:spPr>
        <p:txBody>
          <a:bodyPr wrap="square" rtlCol="0">
            <a:spAutoFit/>
          </a:bodyPr>
          <a:lstStyle/>
          <a:p>
            <a:pPr algn="ctr"/>
            <a:r>
              <a:rPr lang="en-US" sz="2200">
                <a:solidFill>
                  <a:srgbClr val="002060"/>
                </a:solidFill>
                <a:latin typeface="Arial" panose="020B0604020202020204" pitchFamily="34" charset="0"/>
                <a:cs typeface="Arial" panose="020B0604020202020204" pitchFamily="34" charset="0"/>
              </a:rPr>
              <a:t>Nguy cơ thấp </a:t>
            </a:r>
          </a:p>
        </p:txBody>
      </p:sp>
      <p:sp>
        <p:nvSpPr>
          <p:cNvPr id="6" name="TextBox 5">
            <a:extLst>
              <a:ext uri="{FF2B5EF4-FFF2-40B4-BE49-F238E27FC236}">
                <a16:creationId xmlns:a16="http://schemas.microsoft.com/office/drawing/2014/main" id="{589E3054-80BA-9A3C-E59E-4491D67E73F0}"/>
              </a:ext>
            </a:extLst>
          </p:cNvPr>
          <p:cNvSpPr txBox="1"/>
          <p:nvPr/>
        </p:nvSpPr>
        <p:spPr>
          <a:xfrm>
            <a:off x="3190458" y="1224606"/>
            <a:ext cx="2882095" cy="430887"/>
          </a:xfrm>
          <a:prstGeom prst="rect">
            <a:avLst/>
          </a:prstGeom>
          <a:noFill/>
        </p:spPr>
        <p:txBody>
          <a:bodyPr wrap="square" rtlCol="0">
            <a:spAutoFit/>
          </a:bodyPr>
          <a:lstStyle/>
          <a:p>
            <a:pPr algn="ctr"/>
            <a:r>
              <a:rPr lang="en-US" sz="2200">
                <a:solidFill>
                  <a:srgbClr val="002060"/>
                </a:solidFill>
                <a:latin typeface="Arial" panose="020B0604020202020204" pitchFamily="34" charset="0"/>
                <a:cs typeface="Arial" panose="020B0604020202020204" pitchFamily="34" charset="0"/>
              </a:rPr>
              <a:t>Nguy cơ trung bình </a:t>
            </a:r>
          </a:p>
        </p:txBody>
      </p:sp>
      <p:sp>
        <p:nvSpPr>
          <p:cNvPr id="8" name="TextBox 7">
            <a:extLst>
              <a:ext uri="{FF2B5EF4-FFF2-40B4-BE49-F238E27FC236}">
                <a16:creationId xmlns:a16="http://schemas.microsoft.com/office/drawing/2014/main" id="{B9A891BC-F72F-5923-5880-D22F396FF4E7}"/>
              </a:ext>
            </a:extLst>
          </p:cNvPr>
          <p:cNvSpPr txBox="1"/>
          <p:nvPr/>
        </p:nvSpPr>
        <p:spPr>
          <a:xfrm>
            <a:off x="6072553" y="1214497"/>
            <a:ext cx="2882095" cy="430887"/>
          </a:xfrm>
          <a:prstGeom prst="rect">
            <a:avLst/>
          </a:prstGeom>
          <a:noFill/>
        </p:spPr>
        <p:txBody>
          <a:bodyPr wrap="square" rtlCol="0">
            <a:spAutoFit/>
          </a:bodyPr>
          <a:lstStyle/>
          <a:p>
            <a:pPr algn="ctr"/>
            <a:r>
              <a:rPr lang="en-US" sz="2200">
                <a:solidFill>
                  <a:srgbClr val="002060"/>
                </a:solidFill>
                <a:latin typeface="Arial" panose="020B0604020202020204" pitchFamily="34" charset="0"/>
                <a:cs typeface="Arial" panose="020B0604020202020204" pitchFamily="34" charset="0"/>
              </a:rPr>
              <a:t>Nguy cơ cao</a:t>
            </a:r>
          </a:p>
        </p:txBody>
      </p:sp>
      <p:sp>
        <p:nvSpPr>
          <p:cNvPr id="9" name="TextBox 8">
            <a:extLst>
              <a:ext uri="{FF2B5EF4-FFF2-40B4-BE49-F238E27FC236}">
                <a16:creationId xmlns:a16="http://schemas.microsoft.com/office/drawing/2014/main" id="{9D9D5880-04A3-D2B6-BDD7-8A85C4B34A67}"/>
              </a:ext>
            </a:extLst>
          </p:cNvPr>
          <p:cNvSpPr txBox="1"/>
          <p:nvPr/>
        </p:nvSpPr>
        <p:spPr>
          <a:xfrm>
            <a:off x="9336700" y="1224605"/>
            <a:ext cx="2272499" cy="430887"/>
          </a:xfrm>
          <a:prstGeom prst="rect">
            <a:avLst/>
          </a:prstGeom>
          <a:noFill/>
        </p:spPr>
        <p:txBody>
          <a:bodyPr wrap="square" rtlCol="0">
            <a:spAutoFit/>
          </a:bodyPr>
          <a:lstStyle/>
          <a:p>
            <a:pPr algn="ctr"/>
            <a:r>
              <a:rPr lang="en-US" sz="2200">
                <a:solidFill>
                  <a:srgbClr val="002060"/>
                </a:solidFill>
                <a:latin typeface="Arial" panose="020B0604020202020204" pitchFamily="34" charset="0"/>
                <a:cs typeface="Arial" panose="020B0604020202020204" pitchFamily="34" charset="0"/>
              </a:rPr>
              <a:t>Di căn hạch</a:t>
            </a:r>
          </a:p>
        </p:txBody>
      </p:sp>
      <p:sp>
        <p:nvSpPr>
          <p:cNvPr id="10" name="Right Triangle 9">
            <a:extLst>
              <a:ext uri="{FF2B5EF4-FFF2-40B4-BE49-F238E27FC236}">
                <a16:creationId xmlns:a16="http://schemas.microsoft.com/office/drawing/2014/main" id="{3511E179-4724-19D5-A301-7B0D6F88E418}"/>
              </a:ext>
            </a:extLst>
          </p:cNvPr>
          <p:cNvSpPr/>
          <p:nvPr/>
        </p:nvSpPr>
        <p:spPr>
          <a:xfrm flipV="1">
            <a:off x="520565" y="2232359"/>
            <a:ext cx="10706583" cy="2475787"/>
          </a:xfrm>
          <a:prstGeom prst="rtTriangle">
            <a:avLst/>
          </a:prstGeom>
          <a:gradFill flip="none" rotWithShape="1">
            <a:gsLst>
              <a:gs pos="0">
                <a:schemeClr val="accent1">
                  <a:shade val="30000"/>
                  <a:satMod val="115000"/>
                </a:schemeClr>
              </a:gs>
              <a:gs pos="22000">
                <a:schemeClr val="accent1">
                  <a:lumMod val="75000"/>
                </a:schemeClr>
              </a:gs>
              <a:gs pos="76000">
                <a:schemeClr val="tx2">
                  <a:lumMod val="50000"/>
                  <a:lumOff val="5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00CBCABA-BED4-0EB8-61D6-9B7919099EAF}"/>
              </a:ext>
            </a:extLst>
          </p:cNvPr>
          <p:cNvSpPr/>
          <p:nvPr/>
        </p:nvSpPr>
        <p:spPr>
          <a:xfrm rot="10800000" flipV="1">
            <a:off x="520564" y="2359888"/>
            <a:ext cx="10706583" cy="2475787"/>
          </a:xfrm>
          <a:prstGeom prst="rtTriangle">
            <a:avLst/>
          </a:prstGeom>
          <a:gradFill flip="none" rotWithShape="1">
            <a:gsLst>
              <a:gs pos="0">
                <a:schemeClr val="accent2">
                  <a:lumMod val="50000"/>
                </a:schemeClr>
              </a:gs>
              <a:gs pos="24000">
                <a:schemeClr val="accent2">
                  <a:lumMod val="75000"/>
                </a:schemeClr>
              </a:gs>
              <a:gs pos="68000">
                <a:schemeClr val="accent2">
                  <a:lumMod val="40000"/>
                  <a:lumOff val="60000"/>
                  <a:shade val="100000"/>
                  <a:satMod val="115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AAFB7433-2A18-11D3-BE2E-024D9B067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54" y="3298843"/>
            <a:ext cx="995596" cy="98204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9D5B099-D524-E684-076A-67B2EB60253E}"/>
              </a:ext>
            </a:extLst>
          </p:cNvPr>
          <p:cNvSpPr txBox="1"/>
          <p:nvPr/>
        </p:nvSpPr>
        <p:spPr>
          <a:xfrm>
            <a:off x="1961614" y="2792880"/>
            <a:ext cx="2882095"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Phẫu thuật </a:t>
            </a:r>
          </a:p>
        </p:txBody>
      </p:sp>
      <p:sp>
        <p:nvSpPr>
          <p:cNvPr id="16" name="TextBox 15">
            <a:extLst>
              <a:ext uri="{FF2B5EF4-FFF2-40B4-BE49-F238E27FC236}">
                <a16:creationId xmlns:a16="http://schemas.microsoft.com/office/drawing/2014/main" id="{DA317FE2-D3F8-7499-A997-2ACC9D915BCE}"/>
              </a:ext>
            </a:extLst>
          </p:cNvPr>
          <p:cNvSpPr txBox="1"/>
          <p:nvPr/>
        </p:nvSpPr>
        <p:spPr>
          <a:xfrm>
            <a:off x="7093057" y="3597781"/>
            <a:ext cx="2882095"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Xạ trị</a:t>
            </a:r>
          </a:p>
        </p:txBody>
      </p:sp>
      <p:pic>
        <p:nvPicPr>
          <p:cNvPr id="7172" name="Picture 4">
            <a:extLst>
              <a:ext uri="{FF2B5EF4-FFF2-40B4-BE49-F238E27FC236}">
                <a16:creationId xmlns:a16="http://schemas.microsoft.com/office/drawing/2014/main" id="{3533B976-B96D-3690-2B8C-495E66335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24" y="2605736"/>
            <a:ext cx="1251490" cy="1251490"/>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a:extLst>
              <a:ext uri="{FF2B5EF4-FFF2-40B4-BE49-F238E27FC236}">
                <a16:creationId xmlns:a16="http://schemas.microsoft.com/office/drawing/2014/main" id="{92D61971-3932-5F73-5B73-EC8D726CAC7E}"/>
              </a:ext>
            </a:extLst>
          </p:cNvPr>
          <p:cNvSpPr/>
          <p:nvPr/>
        </p:nvSpPr>
        <p:spPr>
          <a:xfrm>
            <a:off x="1343543" y="1689676"/>
            <a:ext cx="214841" cy="186691"/>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5338EA7-E71D-05D0-51FC-9B4913F5A8C0}"/>
              </a:ext>
            </a:extLst>
          </p:cNvPr>
          <p:cNvSpPr/>
          <p:nvPr/>
        </p:nvSpPr>
        <p:spPr>
          <a:xfrm>
            <a:off x="4524084" y="1689676"/>
            <a:ext cx="214841" cy="186691"/>
          </a:xfrm>
          <a:prstGeom prst="ellipse">
            <a:avLst/>
          </a:prstGeom>
          <a:solidFill>
            <a:srgbClr val="95DA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CD965C8-5732-AEC6-1C1E-4A453DADAB9D}"/>
              </a:ext>
            </a:extLst>
          </p:cNvPr>
          <p:cNvSpPr/>
          <p:nvPr/>
        </p:nvSpPr>
        <p:spPr>
          <a:xfrm>
            <a:off x="7406179" y="1689676"/>
            <a:ext cx="214841" cy="186691"/>
          </a:xfrm>
          <a:prstGeom prst="ellipse">
            <a:avLst/>
          </a:prstGeom>
          <a:solidFill>
            <a:srgbClr val="57BA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BAC334F-7FBE-CE8C-F9E5-6ACCF2B3341A}"/>
              </a:ext>
            </a:extLst>
          </p:cNvPr>
          <p:cNvSpPr/>
          <p:nvPr/>
        </p:nvSpPr>
        <p:spPr>
          <a:xfrm>
            <a:off x="10294759" y="1689676"/>
            <a:ext cx="214841" cy="186691"/>
          </a:xfrm>
          <a:prstGeom prst="ellipse">
            <a:avLst/>
          </a:prstGeom>
          <a:solidFill>
            <a:srgbClr val="3E8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D967535-9967-D3FC-9523-A0FEB5D996D0}"/>
              </a:ext>
            </a:extLst>
          </p:cNvPr>
          <p:cNvSpPr txBox="1"/>
          <p:nvPr/>
        </p:nvSpPr>
        <p:spPr>
          <a:xfrm>
            <a:off x="2139911" y="5268668"/>
            <a:ext cx="8435869" cy="830997"/>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Không có các nghiên cứu RCT</a:t>
            </a:r>
          </a:p>
          <a:p>
            <a:pPr marL="342900" indent="-342900">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Xem xét trên các đặc điểm cụ thể của bệnh nhân</a:t>
            </a:r>
          </a:p>
        </p:txBody>
      </p:sp>
    </p:spTree>
    <p:extLst>
      <p:ext uri="{BB962C8B-B14F-4D97-AF65-F5344CB8AC3E}">
        <p14:creationId xmlns:p14="http://schemas.microsoft.com/office/powerpoint/2010/main" val="3192069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10EB85-A661-7883-1D35-4F381C52C2EA}"/>
              </a:ext>
            </a:extLst>
          </p:cNvPr>
          <p:cNvSpPr/>
          <p:nvPr/>
        </p:nvSpPr>
        <p:spPr>
          <a:xfrm>
            <a:off x="-331372" y="398816"/>
            <a:ext cx="10257692" cy="684803"/>
          </a:xfrm>
          <a:prstGeom prst="rect">
            <a:avLst/>
          </a:prstGeom>
          <a:noFill/>
        </p:spPr>
        <p:txBody>
          <a:bodyPr wrap="square" lIns="68580" tIns="34290" rIns="68580" bIns="34290">
            <a:spAutoFit/>
          </a:bodyPr>
          <a:lstStyle/>
          <a:p>
            <a:pPr algn="ctr"/>
            <a:r>
              <a:rPr lang="en-US" sz="4000" b="1">
                <a:ln w="0"/>
                <a:solidFill>
                  <a:srgbClr val="CC0066"/>
                </a:solidFill>
                <a:effectLst>
                  <a:glow rad="127000">
                    <a:schemeClr val="bg1"/>
                  </a:glow>
                </a:effectLst>
                <a:latin typeface="Arial" panose="020B0604020202020204" pitchFamily="34" charset="0"/>
                <a:ea typeface="+mj-ea"/>
                <a:cs typeface="Arial" panose="020B0604020202020204" pitchFamily="34" charset="0"/>
              </a:rPr>
              <a:t>Tóm tắt (1) Bệnh tại chỗ tại vùng</a:t>
            </a:r>
          </a:p>
        </p:txBody>
      </p:sp>
      <p:sp>
        <p:nvSpPr>
          <p:cNvPr id="5" name="TextBox 4">
            <a:extLst>
              <a:ext uri="{FF2B5EF4-FFF2-40B4-BE49-F238E27FC236}">
                <a16:creationId xmlns:a16="http://schemas.microsoft.com/office/drawing/2014/main" id="{FBBC5271-2C64-53BD-0B59-075802BDA64F}"/>
              </a:ext>
            </a:extLst>
          </p:cNvPr>
          <p:cNvSpPr txBox="1"/>
          <p:nvPr/>
        </p:nvSpPr>
        <p:spPr>
          <a:xfrm>
            <a:off x="796544" y="1619402"/>
            <a:ext cx="10598912" cy="3619196"/>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600">
                <a:solidFill>
                  <a:srgbClr val="002060"/>
                </a:solidFill>
                <a:latin typeface="Arial" panose="020B0604020202020204" pitchFamily="34" charset="0"/>
                <a:cs typeface="Arial" panose="020B0604020202020204" pitchFamily="34" charset="0"/>
              </a:rPr>
              <a:t>Xạ trị ngoài + ADT : phối hợp điều trị chính.</a:t>
            </a:r>
          </a:p>
          <a:p>
            <a:pPr marL="457200" indent="-457200">
              <a:lnSpc>
                <a:spcPct val="150000"/>
              </a:lnSpc>
              <a:buFont typeface="Arial" panose="020B0604020202020204" pitchFamily="34" charset="0"/>
              <a:buChar char="•"/>
            </a:pPr>
            <a:r>
              <a:rPr lang="en-US" sz="2600">
                <a:solidFill>
                  <a:srgbClr val="002060"/>
                </a:solidFill>
                <a:latin typeface="Arial" panose="020B0604020202020204" pitchFamily="34" charset="0"/>
                <a:cs typeface="Arial" panose="020B0604020202020204" pitchFamily="34" charset="0"/>
              </a:rPr>
              <a:t>IMRT/VMAT là tiêu chuẩn vàng giúp gia tăng liều xạ</a:t>
            </a:r>
          </a:p>
          <a:p>
            <a:pPr marL="457200" indent="-457200">
              <a:lnSpc>
                <a:spcPct val="150000"/>
              </a:lnSpc>
              <a:buFont typeface="Arial" panose="020B0604020202020204" pitchFamily="34" charset="0"/>
              <a:buChar char="•"/>
            </a:pPr>
            <a:r>
              <a:rPr lang="en-US" sz="2600">
                <a:solidFill>
                  <a:srgbClr val="002060"/>
                </a:solidFill>
                <a:latin typeface="Arial" panose="020B0604020202020204" pitchFamily="34" charset="0"/>
                <a:cs typeface="Arial" panose="020B0604020202020204" pitchFamily="34" charset="0"/>
              </a:rPr>
              <a:t>Tăng liều xạ : cải thiện sống còn không tái phát sinh học, chưa cải thiện sống còn toàn bộ </a:t>
            </a:r>
          </a:p>
          <a:p>
            <a:pPr marL="457200" indent="-457200">
              <a:lnSpc>
                <a:spcPct val="150000"/>
              </a:lnSpc>
              <a:buFont typeface="Arial" panose="020B0604020202020204" pitchFamily="34" charset="0"/>
              <a:buChar char="•"/>
            </a:pPr>
            <a:r>
              <a:rPr lang="en-US" sz="2600">
                <a:solidFill>
                  <a:srgbClr val="002060"/>
                </a:solidFill>
                <a:latin typeface="Arial" panose="020B0604020202020204" pitchFamily="34" charset="0"/>
                <a:cs typeface="Arial" panose="020B0604020202020204" pitchFamily="34" charset="0"/>
              </a:rPr>
              <a:t>Xạ trị giảm phân liều: ngày càng được lựa chọn</a:t>
            </a:r>
          </a:p>
          <a:p>
            <a:pPr marL="457200" indent="-457200">
              <a:lnSpc>
                <a:spcPct val="150000"/>
              </a:lnSpc>
              <a:buFont typeface="Arial" panose="020B0604020202020204" pitchFamily="34" charset="0"/>
              <a:buChar char="•"/>
            </a:pPr>
            <a:r>
              <a:rPr lang="en-US" sz="2600">
                <a:solidFill>
                  <a:srgbClr val="002060"/>
                </a:solidFill>
                <a:latin typeface="Arial" panose="020B0604020202020204" pitchFamily="34" charset="0"/>
                <a:cs typeface="Arial" panose="020B0604020202020204" pitchFamily="34" charset="0"/>
              </a:rPr>
              <a:t>Nguy cơ rất cao : phối hợp thêm Abiraterone 2 năm </a:t>
            </a:r>
          </a:p>
        </p:txBody>
      </p:sp>
    </p:spTree>
    <p:extLst>
      <p:ext uri="{BB962C8B-B14F-4D97-AF65-F5344CB8AC3E}">
        <p14:creationId xmlns:p14="http://schemas.microsoft.com/office/powerpoint/2010/main" val="254240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973399-B95A-A8F7-318F-D1ECE504ED4C}"/>
              </a:ext>
            </a:extLst>
          </p:cNvPr>
          <p:cNvSpPr/>
          <p:nvPr/>
        </p:nvSpPr>
        <p:spPr>
          <a:xfrm>
            <a:off x="323902" y="132822"/>
            <a:ext cx="9135058" cy="684803"/>
          </a:xfrm>
          <a:prstGeom prst="rect">
            <a:avLst/>
          </a:prstGeom>
          <a:noFill/>
        </p:spPr>
        <p:txBody>
          <a:bodyPr wrap="square" lIns="68580" tIns="34290" rIns="68580" bIns="34290">
            <a:spAutoFit/>
          </a:bodyPr>
          <a:lstStyle/>
          <a:p>
            <a:pPr algn="ctr"/>
            <a:r>
              <a:rPr lang="en-US" sz="4000" b="1">
                <a:ln w="0"/>
                <a:solidFill>
                  <a:srgbClr val="CC0066"/>
                </a:solidFill>
                <a:effectLst>
                  <a:glow rad="127000">
                    <a:schemeClr val="bg1"/>
                  </a:glow>
                </a:effectLst>
                <a:latin typeface="Arial" panose="020B0604020202020204" pitchFamily="34" charset="0"/>
                <a:ea typeface="+mj-ea"/>
                <a:cs typeface="Arial" panose="020B0604020202020204" pitchFamily="34" charset="0"/>
              </a:rPr>
              <a:t>pN (-) có cần xạ trị bổ túc sau mổ ?</a:t>
            </a:r>
          </a:p>
        </p:txBody>
      </p:sp>
      <p:graphicFrame>
        <p:nvGraphicFramePr>
          <p:cNvPr id="6" name="Table 4">
            <a:extLst>
              <a:ext uri="{FF2B5EF4-FFF2-40B4-BE49-F238E27FC236}">
                <a16:creationId xmlns:a16="http://schemas.microsoft.com/office/drawing/2014/main" id="{D3FC9EEB-AB7C-165F-EDB5-DC54D861048B}"/>
              </a:ext>
            </a:extLst>
          </p:cNvPr>
          <p:cNvGraphicFramePr>
            <a:graphicFrameLocks noGrp="1"/>
          </p:cNvGraphicFramePr>
          <p:nvPr>
            <p:ph idx="1"/>
            <p:extLst>
              <p:ext uri="{D42A27DB-BD31-4B8C-83A1-F6EECF244321}">
                <p14:modId xmlns:p14="http://schemas.microsoft.com/office/powerpoint/2010/main" val="2655601089"/>
              </p:ext>
            </p:extLst>
          </p:nvPr>
        </p:nvGraphicFramePr>
        <p:xfrm>
          <a:off x="705509" y="1688856"/>
          <a:ext cx="10406189" cy="4693920"/>
        </p:xfrm>
        <a:graphic>
          <a:graphicData uri="http://schemas.openxmlformats.org/drawingml/2006/table">
            <a:tbl>
              <a:tblPr firstRow="1" bandRow="1">
                <a:tableStyleId>{5C22544A-7EE6-4342-B048-85BDC9FD1C3A}</a:tableStyleId>
              </a:tblPr>
              <a:tblGrid>
                <a:gridCol w="2425597">
                  <a:extLst>
                    <a:ext uri="{9D8B030D-6E8A-4147-A177-3AD203B41FA5}">
                      <a16:colId xmlns:a16="http://schemas.microsoft.com/office/drawing/2014/main" val="2169575797"/>
                    </a:ext>
                  </a:extLst>
                </a:gridCol>
                <a:gridCol w="2777496">
                  <a:extLst>
                    <a:ext uri="{9D8B030D-6E8A-4147-A177-3AD203B41FA5}">
                      <a16:colId xmlns:a16="http://schemas.microsoft.com/office/drawing/2014/main" val="1060956359"/>
                    </a:ext>
                  </a:extLst>
                </a:gridCol>
                <a:gridCol w="2601548">
                  <a:extLst>
                    <a:ext uri="{9D8B030D-6E8A-4147-A177-3AD203B41FA5}">
                      <a16:colId xmlns:a16="http://schemas.microsoft.com/office/drawing/2014/main" val="1550715668"/>
                    </a:ext>
                  </a:extLst>
                </a:gridCol>
                <a:gridCol w="2601548">
                  <a:extLst>
                    <a:ext uri="{9D8B030D-6E8A-4147-A177-3AD203B41FA5}">
                      <a16:colId xmlns:a16="http://schemas.microsoft.com/office/drawing/2014/main" val="1163468669"/>
                    </a:ext>
                  </a:extLst>
                </a:gridCol>
              </a:tblGrid>
              <a:tr h="370840">
                <a:tc>
                  <a:txBody>
                    <a:bodyPr/>
                    <a:lstStyle/>
                    <a:p>
                      <a:endParaRPr lang="en-US" sz="2000">
                        <a:latin typeface="Arial" panose="020B0604020202020204" pitchFamily="34" charset="0"/>
                        <a:cs typeface="Arial" panose="020B0604020202020204" pitchFamily="34" charset="0"/>
                      </a:endParaRPr>
                    </a:p>
                  </a:txBody>
                  <a:tcPr/>
                </a:tc>
                <a:tc>
                  <a:txBody>
                    <a:bodyPr/>
                    <a:lstStyle/>
                    <a:p>
                      <a:pPr algn="ctr"/>
                      <a:r>
                        <a:rPr lang="en-US" sz="2000">
                          <a:latin typeface="Arial" panose="020B0604020202020204" pitchFamily="34" charset="0"/>
                          <a:cs typeface="Arial" panose="020B0604020202020204" pitchFamily="34" charset="0"/>
                        </a:rPr>
                        <a:t>RADICALS</a:t>
                      </a:r>
                    </a:p>
                  </a:txBody>
                  <a:tcPr/>
                </a:tc>
                <a:tc>
                  <a:txBody>
                    <a:bodyPr/>
                    <a:lstStyle/>
                    <a:p>
                      <a:pPr algn="ctr"/>
                      <a:r>
                        <a:rPr lang="en-US" sz="2000">
                          <a:latin typeface="Arial" panose="020B0604020202020204" pitchFamily="34" charset="0"/>
                          <a:cs typeface="Arial" panose="020B0604020202020204" pitchFamily="34" charset="0"/>
                        </a:rPr>
                        <a:t>GETUG 17</a:t>
                      </a:r>
                    </a:p>
                  </a:txBody>
                  <a:tcPr/>
                </a:tc>
                <a:tc>
                  <a:txBody>
                    <a:bodyPr/>
                    <a:lstStyle/>
                    <a:p>
                      <a:pPr algn="ctr"/>
                      <a:r>
                        <a:rPr lang="en-US" sz="2000">
                          <a:latin typeface="Arial" panose="020B0604020202020204" pitchFamily="34" charset="0"/>
                          <a:cs typeface="Arial" panose="020B0604020202020204" pitchFamily="34" charset="0"/>
                        </a:rPr>
                        <a:t>RAVES</a:t>
                      </a:r>
                    </a:p>
                  </a:txBody>
                  <a:tcPr/>
                </a:tc>
                <a:extLst>
                  <a:ext uri="{0D108BD9-81ED-4DB2-BD59-A6C34878D82A}">
                    <a16:rowId xmlns:a16="http://schemas.microsoft.com/office/drawing/2014/main" val="1271746362"/>
                  </a:ext>
                </a:extLst>
              </a:tr>
              <a:tr h="370840">
                <a:tc>
                  <a:txBody>
                    <a:bodyPr/>
                    <a:lstStyle/>
                    <a:p>
                      <a:r>
                        <a:rPr lang="en-US" sz="2000" b="1">
                          <a:solidFill>
                            <a:srgbClr val="002060"/>
                          </a:solidFill>
                          <a:latin typeface="Arial" panose="020B0604020202020204" pitchFamily="34" charset="0"/>
                          <a:cs typeface="Arial" panose="020B0604020202020204" pitchFamily="34" charset="0"/>
                        </a:rPr>
                        <a:t>Đối tượng</a:t>
                      </a:r>
                    </a:p>
                  </a:txBody>
                  <a:tcPr/>
                </a:tc>
                <a:tc>
                  <a:txBody>
                    <a:bodyPr/>
                    <a:lstStyle/>
                    <a:p>
                      <a:r>
                        <a:rPr lang="en-US" sz="2000">
                          <a:solidFill>
                            <a:srgbClr val="C00000"/>
                          </a:solidFill>
                          <a:latin typeface="Arial" panose="020B0604020202020204" pitchFamily="34" charset="0"/>
                          <a:cs typeface="Arial" panose="020B0604020202020204" pitchFamily="34" charset="0"/>
                        </a:rPr>
                        <a:t>Diện cắt (+)</a:t>
                      </a:r>
                    </a:p>
                    <a:p>
                      <a:r>
                        <a:rPr lang="en-US" sz="2000">
                          <a:solidFill>
                            <a:srgbClr val="C00000"/>
                          </a:solidFill>
                          <a:latin typeface="Arial" panose="020B0604020202020204" pitchFamily="34" charset="0"/>
                          <a:cs typeface="Arial" panose="020B0604020202020204" pitchFamily="34" charset="0"/>
                        </a:rPr>
                        <a:t>pT3a-b/pT4</a:t>
                      </a:r>
                    </a:p>
                    <a:p>
                      <a:r>
                        <a:rPr lang="en-US" sz="2000">
                          <a:solidFill>
                            <a:srgbClr val="C00000"/>
                          </a:solidFill>
                          <a:latin typeface="Arial" panose="020B0604020202020204" pitchFamily="34" charset="0"/>
                          <a:cs typeface="Arial" panose="020B0604020202020204" pitchFamily="34" charset="0"/>
                        </a:rPr>
                        <a:t>Gleason 7 - 10</a:t>
                      </a:r>
                    </a:p>
                  </a:txBody>
                  <a:tcPr/>
                </a:tc>
                <a:tc>
                  <a:txBody>
                    <a:bodyPr/>
                    <a:lstStyle/>
                    <a:p>
                      <a:r>
                        <a:rPr lang="en-US" sz="2000">
                          <a:solidFill>
                            <a:srgbClr val="C00000"/>
                          </a:solidFill>
                          <a:latin typeface="Arial" panose="020B0604020202020204" pitchFamily="34" charset="0"/>
                          <a:cs typeface="Arial" panose="020B0604020202020204" pitchFamily="34" charset="0"/>
                        </a:rPr>
                        <a:t>Diện cắt (+)</a:t>
                      </a:r>
                    </a:p>
                    <a:p>
                      <a:r>
                        <a:rPr lang="en-US" sz="2000">
                          <a:solidFill>
                            <a:srgbClr val="C00000"/>
                          </a:solidFill>
                          <a:latin typeface="Arial" panose="020B0604020202020204" pitchFamily="34" charset="0"/>
                          <a:cs typeface="Arial" panose="020B0604020202020204" pitchFamily="34" charset="0"/>
                        </a:rPr>
                        <a:t>pT3a-b</a:t>
                      </a:r>
                    </a:p>
                  </a:txBody>
                  <a:tcPr/>
                </a:tc>
                <a:tc>
                  <a:txBody>
                    <a:bodyPr/>
                    <a:lstStyle/>
                    <a:p>
                      <a:r>
                        <a:rPr lang="en-US" sz="2000">
                          <a:solidFill>
                            <a:srgbClr val="C00000"/>
                          </a:solidFill>
                          <a:latin typeface="Arial" panose="020B0604020202020204" pitchFamily="34" charset="0"/>
                          <a:cs typeface="Arial" panose="020B0604020202020204" pitchFamily="34" charset="0"/>
                        </a:rPr>
                        <a:t>Diện cắt (+)</a:t>
                      </a:r>
                    </a:p>
                    <a:p>
                      <a:r>
                        <a:rPr lang="en-US" sz="2000">
                          <a:solidFill>
                            <a:srgbClr val="C00000"/>
                          </a:solidFill>
                          <a:latin typeface="Arial" panose="020B0604020202020204" pitchFamily="34" charset="0"/>
                          <a:cs typeface="Arial" panose="020B0604020202020204" pitchFamily="34" charset="0"/>
                        </a:rPr>
                        <a:t>pT2/pT3a/pT3b</a:t>
                      </a:r>
                    </a:p>
                  </a:txBody>
                  <a:tcPr/>
                </a:tc>
                <a:extLst>
                  <a:ext uri="{0D108BD9-81ED-4DB2-BD59-A6C34878D82A}">
                    <a16:rowId xmlns:a16="http://schemas.microsoft.com/office/drawing/2014/main" val="1971543396"/>
                  </a:ext>
                </a:extLst>
              </a:tr>
              <a:tr h="370840">
                <a:tc>
                  <a:txBody>
                    <a:bodyPr/>
                    <a:lstStyle/>
                    <a:p>
                      <a:r>
                        <a:rPr lang="en-US" sz="2000" b="1">
                          <a:solidFill>
                            <a:srgbClr val="002060"/>
                          </a:solidFill>
                          <a:latin typeface="Arial" panose="020B0604020202020204" pitchFamily="34" charset="0"/>
                          <a:cs typeface="Arial" panose="020B0604020202020204" pitchFamily="34" charset="0"/>
                        </a:rPr>
                        <a:t>Xạ trị hỗ trợ</a:t>
                      </a:r>
                    </a:p>
                  </a:txBody>
                  <a:tcPr/>
                </a:tc>
                <a:tc gridSpan="3">
                  <a:txBody>
                    <a:bodyPr/>
                    <a:lstStyle/>
                    <a:p>
                      <a:pPr algn="ctr"/>
                      <a:r>
                        <a:rPr lang="en-US" sz="2000">
                          <a:solidFill>
                            <a:srgbClr val="002060"/>
                          </a:solidFill>
                          <a:latin typeface="Arial" panose="020B0604020202020204" pitchFamily="34" charset="0"/>
                          <a:cs typeface="Arial" panose="020B0604020202020204" pitchFamily="34" charset="0"/>
                        </a:rPr>
                        <a:t>≤ 6 tháng sau mổ</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0358609"/>
                  </a:ext>
                </a:extLst>
              </a:tr>
              <a:tr h="370840">
                <a:tc>
                  <a:txBody>
                    <a:bodyPr/>
                    <a:lstStyle/>
                    <a:p>
                      <a:r>
                        <a:rPr lang="en-US" sz="2000" b="1">
                          <a:solidFill>
                            <a:srgbClr val="002060"/>
                          </a:solidFill>
                          <a:latin typeface="Arial" panose="020B0604020202020204" pitchFamily="34" charset="0"/>
                          <a:cs typeface="Arial" panose="020B0604020202020204" pitchFamily="34" charset="0"/>
                        </a:rPr>
                        <a:t>Xạ trị cứu vớt</a:t>
                      </a:r>
                    </a:p>
                  </a:txBody>
                  <a:tcPr/>
                </a:tc>
                <a:tc>
                  <a:txBody>
                    <a:bodyPr/>
                    <a:lstStyle/>
                    <a:p>
                      <a:r>
                        <a:rPr lang="en-US" sz="2000">
                          <a:solidFill>
                            <a:srgbClr val="002060"/>
                          </a:solidFill>
                          <a:latin typeface="Arial" panose="020B0604020202020204" pitchFamily="34" charset="0"/>
                          <a:cs typeface="Arial" panose="020B0604020202020204" pitchFamily="34" charset="0"/>
                        </a:rPr>
                        <a:t>PSA &gt; 0.1 ng/ml hoặc tăng 3 lần liên tiếp</a:t>
                      </a:r>
                    </a:p>
                  </a:txBody>
                  <a:tcPr/>
                </a:tc>
                <a:tc>
                  <a:txBody>
                    <a:bodyPr/>
                    <a:lstStyle/>
                    <a:p>
                      <a:r>
                        <a:rPr lang="en-US" sz="2000">
                          <a:solidFill>
                            <a:srgbClr val="002060"/>
                          </a:solidFill>
                          <a:latin typeface="Arial" panose="020B0604020202020204" pitchFamily="34" charset="0"/>
                          <a:cs typeface="Arial" panose="020B0604020202020204" pitchFamily="34" charset="0"/>
                        </a:rPr>
                        <a:t>PSA ≥ 0.2 ng/mL</a:t>
                      </a:r>
                    </a:p>
                  </a:txBody>
                  <a:tcPr/>
                </a:tc>
                <a:tc>
                  <a:txBody>
                    <a:bodyPr/>
                    <a:lstStyle/>
                    <a:p>
                      <a:r>
                        <a:rPr lang="en-US" sz="2000">
                          <a:solidFill>
                            <a:srgbClr val="002060"/>
                          </a:solidFill>
                          <a:latin typeface="Arial" panose="020B0604020202020204" pitchFamily="34" charset="0"/>
                          <a:cs typeface="Arial" panose="020B0604020202020204" pitchFamily="34" charset="0"/>
                        </a:rPr>
                        <a:t>PSA ≥ 0.2 ng/mL</a:t>
                      </a:r>
                    </a:p>
                  </a:txBody>
                  <a:tcPr/>
                </a:tc>
                <a:extLst>
                  <a:ext uri="{0D108BD9-81ED-4DB2-BD59-A6C34878D82A}">
                    <a16:rowId xmlns:a16="http://schemas.microsoft.com/office/drawing/2014/main" val="3243158797"/>
                  </a:ext>
                </a:extLst>
              </a:tr>
              <a:tr h="370840">
                <a:tc>
                  <a:txBody>
                    <a:bodyPr/>
                    <a:lstStyle/>
                    <a:p>
                      <a:r>
                        <a:rPr lang="en-US" sz="2000" b="1">
                          <a:solidFill>
                            <a:srgbClr val="002060"/>
                          </a:solidFill>
                          <a:latin typeface="Arial" panose="020B0604020202020204" pitchFamily="34" charset="0"/>
                          <a:cs typeface="Arial" panose="020B0604020202020204" pitchFamily="34" charset="0"/>
                        </a:rPr>
                        <a:t>Thời điểm xạ trị</a:t>
                      </a:r>
                    </a:p>
                  </a:txBody>
                  <a:tcPr/>
                </a:tc>
                <a:tc>
                  <a:txBody>
                    <a:bodyPr/>
                    <a:lstStyle/>
                    <a:p>
                      <a:r>
                        <a:rPr lang="en-US" sz="2000">
                          <a:solidFill>
                            <a:srgbClr val="002060"/>
                          </a:solidFill>
                          <a:latin typeface="Arial" panose="020B0604020202020204" pitchFamily="34" charset="0"/>
                          <a:cs typeface="Arial" panose="020B0604020202020204" pitchFamily="34" charset="0"/>
                        </a:rPr>
                        <a:t>≤ 2 tháng khi tăng PSA</a:t>
                      </a:r>
                    </a:p>
                  </a:txBody>
                  <a:tcPr/>
                </a:tc>
                <a:tc>
                  <a:txBody>
                    <a:bodyPr/>
                    <a:lstStyle/>
                    <a:p>
                      <a:r>
                        <a:rPr lang="en-US" sz="2000">
                          <a:solidFill>
                            <a:srgbClr val="002060"/>
                          </a:solidFill>
                          <a:latin typeface="Arial" panose="020B0604020202020204" pitchFamily="34" charset="0"/>
                          <a:cs typeface="Arial" panose="020B0604020202020204" pitchFamily="34" charset="0"/>
                        </a:rPr>
                        <a:t>Càng sớm càng tốt, trước khi PSA = 1 ng/mL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2060"/>
                          </a:solidFill>
                          <a:latin typeface="Arial" panose="020B0604020202020204" pitchFamily="34" charset="0"/>
                          <a:cs typeface="Arial" panose="020B0604020202020204" pitchFamily="34" charset="0"/>
                        </a:rPr>
                        <a:t>≤ 4 tháng khi tăng PSA</a:t>
                      </a:r>
                    </a:p>
                    <a:p>
                      <a:endParaRPr lang="en-US" sz="200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2512636"/>
                  </a:ext>
                </a:extLst>
              </a:tr>
              <a:tr h="370840">
                <a:tc>
                  <a:txBody>
                    <a:bodyPr/>
                    <a:lstStyle/>
                    <a:p>
                      <a:r>
                        <a:rPr lang="en-US" sz="2000" b="1">
                          <a:solidFill>
                            <a:srgbClr val="002060"/>
                          </a:solidFill>
                          <a:latin typeface="Arial" panose="020B0604020202020204" pitchFamily="34" charset="0"/>
                          <a:cs typeface="Arial" panose="020B0604020202020204" pitchFamily="34" charset="0"/>
                        </a:rPr>
                        <a:t>Số BN</a:t>
                      </a:r>
                    </a:p>
                  </a:txBody>
                  <a:tcPr/>
                </a:tc>
                <a:tc>
                  <a:txBody>
                    <a:bodyPr/>
                    <a:lstStyle/>
                    <a:p>
                      <a:r>
                        <a:rPr lang="en-US" sz="2000">
                          <a:solidFill>
                            <a:srgbClr val="002060"/>
                          </a:solidFill>
                          <a:latin typeface="Arial" panose="020B0604020202020204" pitchFamily="34" charset="0"/>
                          <a:cs typeface="Arial" panose="020B0604020202020204" pitchFamily="34" charset="0"/>
                        </a:rPr>
                        <a:t>333</a:t>
                      </a:r>
                    </a:p>
                  </a:txBody>
                  <a:tcPr/>
                </a:tc>
                <a:tc>
                  <a:txBody>
                    <a:bodyPr/>
                    <a:lstStyle/>
                    <a:p>
                      <a:r>
                        <a:rPr lang="en-US" sz="2000">
                          <a:solidFill>
                            <a:srgbClr val="002060"/>
                          </a:solidFill>
                          <a:latin typeface="Arial" panose="020B0604020202020204" pitchFamily="34" charset="0"/>
                          <a:cs typeface="Arial" panose="020B0604020202020204" pitchFamily="34" charset="0"/>
                        </a:rPr>
                        <a:t>424</a:t>
                      </a:r>
                    </a:p>
                  </a:txBody>
                  <a:tcPr/>
                </a:tc>
                <a:tc>
                  <a:txBody>
                    <a:bodyPr/>
                    <a:lstStyle/>
                    <a:p>
                      <a:r>
                        <a:rPr lang="en-US" sz="2000">
                          <a:solidFill>
                            <a:srgbClr val="002060"/>
                          </a:solidFill>
                          <a:latin typeface="Arial" panose="020B0604020202020204" pitchFamily="34" charset="0"/>
                          <a:cs typeface="Arial" panose="020B0604020202020204" pitchFamily="34" charset="0"/>
                        </a:rPr>
                        <a:t>1396</a:t>
                      </a:r>
                    </a:p>
                  </a:txBody>
                  <a:tcPr/>
                </a:tc>
                <a:extLst>
                  <a:ext uri="{0D108BD9-81ED-4DB2-BD59-A6C34878D82A}">
                    <a16:rowId xmlns:a16="http://schemas.microsoft.com/office/drawing/2014/main" val="3479795280"/>
                  </a:ext>
                </a:extLst>
              </a:tr>
              <a:tr h="370840">
                <a:tc>
                  <a:txBody>
                    <a:bodyPr/>
                    <a:lstStyle/>
                    <a:p>
                      <a:r>
                        <a:rPr lang="en-US" sz="2000" b="1">
                          <a:solidFill>
                            <a:srgbClr val="002060"/>
                          </a:solidFill>
                          <a:latin typeface="Arial" panose="020B0604020202020204" pitchFamily="34" charset="0"/>
                          <a:cs typeface="Arial" panose="020B0604020202020204" pitchFamily="34" charset="0"/>
                        </a:rPr>
                        <a:t>Trung vị theo dõi</a:t>
                      </a:r>
                    </a:p>
                  </a:txBody>
                  <a:tcPr/>
                </a:tc>
                <a:tc>
                  <a:txBody>
                    <a:bodyPr/>
                    <a:lstStyle/>
                    <a:p>
                      <a:r>
                        <a:rPr lang="en-US" sz="2000">
                          <a:solidFill>
                            <a:srgbClr val="002060"/>
                          </a:solidFill>
                          <a:latin typeface="Arial" panose="020B0604020202020204" pitchFamily="34" charset="0"/>
                          <a:cs typeface="Arial" panose="020B0604020202020204" pitchFamily="34" charset="0"/>
                        </a:rPr>
                        <a:t>73 tháng</a:t>
                      </a:r>
                    </a:p>
                  </a:txBody>
                  <a:tcPr/>
                </a:tc>
                <a:tc>
                  <a:txBody>
                    <a:bodyPr/>
                    <a:lstStyle/>
                    <a:p>
                      <a:r>
                        <a:rPr lang="en-US" sz="2000">
                          <a:solidFill>
                            <a:srgbClr val="002060"/>
                          </a:solidFill>
                          <a:latin typeface="Arial" panose="020B0604020202020204" pitchFamily="34" charset="0"/>
                          <a:cs typeface="Arial" panose="020B0604020202020204" pitchFamily="34" charset="0"/>
                        </a:rPr>
                        <a:t>47 tháng</a:t>
                      </a:r>
                    </a:p>
                  </a:txBody>
                  <a:tcPr/>
                </a:tc>
                <a:tc>
                  <a:txBody>
                    <a:bodyPr/>
                    <a:lstStyle/>
                    <a:p>
                      <a:r>
                        <a:rPr lang="en-US" sz="2000">
                          <a:solidFill>
                            <a:srgbClr val="002060"/>
                          </a:solidFill>
                          <a:latin typeface="Arial" panose="020B0604020202020204" pitchFamily="34" charset="0"/>
                          <a:cs typeface="Arial" panose="020B0604020202020204" pitchFamily="34" charset="0"/>
                        </a:rPr>
                        <a:t>60 tháng</a:t>
                      </a:r>
                    </a:p>
                  </a:txBody>
                  <a:tcPr/>
                </a:tc>
                <a:extLst>
                  <a:ext uri="{0D108BD9-81ED-4DB2-BD59-A6C34878D82A}">
                    <a16:rowId xmlns:a16="http://schemas.microsoft.com/office/drawing/2014/main" val="3988237955"/>
                  </a:ext>
                </a:extLst>
              </a:tr>
              <a:tr h="370840">
                <a:tc>
                  <a:txBody>
                    <a:bodyPr/>
                    <a:lstStyle/>
                    <a:p>
                      <a:r>
                        <a:rPr lang="en-US" sz="2000" b="1">
                          <a:solidFill>
                            <a:srgbClr val="002060"/>
                          </a:solidFill>
                          <a:latin typeface="Arial" panose="020B0604020202020204" pitchFamily="34" charset="0"/>
                          <a:cs typeface="Arial" panose="020B0604020202020204" pitchFamily="34" charset="0"/>
                        </a:rPr>
                        <a:t>Thiết kế NC</a:t>
                      </a:r>
                    </a:p>
                  </a:txBody>
                  <a:tcPr/>
                </a:tc>
                <a:tc>
                  <a:txBody>
                    <a:bodyPr/>
                    <a:lstStyle/>
                    <a:p>
                      <a:r>
                        <a:rPr lang="en-US" sz="2000">
                          <a:solidFill>
                            <a:srgbClr val="002060"/>
                          </a:solidFill>
                          <a:latin typeface="Arial" panose="020B0604020202020204" pitchFamily="34" charset="0"/>
                          <a:cs typeface="Arial" panose="020B0604020202020204" pitchFamily="34" charset="0"/>
                        </a:rPr>
                        <a:t>Superiority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2060"/>
                          </a:solidFill>
                          <a:latin typeface="Arial" panose="020B0604020202020204" pitchFamily="34" charset="0"/>
                          <a:cs typeface="Arial" panose="020B0604020202020204" pitchFamily="34" charset="0"/>
                        </a:rPr>
                        <a:t>Superiority</a:t>
                      </a:r>
                    </a:p>
                  </a:txBody>
                  <a:tcPr/>
                </a:tc>
                <a:tc>
                  <a:txBody>
                    <a:bodyPr/>
                    <a:lstStyle/>
                    <a:p>
                      <a:r>
                        <a:rPr lang="en-US" sz="2000">
                          <a:solidFill>
                            <a:srgbClr val="002060"/>
                          </a:solidFill>
                          <a:latin typeface="Arial" panose="020B0604020202020204" pitchFamily="34" charset="0"/>
                          <a:cs typeface="Arial" panose="020B0604020202020204" pitchFamily="34" charset="0"/>
                        </a:rPr>
                        <a:t>Non-inferiority</a:t>
                      </a:r>
                    </a:p>
                  </a:txBody>
                  <a:tcPr/>
                </a:tc>
                <a:extLst>
                  <a:ext uri="{0D108BD9-81ED-4DB2-BD59-A6C34878D82A}">
                    <a16:rowId xmlns:a16="http://schemas.microsoft.com/office/drawing/2014/main" val="1840533704"/>
                  </a:ext>
                </a:extLst>
              </a:tr>
            </a:tbl>
          </a:graphicData>
        </a:graphic>
      </p:graphicFrame>
      <p:sp>
        <p:nvSpPr>
          <p:cNvPr id="7" name="Content Placeholder 2">
            <a:extLst>
              <a:ext uri="{FF2B5EF4-FFF2-40B4-BE49-F238E27FC236}">
                <a16:creationId xmlns:a16="http://schemas.microsoft.com/office/drawing/2014/main" id="{9EA58FAC-5201-8B9A-C655-DE2BB5B1D693}"/>
              </a:ext>
            </a:extLst>
          </p:cNvPr>
          <p:cNvSpPr txBox="1">
            <a:spLocks/>
          </p:cNvSpPr>
          <p:nvPr/>
        </p:nvSpPr>
        <p:spPr>
          <a:xfrm>
            <a:off x="0" y="817625"/>
            <a:ext cx="5879940" cy="545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rgbClr val="FF0066"/>
                </a:solidFill>
                <a:latin typeface="Arial" panose="020B0604020202020204" pitchFamily="34" charset="0"/>
                <a:cs typeface="Arial" panose="020B0604020202020204" pitchFamily="34" charset="0"/>
              </a:rPr>
              <a:t>Các thử nghiệm lâm sàng RCT</a:t>
            </a:r>
          </a:p>
        </p:txBody>
      </p:sp>
      <p:pic>
        <p:nvPicPr>
          <p:cNvPr id="2" name="Picture 1">
            <a:extLst>
              <a:ext uri="{FF2B5EF4-FFF2-40B4-BE49-F238E27FC236}">
                <a16:creationId xmlns:a16="http://schemas.microsoft.com/office/drawing/2014/main" id="{577531AE-0803-8137-088F-9D8BD480653F}"/>
              </a:ext>
            </a:extLst>
          </p:cNvPr>
          <p:cNvPicPr>
            <a:picLocks noChangeAspect="1"/>
          </p:cNvPicPr>
          <p:nvPr/>
        </p:nvPicPr>
        <p:blipFill>
          <a:blip r:embed="rId2"/>
          <a:stretch>
            <a:fillRect/>
          </a:stretch>
        </p:blipFill>
        <p:spPr>
          <a:xfrm>
            <a:off x="4302585" y="1267994"/>
            <a:ext cx="543126" cy="316467"/>
          </a:xfrm>
          <a:prstGeom prst="rect">
            <a:avLst/>
          </a:prstGeom>
        </p:spPr>
      </p:pic>
      <p:pic>
        <p:nvPicPr>
          <p:cNvPr id="3" name="Picture 2">
            <a:extLst>
              <a:ext uri="{FF2B5EF4-FFF2-40B4-BE49-F238E27FC236}">
                <a16:creationId xmlns:a16="http://schemas.microsoft.com/office/drawing/2014/main" id="{400B3905-16A0-70D6-41F1-B819129F8858}"/>
              </a:ext>
            </a:extLst>
          </p:cNvPr>
          <p:cNvPicPr>
            <a:picLocks noChangeAspect="1"/>
          </p:cNvPicPr>
          <p:nvPr/>
        </p:nvPicPr>
        <p:blipFill>
          <a:blip r:embed="rId3"/>
          <a:stretch>
            <a:fillRect/>
          </a:stretch>
        </p:blipFill>
        <p:spPr>
          <a:xfrm>
            <a:off x="6844556" y="1203408"/>
            <a:ext cx="549929" cy="381053"/>
          </a:xfrm>
          <a:prstGeom prst="rect">
            <a:avLst/>
          </a:prstGeom>
        </p:spPr>
      </p:pic>
      <p:pic>
        <p:nvPicPr>
          <p:cNvPr id="5" name="Picture 4">
            <a:extLst>
              <a:ext uri="{FF2B5EF4-FFF2-40B4-BE49-F238E27FC236}">
                <a16:creationId xmlns:a16="http://schemas.microsoft.com/office/drawing/2014/main" id="{6F619893-8272-2E0C-AC81-1DE292445323}"/>
              </a:ext>
            </a:extLst>
          </p:cNvPr>
          <p:cNvPicPr>
            <a:picLocks noChangeAspect="1"/>
          </p:cNvPicPr>
          <p:nvPr/>
        </p:nvPicPr>
        <p:blipFill>
          <a:blip r:embed="rId4"/>
          <a:stretch>
            <a:fillRect/>
          </a:stretch>
        </p:blipFill>
        <p:spPr>
          <a:xfrm>
            <a:off x="9458960" y="1203408"/>
            <a:ext cx="543001" cy="381053"/>
          </a:xfrm>
          <a:prstGeom prst="rect">
            <a:avLst/>
          </a:prstGeom>
        </p:spPr>
      </p:pic>
    </p:spTree>
    <p:extLst>
      <p:ext uri="{BB962C8B-B14F-4D97-AF65-F5344CB8AC3E}">
        <p14:creationId xmlns:p14="http://schemas.microsoft.com/office/powerpoint/2010/main" val="1214253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bio Schutz on Twitter: &quot;ARTISTIC meta-analysis (RADICALS-RT ...">
            <a:extLst>
              <a:ext uri="{FF2B5EF4-FFF2-40B4-BE49-F238E27FC236}">
                <a16:creationId xmlns:a16="http://schemas.microsoft.com/office/drawing/2014/main" id="{CEAD837E-6D88-45E2-A609-554B49659CF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 b="29008"/>
          <a:stretch>
            <a:fillRect/>
          </a:stretch>
        </p:blipFill>
        <p:spPr bwMode="auto">
          <a:xfrm>
            <a:off x="1265981" y="1191330"/>
            <a:ext cx="10317480" cy="38270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a:extLst>
              <a:ext uri="{FF2B5EF4-FFF2-40B4-BE49-F238E27FC236}">
                <a16:creationId xmlns:a16="http://schemas.microsoft.com/office/drawing/2014/main" id="{7831B8D3-C03D-45C8-B8D9-6AAF5A13466B}"/>
              </a:ext>
            </a:extLst>
          </p:cNvPr>
          <p:cNvSpPr txBox="1">
            <a:spLocks noGrp="1"/>
          </p:cNvSpPr>
          <p:nvPr>
            <p:ph type="title"/>
          </p:nvPr>
        </p:nvSpPr>
        <p:spPr>
          <a:xfrm>
            <a:off x="359225" y="280649"/>
            <a:ext cx="7817617" cy="55399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b="1" kern="1200" baseline="0">
                <a:solidFill>
                  <a:schemeClr val="tx1"/>
                </a:solidFill>
                <a:latin typeface="+mj-lt"/>
                <a:ea typeface="+mj-ea"/>
                <a:cs typeface="+mj-cs"/>
              </a:defRPr>
            </a:lvl1pPr>
          </a:lstStyle>
          <a:p>
            <a:pPr algn="ctr"/>
            <a:r>
              <a:rPr lang="en-US" sz="3500">
                <a:ln w="0"/>
                <a:solidFill>
                  <a:srgbClr val="CC0066"/>
                </a:solidFill>
                <a:effectLst>
                  <a:glow rad="127000">
                    <a:schemeClr val="bg1"/>
                  </a:glow>
                </a:effectLst>
                <a:latin typeface="Arial" panose="020B0604020202020204" pitchFamily="34" charset="0"/>
                <a:cs typeface="Arial" panose="020B0604020202020204" pitchFamily="34" charset="0"/>
              </a:rPr>
              <a:t>pN (-) , xạ trị bổ túc vs xạ trị cứu vớt</a:t>
            </a:r>
          </a:p>
        </p:txBody>
      </p:sp>
      <p:sp>
        <p:nvSpPr>
          <p:cNvPr id="6" name="Content Placeholder 2">
            <a:extLst>
              <a:ext uri="{FF2B5EF4-FFF2-40B4-BE49-F238E27FC236}">
                <a16:creationId xmlns:a16="http://schemas.microsoft.com/office/drawing/2014/main" id="{5008C465-BAC9-40AB-95E0-80A92C1D0038}"/>
              </a:ext>
            </a:extLst>
          </p:cNvPr>
          <p:cNvSpPr txBox="1">
            <a:spLocks/>
          </p:cNvSpPr>
          <p:nvPr/>
        </p:nvSpPr>
        <p:spPr>
          <a:xfrm>
            <a:off x="-532446" y="1018968"/>
            <a:ext cx="5431818" cy="545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rgbClr val="D00054"/>
                </a:solidFill>
                <a:latin typeface="Arial" panose="020B0604020202020204" pitchFamily="34" charset="0"/>
                <a:cs typeface="Arial" panose="020B0604020202020204" pitchFamily="34" charset="0"/>
              </a:rPr>
              <a:t>Meta analysis ARTISTIC</a:t>
            </a:r>
          </a:p>
        </p:txBody>
      </p:sp>
      <p:sp>
        <p:nvSpPr>
          <p:cNvPr id="8" name="Content Placeholder 2">
            <a:extLst>
              <a:ext uri="{FF2B5EF4-FFF2-40B4-BE49-F238E27FC236}">
                <a16:creationId xmlns:a16="http://schemas.microsoft.com/office/drawing/2014/main" id="{3AFB70A8-FD38-494D-8B71-025BCAFF6FB2}"/>
              </a:ext>
            </a:extLst>
          </p:cNvPr>
          <p:cNvSpPr txBox="1">
            <a:spLocks/>
          </p:cNvSpPr>
          <p:nvPr/>
        </p:nvSpPr>
        <p:spPr>
          <a:xfrm>
            <a:off x="5734914" y="4597470"/>
            <a:ext cx="3378606" cy="420896"/>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Arial" panose="020B0604020202020204" pitchFamily="34" charset="0"/>
                <a:cs typeface="Arial" panose="020B0604020202020204" pitchFamily="34" charset="0"/>
              </a:rPr>
              <a:t>XT cứu vớt tốt hơn</a:t>
            </a:r>
          </a:p>
        </p:txBody>
      </p:sp>
      <p:sp>
        <p:nvSpPr>
          <p:cNvPr id="2" name="Content Placeholder 2">
            <a:extLst>
              <a:ext uri="{FF2B5EF4-FFF2-40B4-BE49-F238E27FC236}">
                <a16:creationId xmlns:a16="http://schemas.microsoft.com/office/drawing/2014/main" id="{4304113A-D242-11C6-7091-856ED22EE69A}"/>
              </a:ext>
            </a:extLst>
          </p:cNvPr>
          <p:cNvSpPr txBox="1">
            <a:spLocks/>
          </p:cNvSpPr>
          <p:nvPr/>
        </p:nvSpPr>
        <p:spPr>
          <a:xfrm>
            <a:off x="2594943" y="4633636"/>
            <a:ext cx="2715909" cy="384730"/>
          </a:xfrm>
          <a:prstGeom prst="rect">
            <a:avLst/>
          </a:prstGeom>
          <a:solidFill>
            <a:schemeClr val="bg1"/>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Arial" panose="020B0604020202020204" pitchFamily="34" charset="0"/>
                <a:cs typeface="Arial" panose="020B0604020202020204" pitchFamily="34" charset="0"/>
              </a:rPr>
              <a:t>XT bổ túc tốt hơn</a:t>
            </a:r>
          </a:p>
        </p:txBody>
      </p:sp>
      <p:sp>
        <p:nvSpPr>
          <p:cNvPr id="3" name="Content Placeholder 2">
            <a:extLst>
              <a:ext uri="{FF2B5EF4-FFF2-40B4-BE49-F238E27FC236}">
                <a16:creationId xmlns:a16="http://schemas.microsoft.com/office/drawing/2014/main" id="{5EA7E21F-261A-1C7E-6C5A-A9111218BF84}"/>
              </a:ext>
            </a:extLst>
          </p:cNvPr>
          <p:cNvSpPr txBox="1">
            <a:spLocks/>
          </p:cNvSpPr>
          <p:nvPr/>
        </p:nvSpPr>
        <p:spPr>
          <a:xfrm>
            <a:off x="1265980" y="5251003"/>
            <a:ext cx="9873098" cy="460930"/>
          </a:xfrm>
          <a:prstGeom prst="rect">
            <a:avLst/>
          </a:prstGeom>
          <a:solidFill>
            <a:schemeClr val="tx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002060"/>
                </a:solidFill>
                <a:latin typeface="Arial" panose="020B0604020202020204" pitchFamily="34" charset="0"/>
                <a:cs typeface="Arial" panose="020B0604020202020204" pitchFamily="34" charset="0"/>
              </a:rPr>
              <a:t>Không có sự khác biệt về sống còn không biến cố  5 năm </a:t>
            </a:r>
          </a:p>
        </p:txBody>
      </p:sp>
      <p:pic>
        <p:nvPicPr>
          <p:cNvPr id="7" name="Picture 6">
            <a:extLst>
              <a:ext uri="{FF2B5EF4-FFF2-40B4-BE49-F238E27FC236}">
                <a16:creationId xmlns:a16="http://schemas.microsoft.com/office/drawing/2014/main" id="{886CC97C-CCCD-D0C2-22BF-23E92ACAD725}"/>
              </a:ext>
            </a:extLst>
          </p:cNvPr>
          <p:cNvPicPr>
            <a:picLocks noChangeAspect="1"/>
          </p:cNvPicPr>
          <p:nvPr/>
        </p:nvPicPr>
        <p:blipFill>
          <a:blip r:embed="rId4"/>
          <a:stretch>
            <a:fillRect/>
          </a:stretch>
        </p:blipFill>
        <p:spPr>
          <a:xfrm>
            <a:off x="994480" y="3733747"/>
            <a:ext cx="543001" cy="381053"/>
          </a:xfrm>
          <a:prstGeom prst="rect">
            <a:avLst/>
          </a:prstGeom>
        </p:spPr>
      </p:pic>
      <p:pic>
        <p:nvPicPr>
          <p:cNvPr id="11" name="Picture 10">
            <a:extLst>
              <a:ext uri="{FF2B5EF4-FFF2-40B4-BE49-F238E27FC236}">
                <a16:creationId xmlns:a16="http://schemas.microsoft.com/office/drawing/2014/main" id="{0BD4B707-3481-6EE2-A5AA-A51A2818CEF1}"/>
              </a:ext>
            </a:extLst>
          </p:cNvPr>
          <p:cNvPicPr>
            <a:picLocks noChangeAspect="1"/>
          </p:cNvPicPr>
          <p:nvPr/>
        </p:nvPicPr>
        <p:blipFill>
          <a:blip r:embed="rId5"/>
          <a:stretch>
            <a:fillRect/>
          </a:stretch>
        </p:blipFill>
        <p:spPr>
          <a:xfrm>
            <a:off x="994480" y="3273685"/>
            <a:ext cx="549929" cy="381053"/>
          </a:xfrm>
          <a:prstGeom prst="rect">
            <a:avLst/>
          </a:prstGeom>
        </p:spPr>
      </p:pic>
      <p:pic>
        <p:nvPicPr>
          <p:cNvPr id="13" name="Picture 12">
            <a:extLst>
              <a:ext uri="{FF2B5EF4-FFF2-40B4-BE49-F238E27FC236}">
                <a16:creationId xmlns:a16="http://schemas.microsoft.com/office/drawing/2014/main" id="{1D66A1ED-C496-CF21-B134-64B23B09080F}"/>
              </a:ext>
            </a:extLst>
          </p:cNvPr>
          <p:cNvPicPr>
            <a:picLocks noChangeAspect="1"/>
          </p:cNvPicPr>
          <p:nvPr/>
        </p:nvPicPr>
        <p:blipFill>
          <a:blip r:embed="rId6"/>
          <a:stretch>
            <a:fillRect/>
          </a:stretch>
        </p:blipFill>
        <p:spPr>
          <a:xfrm>
            <a:off x="994480" y="2878209"/>
            <a:ext cx="543126" cy="316467"/>
          </a:xfrm>
          <a:prstGeom prst="rect">
            <a:avLst/>
          </a:prstGeom>
        </p:spPr>
      </p:pic>
      <p:sp>
        <p:nvSpPr>
          <p:cNvPr id="15" name="TextBox 14">
            <a:extLst>
              <a:ext uri="{FF2B5EF4-FFF2-40B4-BE49-F238E27FC236}">
                <a16:creationId xmlns:a16="http://schemas.microsoft.com/office/drawing/2014/main" id="{67617B12-420F-1231-4AD9-E2C9A7520743}"/>
              </a:ext>
            </a:extLst>
          </p:cNvPr>
          <p:cNvSpPr txBox="1"/>
          <p:nvPr/>
        </p:nvSpPr>
        <p:spPr>
          <a:xfrm>
            <a:off x="7880140" y="6353700"/>
            <a:ext cx="6461760" cy="276999"/>
          </a:xfrm>
          <a:prstGeom prst="rect">
            <a:avLst/>
          </a:prstGeom>
          <a:noFill/>
        </p:spPr>
        <p:txBody>
          <a:bodyPr wrap="square">
            <a:spAutoFit/>
          </a:bodyPr>
          <a:lstStyle/>
          <a:p>
            <a:r>
              <a:rPr lang="en-US" sz="1200" b="0" i="0">
                <a:solidFill>
                  <a:srgbClr val="002060"/>
                </a:solidFill>
                <a:effectLst/>
                <a:latin typeface="Arial" panose="020B0604020202020204" pitchFamily="34" charset="0"/>
                <a:cs typeface="Arial" panose="020B0604020202020204" pitchFamily="34" charset="0"/>
              </a:rPr>
              <a:t>Vale CL. Lancet. 2020 Oct 31;396(10260):1422-1431</a:t>
            </a:r>
            <a:endParaRPr lang="en-US" sz="1200">
              <a:solidFill>
                <a:srgbClr val="002060"/>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F21EEA1-4501-5061-2AAE-42FB4A266E2C}"/>
              </a:ext>
            </a:extLst>
          </p:cNvPr>
          <p:cNvSpPr txBox="1">
            <a:spLocks/>
          </p:cNvSpPr>
          <p:nvPr/>
        </p:nvSpPr>
        <p:spPr>
          <a:xfrm>
            <a:off x="1265980" y="5871301"/>
            <a:ext cx="9873098" cy="460930"/>
          </a:xfrm>
          <a:prstGeom prst="rect">
            <a:avLst/>
          </a:prstGeom>
          <a:solidFill>
            <a:schemeClr val="tx2">
              <a:lumMod val="25000"/>
              <a:lumOff val="75000"/>
            </a:schemeClr>
          </a:solidFill>
          <a:ln w="28575">
            <a:solidFill>
              <a:schemeClr val="accent4">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002060"/>
                </a:solidFill>
                <a:latin typeface="Arial" panose="020B0604020202020204" pitchFamily="34" charset="0"/>
                <a:cs typeface="Arial" panose="020B0604020202020204" pitchFamily="34" charset="0"/>
              </a:rPr>
              <a:t>Guidelines: Không cần xạ trị bổ túc sau mổ khi có nguy cơ cao</a:t>
            </a:r>
          </a:p>
        </p:txBody>
      </p:sp>
    </p:spTree>
    <p:extLst>
      <p:ext uri="{BB962C8B-B14F-4D97-AF65-F5344CB8AC3E}">
        <p14:creationId xmlns:p14="http://schemas.microsoft.com/office/powerpoint/2010/main" val="3608909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ED1AAC-E27E-24B5-F181-8AF4F4F76A08}"/>
              </a:ext>
            </a:extLst>
          </p:cNvPr>
          <p:cNvSpPr txBox="1">
            <a:spLocks noGrp="1"/>
          </p:cNvSpPr>
          <p:nvPr>
            <p:ph type="title"/>
          </p:nvPr>
        </p:nvSpPr>
        <p:spPr>
          <a:xfrm>
            <a:off x="205991" y="204675"/>
            <a:ext cx="7817617" cy="55399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b="1" kern="1200" baseline="0">
                <a:solidFill>
                  <a:schemeClr val="tx1"/>
                </a:solidFill>
                <a:latin typeface="+mj-lt"/>
                <a:ea typeface="+mj-ea"/>
                <a:cs typeface="+mj-cs"/>
              </a:defRPr>
            </a:lvl1pPr>
          </a:lstStyle>
          <a:p>
            <a:pPr algn="ctr"/>
            <a:r>
              <a:rPr lang="en-US" sz="3500">
                <a:ln w="0"/>
                <a:solidFill>
                  <a:srgbClr val="CC0066"/>
                </a:solidFill>
                <a:effectLst>
                  <a:glow rad="127000">
                    <a:schemeClr val="bg1"/>
                  </a:glow>
                </a:effectLst>
                <a:latin typeface="Arial" panose="020B0604020202020204" pitchFamily="34" charset="0"/>
                <a:cs typeface="Arial" panose="020B0604020202020204" pitchFamily="34" charset="0"/>
              </a:rPr>
              <a:t>pN(+) – Xạ trị bổ túc hay cứu vớt?</a:t>
            </a:r>
          </a:p>
        </p:txBody>
      </p:sp>
      <p:pic>
        <p:nvPicPr>
          <p:cNvPr id="14" name="Picture 13">
            <a:extLst>
              <a:ext uri="{FF2B5EF4-FFF2-40B4-BE49-F238E27FC236}">
                <a16:creationId xmlns:a16="http://schemas.microsoft.com/office/drawing/2014/main" id="{FF758EB5-F1BA-D661-75B6-BA86BCFAA755}"/>
              </a:ext>
            </a:extLst>
          </p:cNvPr>
          <p:cNvPicPr>
            <a:picLocks noChangeAspect="1"/>
          </p:cNvPicPr>
          <p:nvPr/>
        </p:nvPicPr>
        <p:blipFill>
          <a:blip r:embed="rId3"/>
          <a:stretch>
            <a:fillRect/>
          </a:stretch>
        </p:blipFill>
        <p:spPr>
          <a:xfrm>
            <a:off x="4883440" y="1266153"/>
            <a:ext cx="7118430" cy="3468617"/>
          </a:xfrm>
          <a:prstGeom prst="rect">
            <a:avLst/>
          </a:prstGeom>
        </p:spPr>
      </p:pic>
      <p:sp>
        <p:nvSpPr>
          <p:cNvPr id="17" name="Content Placeholder 2">
            <a:extLst>
              <a:ext uri="{FF2B5EF4-FFF2-40B4-BE49-F238E27FC236}">
                <a16:creationId xmlns:a16="http://schemas.microsoft.com/office/drawing/2014/main" id="{C10D32EE-F03A-24B0-0308-1C6544AB7285}"/>
              </a:ext>
            </a:extLst>
          </p:cNvPr>
          <p:cNvSpPr txBox="1">
            <a:spLocks/>
          </p:cNvSpPr>
          <p:nvPr/>
        </p:nvSpPr>
        <p:spPr>
          <a:xfrm>
            <a:off x="384004" y="842818"/>
            <a:ext cx="4300849" cy="545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D00054"/>
                </a:solidFill>
                <a:latin typeface="Arial" panose="020B0604020202020204" pitchFamily="34" charset="0"/>
                <a:cs typeface="Arial" panose="020B0604020202020204" pitchFamily="34" charset="0"/>
              </a:rPr>
              <a:t>Các nghiên cứu hồi cứu </a:t>
            </a:r>
          </a:p>
        </p:txBody>
      </p:sp>
      <p:pic>
        <p:nvPicPr>
          <p:cNvPr id="19" name="Picture 18">
            <a:extLst>
              <a:ext uri="{FF2B5EF4-FFF2-40B4-BE49-F238E27FC236}">
                <a16:creationId xmlns:a16="http://schemas.microsoft.com/office/drawing/2014/main" id="{ECE51450-3CC4-19D2-E456-40E569705D9F}"/>
              </a:ext>
            </a:extLst>
          </p:cNvPr>
          <p:cNvPicPr>
            <a:picLocks noChangeAspect="1"/>
          </p:cNvPicPr>
          <p:nvPr/>
        </p:nvPicPr>
        <p:blipFill>
          <a:blip r:embed="rId4"/>
          <a:stretch>
            <a:fillRect/>
          </a:stretch>
        </p:blipFill>
        <p:spPr>
          <a:xfrm>
            <a:off x="190130" y="1561614"/>
            <a:ext cx="4312719" cy="2616247"/>
          </a:xfrm>
          <a:prstGeom prst="rect">
            <a:avLst/>
          </a:prstGeom>
        </p:spPr>
      </p:pic>
      <p:sp>
        <p:nvSpPr>
          <p:cNvPr id="23" name="TextBox 22">
            <a:extLst>
              <a:ext uri="{FF2B5EF4-FFF2-40B4-BE49-F238E27FC236}">
                <a16:creationId xmlns:a16="http://schemas.microsoft.com/office/drawing/2014/main" id="{B80FB5BD-A047-C0CA-FB8E-177AF956928C}"/>
              </a:ext>
            </a:extLst>
          </p:cNvPr>
          <p:cNvSpPr txBox="1"/>
          <p:nvPr/>
        </p:nvSpPr>
        <p:spPr>
          <a:xfrm>
            <a:off x="768569" y="6385392"/>
            <a:ext cx="3346231" cy="276999"/>
          </a:xfrm>
          <a:prstGeom prst="rect">
            <a:avLst/>
          </a:prstGeom>
          <a:noFill/>
        </p:spPr>
        <p:txBody>
          <a:bodyPr wrap="square">
            <a:spAutoFit/>
          </a:bodyPr>
          <a:lstStyle/>
          <a:p>
            <a:r>
              <a:rPr lang="en-US" sz="1200" b="0" i="0">
                <a:solidFill>
                  <a:srgbClr val="002060"/>
                </a:solidFill>
                <a:effectLst/>
                <a:latin typeface="Arial" panose="020B0604020202020204" pitchFamily="34" charset="0"/>
                <a:cs typeface="Arial" panose="020B0604020202020204" pitchFamily="34" charset="0"/>
              </a:rPr>
              <a:t>Briganti A, Eur Urol. 2011 May;59(5):832-40..</a:t>
            </a:r>
            <a:endParaRPr lang="en-US" sz="1200">
              <a:solidFill>
                <a:srgbClr val="00206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0F7DAF0-E331-ECD6-8458-EE6306053602}"/>
              </a:ext>
            </a:extLst>
          </p:cNvPr>
          <p:cNvSpPr txBox="1"/>
          <p:nvPr/>
        </p:nvSpPr>
        <p:spPr>
          <a:xfrm>
            <a:off x="7796646" y="6385391"/>
            <a:ext cx="9774620" cy="276999"/>
          </a:xfrm>
          <a:prstGeom prst="rect">
            <a:avLst/>
          </a:prstGeom>
          <a:noFill/>
        </p:spPr>
        <p:txBody>
          <a:bodyPr wrap="square">
            <a:spAutoFit/>
          </a:bodyPr>
          <a:lstStyle/>
          <a:p>
            <a:r>
              <a:rPr lang="en-US" sz="1200" i="0" kern="1200">
                <a:solidFill>
                  <a:srgbClr val="002060"/>
                </a:solidFill>
                <a:effectLst/>
                <a:latin typeface="Arial" panose="020B0604020202020204" pitchFamily="34" charset="0"/>
                <a:cs typeface="Arial" panose="020B0604020202020204" pitchFamily="34" charset="0"/>
              </a:rPr>
              <a:t>Tilki D, J Clin Oncol. 2022 Jul 10;40(20):2186-2192</a:t>
            </a:r>
          </a:p>
        </p:txBody>
      </p:sp>
      <p:sp>
        <p:nvSpPr>
          <p:cNvPr id="26" name="Content Placeholder 2">
            <a:extLst>
              <a:ext uri="{FF2B5EF4-FFF2-40B4-BE49-F238E27FC236}">
                <a16:creationId xmlns:a16="http://schemas.microsoft.com/office/drawing/2014/main" id="{F3E28E50-ADE8-C4A9-BB63-D6F963C8677E}"/>
              </a:ext>
            </a:extLst>
          </p:cNvPr>
          <p:cNvSpPr>
            <a:spLocks noGrp="1"/>
          </p:cNvSpPr>
          <p:nvPr>
            <p:ph idx="1"/>
          </p:nvPr>
        </p:nvSpPr>
        <p:spPr>
          <a:xfrm>
            <a:off x="190130" y="4980330"/>
            <a:ext cx="4300849" cy="963592"/>
          </a:xfrm>
          <a:solidFill>
            <a:schemeClr val="tx2">
              <a:lumMod val="10000"/>
              <a:lumOff val="90000"/>
            </a:schemeClr>
          </a:solidFill>
        </p:spPr>
        <p:txBody>
          <a:bodyPr>
            <a:normAutofit/>
          </a:bodyPr>
          <a:lstStyle/>
          <a:p>
            <a:pPr marL="0" indent="0" algn="ctr">
              <a:lnSpc>
                <a:spcPct val="100000"/>
              </a:lnSpc>
              <a:buNone/>
            </a:pPr>
            <a:r>
              <a:rPr lang="en-US" sz="2400">
                <a:solidFill>
                  <a:srgbClr val="002060"/>
                </a:solidFill>
                <a:latin typeface="Arial" panose="020B0604020202020204" pitchFamily="34" charset="0"/>
                <a:cs typeface="Arial" panose="020B0604020202020204" pitchFamily="34" charset="0"/>
              </a:rPr>
              <a:t>Phối hợp xạ trị + ADT có OS tốt hơn ADT đơn thuần </a:t>
            </a:r>
          </a:p>
        </p:txBody>
      </p:sp>
      <p:sp>
        <p:nvSpPr>
          <p:cNvPr id="28" name="TextBox 27">
            <a:extLst>
              <a:ext uri="{FF2B5EF4-FFF2-40B4-BE49-F238E27FC236}">
                <a16:creationId xmlns:a16="http://schemas.microsoft.com/office/drawing/2014/main" id="{5EE1AAE3-A6D9-FC70-B40D-2FDE426CD31A}"/>
              </a:ext>
            </a:extLst>
          </p:cNvPr>
          <p:cNvSpPr txBox="1"/>
          <p:nvPr/>
        </p:nvSpPr>
        <p:spPr>
          <a:xfrm>
            <a:off x="7661910" y="2236470"/>
            <a:ext cx="1428750" cy="246221"/>
          </a:xfrm>
          <a:prstGeom prst="rect">
            <a:avLst/>
          </a:prstGeom>
          <a:noFill/>
        </p:spPr>
        <p:txBody>
          <a:bodyPr wrap="square" rtlCol="0">
            <a:spAutoFit/>
          </a:bodyPr>
          <a:lstStyle/>
          <a:p>
            <a:r>
              <a:rPr lang="en-US" sz="1000">
                <a:solidFill>
                  <a:schemeClr val="tx2">
                    <a:lumMod val="75000"/>
                    <a:lumOff val="25000"/>
                  </a:schemeClr>
                </a:solidFill>
                <a:latin typeface="Arial" panose="020B0604020202020204" pitchFamily="34" charset="0"/>
                <a:cs typeface="Arial" panose="020B0604020202020204" pitchFamily="34" charset="0"/>
              </a:rPr>
              <a:t>Không xạ</a:t>
            </a:r>
          </a:p>
        </p:txBody>
      </p:sp>
      <p:sp>
        <p:nvSpPr>
          <p:cNvPr id="29" name="TextBox 28">
            <a:extLst>
              <a:ext uri="{FF2B5EF4-FFF2-40B4-BE49-F238E27FC236}">
                <a16:creationId xmlns:a16="http://schemas.microsoft.com/office/drawing/2014/main" id="{2E2FF8FD-5677-7ECA-CC06-3355149D96FB}"/>
              </a:ext>
            </a:extLst>
          </p:cNvPr>
          <p:cNvSpPr txBox="1"/>
          <p:nvPr/>
        </p:nvSpPr>
        <p:spPr>
          <a:xfrm>
            <a:off x="7642555" y="2490311"/>
            <a:ext cx="1428750" cy="246221"/>
          </a:xfrm>
          <a:prstGeom prst="rect">
            <a:avLst/>
          </a:prstGeom>
          <a:noFill/>
        </p:spPr>
        <p:txBody>
          <a:bodyPr wrap="square" rtlCol="0">
            <a:spAutoFit/>
          </a:bodyPr>
          <a:lstStyle/>
          <a:p>
            <a:r>
              <a:rPr lang="en-US" sz="1000">
                <a:solidFill>
                  <a:srgbClr val="C00000"/>
                </a:solidFill>
                <a:latin typeface="Arial" panose="020B0604020202020204" pitchFamily="34" charset="0"/>
                <a:cs typeface="Arial" panose="020B0604020202020204" pitchFamily="34" charset="0"/>
              </a:rPr>
              <a:t>Xạ cứu vớt</a:t>
            </a:r>
          </a:p>
        </p:txBody>
      </p:sp>
      <p:sp>
        <p:nvSpPr>
          <p:cNvPr id="30" name="TextBox 29">
            <a:extLst>
              <a:ext uri="{FF2B5EF4-FFF2-40B4-BE49-F238E27FC236}">
                <a16:creationId xmlns:a16="http://schemas.microsoft.com/office/drawing/2014/main" id="{59D7F94C-A85B-4B59-21DE-5345FC41B19C}"/>
              </a:ext>
            </a:extLst>
          </p:cNvPr>
          <p:cNvSpPr txBox="1"/>
          <p:nvPr/>
        </p:nvSpPr>
        <p:spPr>
          <a:xfrm>
            <a:off x="7642555" y="2736532"/>
            <a:ext cx="1428750" cy="246221"/>
          </a:xfrm>
          <a:prstGeom prst="rect">
            <a:avLst/>
          </a:prstGeom>
          <a:noFill/>
        </p:spPr>
        <p:txBody>
          <a:bodyPr wrap="square" rtlCol="0">
            <a:spAutoFit/>
          </a:bodyPr>
          <a:lstStyle/>
          <a:p>
            <a:r>
              <a:rPr lang="en-US" sz="1000">
                <a:solidFill>
                  <a:srgbClr val="3E8325"/>
                </a:solidFill>
                <a:latin typeface="Arial" panose="020B0604020202020204" pitchFamily="34" charset="0"/>
                <a:cs typeface="Arial" panose="020B0604020202020204" pitchFamily="34" charset="0"/>
              </a:rPr>
              <a:t>Xạ bổ túc</a:t>
            </a:r>
          </a:p>
        </p:txBody>
      </p:sp>
      <p:sp>
        <p:nvSpPr>
          <p:cNvPr id="10" name="TextBox 9">
            <a:extLst>
              <a:ext uri="{FF2B5EF4-FFF2-40B4-BE49-F238E27FC236}">
                <a16:creationId xmlns:a16="http://schemas.microsoft.com/office/drawing/2014/main" id="{28AD9CA4-3E71-9432-41D5-059333E495CB}"/>
              </a:ext>
            </a:extLst>
          </p:cNvPr>
          <p:cNvSpPr txBox="1"/>
          <p:nvPr/>
        </p:nvSpPr>
        <p:spPr>
          <a:xfrm>
            <a:off x="4777667" y="1562785"/>
            <a:ext cx="384721" cy="1996595"/>
          </a:xfrm>
          <a:prstGeom prst="rect">
            <a:avLst/>
          </a:prstGeom>
          <a:solidFill>
            <a:schemeClr val="bg1"/>
          </a:solidFill>
        </p:spPr>
        <p:txBody>
          <a:bodyPr vert="vert270" wrap="square">
            <a:spAutoFit/>
          </a:bodyPr>
          <a:lstStyle/>
          <a:p>
            <a:r>
              <a:rPr lang="en-US" sz="1300">
                <a:solidFill>
                  <a:srgbClr val="212121"/>
                </a:solidFill>
                <a:latin typeface="Arial" panose="020B0604020202020204" pitchFamily="34" charset="0"/>
                <a:cs typeface="Arial" panose="020B0604020202020204" pitchFamily="34" charset="0"/>
              </a:rPr>
              <a:t>A</a:t>
            </a:r>
            <a:r>
              <a:rPr lang="en-US" sz="1300" b="0" i="0">
                <a:solidFill>
                  <a:srgbClr val="212121"/>
                </a:solidFill>
                <a:effectLst/>
                <a:latin typeface="Arial" panose="020B0604020202020204" pitchFamily="34" charset="0"/>
                <a:cs typeface="Arial" panose="020B0604020202020204" pitchFamily="34" charset="0"/>
              </a:rPr>
              <a:t>ll-cause mortality (</a:t>
            </a:r>
            <a:r>
              <a:rPr lang="en-US" sz="1300">
                <a:solidFill>
                  <a:srgbClr val="212121"/>
                </a:solidFill>
                <a:latin typeface="Arial" panose="020B0604020202020204" pitchFamily="34" charset="0"/>
                <a:cs typeface="Arial" panose="020B0604020202020204" pitchFamily="34" charset="0"/>
              </a:rPr>
              <a:t>%)</a:t>
            </a:r>
            <a:r>
              <a:rPr lang="en-US" sz="1300" b="0" i="0">
                <a:solidFill>
                  <a:srgbClr val="212121"/>
                </a:solidFill>
                <a:effectLst/>
                <a:latin typeface="Arial" panose="020B0604020202020204" pitchFamily="34" charset="0"/>
                <a:cs typeface="Arial" panose="020B0604020202020204" pitchFamily="34" charset="0"/>
              </a:rPr>
              <a:t> </a:t>
            </a:r>
            <a:endParaRPr lang="en-US" sz="130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60DC64A-D9D2-DDB4-2E21-0F738921F3E0}"/>
              </a:ext>
            </a:extLst>
          </p:cNvPr>
          <p:cNvSpPr txBox="1"/>
          <p:nvPr/>
        </p:nvSpPr>
        <p:spPr>
          <a:xfrm>
            <a:off x="8442655" y="1562785"/>
            <a:ext cx="384721" cy="1996595"/>
          </a:xfrm>
          <a:prstGeom prst="rect">
            <a:avLst/>
          </a:prstGeom>
          <a:solidFill>
            <a:schemeClr val="bg1"/>
          </a:solidFill>
        </p:spPr>
        <p:txBody>
          <a:bodyPr vert="vert270" wrap="square">
            <a:spAutoFit/>
          </a:bodyPr>
          <a:lstStyle/>
          <a:p>
            <a:r>
              <a:rPr lang="en-US" sz="1300">
                <a:solidFill>
                  <a:srgbClr val="212121"/>
                </a:solidFill>
                <a:latin typeface="Arial" panose="020B0604020202020204" pitchFamily="34" charset="0"/>
                <a:cs typeface="Arial" panose="020B0604020202020204" pitchFamily="34" charset="0"/>
              </a:rPr>
              <a:t>A</a:t>
            </a:r>
            <a:r>
              <a:rPr lang="en-US" sz="1300" b="0" i="0">
                <a:solidFill>
                  <a:srgbClr val="212121"/>
                </a:solidFill>
                <a:effectLst/>
                <a:latin typeface="Arial" panose="020B0604020202020204" pitchFamily="34" charset="0"/>
                <a:cs typeface="Arial" panose="020B0604020202020204" pitchFamily="34" charset="0"/>
              </a:rPr>
              <a:t>ll-cause mortality (</a:t>
            </a:r>
            <a:r>
              <a:rPr lang="en-US" sz="1300">
                <a:solidFill>
                  <a:srgbClr val="212121"/>
                </a:solidFill>
                <a:latin typeface="Arial" panose="020B0604020202020204" pitchFamily="34" charset="0"/>
                <a:cs typeface="Arial" panose="020B0604020202020204" pitchFamily="34" charset="0"/>
              </a:rPr>
              <a:t>%)</a:t>
            </a:r>
            <a:r>
              <a:rPr lang="en-US" sz="1300" b="0" i="0">
                <a:solidFill>
                  <a:srgbClr val="212121"/>
                </a:solidFill>
                <a:effectLst/>
                <a:latin typeface="Arial" panose="020B0604020202020204" pitchFamily="34" charset="0"/>
                <a:cs typeface="Arial" panose="020B0604020202020204" pitchFamily="34" charset="0"/>
              </a:rPr>
              <a:t> </a:t>
            </a:r>
            <a:endParaRPr lang="en-US" sz="1300">
              <a:latin typeface="Arial" panose="020B0604020202020204" pitchFamily="34" charset="0"/>
              <a:cs typeface="Arial" panose="020B0604020202020204" pitchFamily="34" charset="0"/>
            </a:endParaRPr>
          </a:p>
        </p:txBody>
      </p:sp>
      <p:sp>
        <p:nvSpPr>
          <p:cNvPr id="32" name="Content Placeholder 2">
            <a:extLst>
              <a:ext uri="{FF2B5EF4-FFF2-40B4-BE49-F238E27FC236}">
                <a16:creationId xmlns:a16="http://schemas.microsoft.com/office/drawing/2014/main" id="{27AC2F0B-BD0B-ABD3-FCED-599A855D66CA}"/>
              </a:ext>
            </a:extLst>
          </p:cNvPr>
          <p:cNvSpPr txBox="1">
            <a:spLocks/>
          </p:cNvSpPr>
          <p:nvPr/>
        </p:nvSpPr>
        <p:spPr>
          <a:xfrm>
            <a:off x="5206912" y="4980330"/>
            <a:ext cx="6752879" cy="1377063"/>
          </a:xfrm>
          <a:prstGeom prst="rect">
            <a:avLst/>
          </a:prstGeom>
          <a:solidFill>
            <a:schemeClr val="tx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1">
                <a:solidFill>
                  <a:srgbClr val="002060"/>
                </a:solidFill>
                <a:latin typeface="Arial" panose="020B0604020202020204" pitchFamily="34" charset="0"/>
                <a:cs typeface="Arial" panose="020B0604020202020204" pitchFamily="34" charset="0"/>
              </a:rPr>
              <a:t>pN(+) ≥ 4 hạch</a:t>
            </a:r>
            <a:r>
              <a:rPr lang="en-US" sz="2400">
                <a:solidFill>
                  <a:srgbClr val="002060"/>
                </a:solidFill>
                <a:latin typeface="Arial" panose="020B0604020202020204" pitchFamily="34" charset="0"/>
                <a:cs typeface="Arial" panose="020B0604020202020204" pitchFamily="34" charset="0"/>
              </a:rPr>
              <a:t>: xạ bổ túc giảm tỷ lệ tử vong nhiều hơn xạ cứu vớt (7.7% sv 23.3%)</a:t>
            </a:r>
          </a:p>
          <a:p>
            <a:pPr>
              <a:lnSpc>
                <a:spcPct val="100000"/>
              </a:lnSpc>
            </a:pPr>
            <a:r>
              <a:rPr lang="en-US" sz="2400" b="1">
                <a:solidFill>
                  <a:srgbClr val="002060"/>
                </a:solidFill>
                <a:latin typeface="Arial" panose="020B0604020202020204" pitchFamily="34" charset="0"/>
                <a:cs typeface="Arial" panose="020B0604020202020204" pitchFamily="34" charset="0"/>
              </a:rPr>
              <a:t>pN(+) 1-3 hạch </a:t>
            </a:r>
            <a:r>
              <a:rPr lang="en-US" sz="2400">
                <a:solidFill>
                  <a:srgbClr val="002060"/>
                </a:solidFill>
                <a:latin typeface="Arial" panose="020B0604020202020204" pitchFamily="34" charset="0"/>
                <a:cs typeface="Arial" panose="020B0604020202020204" pitchFamily="34" charset="0"/>
              </a:rPr>
              <a:t>: không khác biệt </a:t>
            </a:r>
          </a:p>
        </p:txBody>
      </p:sp>
      <p:sp>
        <p:nvSpPr>
          <p:cNvPr id="33" name="TextBox 32">
            <a:extLst>
              <a:ext uri="{FF2B5EF4-FFF2-40B4-BE49-F238E27FC236}">
                <a16:creationId xmlns:a16="http://schemas.microsoft.com/office/drawing/2014/main" id="{21B4C17B-2217-29DA-7302-29886235E97E}"/>
              </a:ext>
            </a:extLst>
          </p:cNvPr>
          <p:cNvSpPr txBox="1"/>
          <p:nvPr/>
        </p:nvSpPr>
        <p:spPr>
          <a:xfrm>
            <a:off x="6450419" y="1561142"/>
            <a:ext cx="1428750" cy="307777"/>
          </a:xfrm>
          <a:prstGeom prst="rect">
            <a:avLst/>
          </a:prstGeom>
          <a:solidFill>
            <a:schemeClr val="bg1">
              <a:lumMod val="85000"/>
            </a:schemeClr>
          </a:solidFill>
        </p:spPr>
        <p:txBody>
          <a:bodyPr vert="horz" wrap="square">
            <a:spAutoFit/>
          </a:bodyPr>
          <a:lstStyle/>
          <a:p>
            <a:r>
              <a:rPr lang="en-US" sz="1400">
                <a:solidFill>
                  <a:srgbClr val="002060"/>
                </a:solidFill>
                <a:latin typeface="Arial" panose="020B0604020202020204" pitchFamily="34" charset="0"/>
                <a:cs typeface="Arial" panose="020B0604020202020204" pitchFamily="34" charset="0"/>
              </a:rPr>
              <a:t>pN(+) ≥ 4 hạch</a:t>
            </a:r>
            <a:endParaRPr lang="en-US" sz="130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1DA4AB57-0F5A-FF61-6DD3-E5F7DB2C100D}"/>
              </a:ext>
            </a:extLst>
          </p:cNvPr>
          <p:cNvSpPr txBox="1"/>
          <p:nvPr/>
        </p:nvSpPr>
        <p:spPr>
          <a:xfrm>
            <a:off x="10050602" y="1561141"/>
            <a:ext cx="1428750" cy="307777"/>
          </a:xfrm>
          <a:prstGeom prst="rect">
            <a:avLst/>
          </a:prstGeom>
          <a:solidFill>
            <a:schemeClr val="bg1">
              <a:lumMod val="85000"/>
            </a:schemeClr>
          </a:solidFill>
        </p:spPr>
        <p:txBody>
          <a:bodyPr vert="horz" wrap="square">
            <a:spAutoFit/>
          </a:bodyPr>
          <a:lstStyle/>
          <a:p>
            <a:r>
              <a:rPr lang="en-US" sz="1400">
                <a:solidFill>
                  <a:srgbClr val="002060"/>
                </a:solidFill>
                <a:latin typeface="Arial" panose="020B0604020202020204" pitchFamily="34" charset="0"/>
                <a:cs typeface="Arial" panose="020B0604020202020204" pitchFamily="34" charset="0"/>
              </a:rPr>
              <a:t>pN(+) 1-3 hạch</a:t>
            </a:r>
            <a:endParaRPr lang="en-US" sz="13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9760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9D25C-7C6A-62CC-0AE5-B918286F642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0A2649C-3012-3706-F128-4012448C8621}"/>
              </a:ext>
            </a:extLst>
          </p:cNvPr>
          <p:cNvSpPr/>
          <p:nvPr/>
        </p:nvSpPr>
        <p:spPr>
          <a:xfrm>
            <a:off x="-1409114" y="275546"/>
            <a:ext cx="12027445" cy="623248"/>
          </a:xfrm>
          <a:prstGeom prst="rect">
            <a:avLst/>
          </a:prstGeom>
          <a:noFill/>
        </p:spPr>
        <p:txBody>
          <a:bodyPr wrap="square" lIns="68580" tIns="34290" rIns="68580" bIns="34290">
            <a:spAutoFit/>
          </a:bodyPr>
          <a:lstStyle/>
          <a:p>
            <a:pPr algn="ctr"/>
            <a:r>
              <a:rPr lang="en-US" sz="3600" b="1">
                <a:ln w="0"/>
                <a:solidFill>
                  <a:srgbClr val="CC0066"/>
                </a:solidFill>
                <a:effectLst>
                  <a:glow rad="127000">
                    <a:schemeClr val="bg1"/>
                  </a:glow>
                </a:effectLst>
                <a:latin typeface="Arial" panose="020B0604020202020204" pitchFamily="34" charset="0"/>
                <a:ea typeface="+mj-ea"/>
                <a:cs typeface="Arial" panose="020B0604020202020204" pitchFamily="34" charset="0"/>
              </a:rPr>
              <a:t>Bộ ba độc tính </a:t>
            </a:r>
            <a:r>
              <a:rPr lang="en-US" sz="2400" b="1">
                <a:ln w="0"/>
                <a:solidFill>
                  <a:srgbClr val="CC0066"/>
                </a:solidFill>
                <a:effectLst>
                  <a:glow rad="127000">
                    <a:schemeClr val="bg1"/>
                  </a:glow>
                </a:effectLst>
                <a:latin typeface="Arial" panose="020B0604020202020204" pitchFamily="34" charset="0"/>
                <a:ea typeface="+mj-ea"/>
                <a:cs typeface="Arial" panose="020B0604020202020204" pitchFamily="34" charset="0"/>
              </a:rPr>
              <a:t>(“Big three” functional outcome)</a:t>
            </a:r>
            <a:endParaRPr lang="en-US" sz="2400" b="1" i="1">
              <a:ln w="0"/>
              <a:solidFill>
                <a:srgbClr val="CC0066"/>
              </a:solidFill>
              <a:effectLst>
                <a:glow rad="127000">
                  <a:schemeClr val="bg1"/>
                </a:glow>
              </a:effectLst>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DE29214C-F8F2-3218-24F4-BE452D9A81BF}"/>
              </a:ext>
            </a:extLst>
          </p:cNvPr>
          <p:cNvSpPr txBox="1"/>
          <p:nvPr/>
        </p:nvSpPr>
        <p:spPr>
          <a:xfrm>
            <a:off x="5980580" y="6577737"/>
            <a:ext cx="8994910" cy="276999"/>
          </a:xfrm>
          <a:prstGeom prst="rect">
            <a:avLst/>
          </a:prstGeom>
          <a:noFill/>
        </p:spPr>
        <p:txBody>
          <a:bodyPr wrap="square">
            <a:spAutoFit/>
          </a:bodyPr>
          <a:lstStyle/>
          <a:p>
            <a:r>
              <a:rPr lang="en-US" sz="1200" b="0" i="0" kern="1200">
                <a:solidFill>
                  <a:srgbClr val="002060"/>
                </a:solidFill>
                <a:effectLst/>
                <a:latin typeface="Arial" panose="020B0604020202020204" pitchFamily="34" charset="0"/>
                <a:cs typeface="Arial" panose="020B0604020202020204" pitchFamily="34" charset="0"/>
              </a:rPr>
              <a:t>Muise A, Urol Oncol. 2023 Feb;41(2):104.e1-104.e9. doi: 10.1016/j.urolonc.2022.07.014. </a:t>
            </a:r>
            <a:endParaRPr lang="en-US" sz="120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C1070C9-062D-2B0B-713F-C01506275B55}"/>
              </a:ext>
            </a:extLst>
          </p:cNvPr>
          <p:cNvSpPr txBox="1"/>
          <p:nvPr/>
        </p:nvSpPr>
        <p:spPr>
          <a:xfrm>
            <a:off x="361052" y="944405"/>
            <a:ext cx="9128388" cy="461665"/>
          </a:xfrm>
          <a:prstGeom prst="rect">
            <a:avLst/>
          </a:prstGeom>
          <a:noFill/>
        </p:spPr>
        <p:txBody>
          <a:bodyPr wrap="square" rtlCol="0">
            <a:spAutoFit/>
          </a:bodyPr>
          <a:lstStyle/>
          <a:p>
            <a:pPr marL="171450">
              <a:spcBef>
                <a:spcPts val="600"/>
              </a:spcBef>
            </a:pPr>
            <a:r>
              <a:rPr lang="en-US" sz="2400">
                <a:solidFill>
                  <a:srgbClr val="002060"/>
                </a:solidFill>
                <a:latin typeface="Arial" panose="020B0604020202020204" pitchFamily="34" charset="0"/>
                <a:cs typeface="Arial" panose="020B0604020202020204" pitchFamily="34" charset="0"/>
              </a:rPr>
              <a:t>Khảo sát 67 527 trường hợp từ dữ liệu của SEER (2004-2013)</a:t>
            </a:r>
          </a:p>
        </p:txBody>
      </p:sp>
      <p:sp>
        <p:nvSpPr>
          <p:cNvPr id="8" name="TextBox 7">
            <a:extLst>
              <a:ext uri="{FF2B5EF4-FFF2-40B4-BE49-F238E27FC236}">
                <a16:creationId xmlns:a16="http://schemas.microsoft.com/office/drawing/2014/main" id="{C6FC847D-0F8A-25E9-6D92-B58F1D45C62B}"/>
              </a:ext>
            </a:extLst>
          </p:cNvPr>
          <p:cNvSpPr txBox="1"/>
          <p:nvPr/>
        </p:nvSpPr>
        <p:spPr>
          <a:xfrm>
            <a:off x="668870" y="4658264"/>
            <a:ext cx="10379459" cy="1800493"/>
          </a:xfrm>
          <a:prstGeom prst="rect">
            <a:avLst/>
          </a:prstGeom>
          <a:solidFill>
            <a:schemeClr val="bg1"/>
          </a:solidFill>
        </p:spPr>
        <p:txBody>
          <a:bodyPr wrap="square" rtlCol="0">
            <a:spAutoFit/>
          </a:bodyPr>
          <a:lstStyle/>
          <a:p>
            <a:pPr marL="171450">
              <a:spcBef>
                <a:spcPts val="600"/>
              </a:spcBef>
            </a:pPr>
            <a:r>
              <a:rPr lang="en-US" sz="2400" b="1">
                <a:solidFill>
                  <a:srgbClr val="002060"/>
                </a:solidFill>
                <a:latin typeface="Arial" panose="020B0604020202020204" pitchFamily="34" charset="0"/>
                <a:cs typeface="Arial" panose="020B0604020202020204" pitchFamily="34" charset="0"/>
              </a:rPr>
              <a:t>Kết quả 10 năm</a:t>
            </a:r>
          </a:p>
          <a:p>
            <a:pPr marL="514350" indent="-342900">
              <a:spcBef>
                <a:spcPts val="600"/>
              </a:spcBef>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Phẫu thuật : </a:t>
            </a:r>
            <a:r>
              <a:rPr lang="en-US" sz="240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400">
                <a:solidFill>
                  <a:srgbClr val="002060"/>
                </a:solidFill>
                <a:latin typeface="Arial" panose="020B0604020202020204" pitchFamily="34" charset="0"/>
                <a:cs typeface="Arial" panose="020B0604020202020204" pitchFamily="34" charset="0"/>
              </a:rPr>
              <a:t>rối loạn cương và đi tiểu không kiểm soát</a:t>
            </a:r>
          </a:p>
          <a:p>
            <a:pPr marL="514350" indent="-342900">
              <a:spcBef>
                <a:spcPts val="600"/>
              </a:spcBef>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Xạ trị : </a:t>
            </a:r>
            <a:r>
              <a:rPr lang="en-US" sz="2400">
                <a:solidFill>
                  <a:srgbClr val="002060"/>
                </a:solidFill>
                <a:latin typeface="Arial" panose="020B0604020202020204" pitchFamily="34" charset="0"/>
                <a:cs typeface="Arial" panose="020B0604020202020204" pitchFamily="34" charset="0"/>
                <a:sym typeface="Wingdings" panose="05000000000000000000" pitchFamily="2" charset="2"/>
              </a:rPr>
              <a:t> h</a:t>
            </a:r>
            <a:r>
              <a:rPr lang="en-US" sz="2400">
                <a:solidFill>
                  <a:srgbClr val="002060"/>
                </a:solidFill>
                <a:latin typeface="Arial" panose="020B0604020202020204" pitchFamily="34" charset="0"/>
                <a:cs typeface="Arial" panose="020B0604020202020204" pitchFamily="34" charset="0"/>
              </a:rPr>
              <a:t>ẹp và viêm bàng quang, trực tràng </a:t>
            </a:r>
          </a:p>
          <a:p>
            <a:pPr marL="514350" indent="-342900">
              <a:spcBef>
                <a:spcPts val="600"/>
              </a:spcBef>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Đa mô thức: nhiều độc tính hơn, đặc biệt khi </a:t>
            </a:r>
            <a:r>
              <a:rPr lang="en-US" sz="2400">
                <a:solidFill>
                  <a:srgbClr val="002060"/>
                </a:solidFill>
                <a:latin typeface="Arial" panose="020B0604020202020204" pitchFamily="34" charset="0"/>
                <a:cs typeface="Arial" panose="020B0604020202020204" pitchFamily="34" charset="0"/>
                <a:sym typeface="Wingdings" panose="05000000000000000000" pitchFamily="2" charset="2"/>
              </a:rPr>
              <a:t>xạ trị </a:t>
            </a:r>
            <a:r>
              <a:rPr lang="en-US" sz="2400">
                <a:solidFill>
                  <a:srgbClr val="002060"/>
                </a:solidFill>
                <a:latin typeface="Arial" panose="020B0604020202020204" pitchFamily="34" charset="0"/>
                <a:cs typeface="Arial" panose="020B0604020202020204" pitchFamily="34" charset="0"/>
              </a:rPr>
              <a:t>phẫu thuật </a:t>
            </a:r>
          </a:p>
        </p:txBody>
      </p:sp>
      <p:sp>
        <p:nvSpPr>
          <p:cNvPr id="3" name="TextBox 2">
            <a:extLst>
              <a:ext uri="{FF2B5EF4-FFF2-40B4-BE49-F238E27FC236}">
                <a16:creationId xmlns:a16="http://schemas.microsoft.com/office/drawing/2014/main" id="{4D7F833C-B5FF-F589-954F-A5A4E309AB61}"/>
              </a:ext>
            </a:extLst>
          </p:cNvPr>
          <p:cNvSpPr txBox="1"/>
          <p:nvPr/>
        </p:nvSpPr>
        <p:spPr>
          <a:xfrm>
            <a:off x="772255" y="1413127"/>
            <a:ext cx="2994840" cy="461665"/>
          </a:xfrm>
          <a:prstGeom prst="rect">
            <a:avLst/>
          </a:prstGeom>
          <a:solidFill>
            <a:schemeClr val="bg1"/>
          </a:solidFill>
        </p:spPr>
        <p:txBody>
          <a:bodyPr wrap="square" rtlCol="0">
            <a:spAutoFit/>
          </a:bodyPr>
          <a:lstStyle/>
          <a:p>
            <a:pPr marL="171450" algn="ctr">
              <a:spcBef>
                <a:spcPts val="600"/>
              </a:spcBef>
            </a:pPr>
            <a:r>
              <a:rPr lang="en-US" sz="2400" b="1">
                <a:latin typeface="Arial" panose="020B0604020202020204" pitchFamily="34" charset="0"/>
                <a:cs typeface="Arial" panose="020B0604020202020204" pitchFamily="34" charset="0"/>
              </a:rPr>
              <a:t>Rối loạn cương</a:t>
            </a:r>
          </a:p>
        </p:txBody>
      </p:sp>
      <p:sp>
        <p:nvSpPr>
          <p:cNvPr id="6" name="TextBox 5">
            <a:extLst>
              <a:ext uri="{FF2B5EF4-FFF2-40B4-BE49-F238E27FC236}">
                <a16:creationId xmlns:a16="http://schemas.microsoft.com/office/drawing/2014/main" id="{1B23125C-BC96-6600-917C-97FA6A7D9E3F}"/>
              </a:ext>
            </a:extLst>
          </p:cNvPr>
          <p:cNvSpPr txBox="1"/>
          <p:nvPr/>
        </p:nvSpPr>
        <p:spPr>
          <a:xfrm>
            <a:off x="4309846" y="1451680"/>
            <a:ext cx="3751588" cy="461665"/>
          </a:xfrm>
          <a:prstGeom prst="rect">
            <a:avLst/>
          </a:prstGeom>
          <a:solidFill>
            <a:schemeClr val="bg1"/>
          </a:solidFill>
        </p:spPr>
        <p:txBody>
          <a:bodyPr wrap="square" rtlCol="0">
            <a:spAutoFit/>
          </a:bodyPr>
          <a:lstStyle/>
          <a:p>
            <a:pPr marL="171450" algn="ctr">
              <a:spcBef>
                <a:spcPts val="600"/>
              </a:spcBef>
            </a:pPr>
            <a:r>
              <a:rPr lang="en-US" sz="2400" b="1">
                <a:latin typeface="Arial" panose="020B0604020202020204" pitchFamily="34" charset="0"/>
                <a:cs typeface="Arial" panose="020B0604020202020204" pitchFamily="34" charset="0"/>
              </a:rPr>
              <a:t>Tiểu không kiểm soát</a:t>
            </a:r>
          </a:p>
        </p:txBody>
      </p:sp>
      <p:sp>
        <p:nvSpPr>
          <p:cNvPr id="9" name="TextBox 8">
            <a:extLst>
              <a:ext uri="{FF2B5EF4-FFF2-40B4-BE49-F238E27FC236}">
                <a16:creationId xmlns:a16="http://schemas.microsoft.com/office/drawing/2014/main" id="{94A0F27D-E02A-82A4-CCD7-DFC1B9F7FD23}"/>
              </a:ext>
            </a:extLst>
          </p:cNvPr>
          <p:cNvSpPr txBox="1"/>
          <p:nvPr/>
        </p:nvSpPr>
        <p:spPr>
          <a:xfrm>
            <a:off x="8261133" y="1413128"/>
            <a:ext cx="3751588" cy="461665"/>
          </a:xfrm>
          <a:prstGeom prst="rect">
            <a:avLst/>
          </a:prstGeom>
          <a:solidFill>
            <a:schemeClr val="bg1"/>
          </a:solidFill>
        </p:spPr>
        <p:txBody>
          <a:bodyPr wrap="square" rtlCol="0">
            <a:spAutoFit/>
          </a:bodyPr>
          <a:lstStyle/>
          <a:p>
            <a:pPr marL="171450" algn="ctr">
              <a:spcBef>
                <a:spcPts val="600"/>
              </a:spcBef>
            </a:pPr>
            <a:r>
              <a:rPr lang="en-US" sz="2400" b="1">
                <a:latin typeface="Arial" panose="020B0604020202020204" pitchFamily="34" charset="0"/>
                <a:cs typeface="Arial" panose="020B0604020202020204" pitchFamily="34" charset="0"/>
              </a:rPr>
              <a:t>Viêm trực tràng</a:t>
            </a:r>
          </a:p>
        </p:txBody>
      </p:sp>
      <p:pic>
        <p:nvPicPr>
          <p:cNvPr id="11" name="Picture 10">
            <a:extLst>
              <a:ext uri="{FF2B5EF4-FFF2-40B4-BE49-F238E27FC236}">
                <a16:creationId xmlns:a16="http://schemas.microsoft.com/office/drawing/2014/main" id="{187D0125-CE92-9BD4-E6C2-B0B0B64442F5}"/>
              </a:ext>
            </a:extLst>
          </p:cNvPr>
          <p:cNvPicPr>
            <a:picLocks noChangeAspect="1"/>
          </p:cNvPicPr>
          <p:nvPr/>
        </p:nvPicPr>
        <p:blipFill>
          <a:blip r:embed="rId3"/>
          <a:stretch>
            <a:fillRect/>
          </a:stretch>
        </p:blipFill>
        <p:spPr>
          <a:xfrm>
            <a:off x="0" y="1958955"/>
            <a:ext cx="8173418" cy="2455256"/>
          </a:xfrm>
          <a:prstGeom prst="rect">
            <a:avLst/>
          </a:prstGeom>
        </p:spPr>
      </p:pic>
      <p:pic>
        <p:nvPicPr>
          <p:cNvPr id="13" name="Picture 12">
            <a:extLst>
              <a:ext uri="{FF2B5EF4-FFF2-40B4-BE49-F238E27FC236}">
                <a16:creationId xmlns:a16="http://schemas.microsoft.com/office/drawing/2014/main" id="{73F37EE3-B8CA-49FE-B6F4-8F5CEBAC5FD8}"/>
              </a:ext>
            </a:extLst>
          </p:cNvPr>
          <p:cNvPicPr>
            <a:picLocks noChangeAspect="1"/>
          </p:cNvPicPr>
          <p:nvPr/>
        </p:nvPicPr>
        <p:blipFill>
          <a:blip r:embed="rId4"/>
          <a:stretch>
            <a:fillRect/>
          </a:stretch>
        </p:blipFill>
        <p:spPr>
          <a:xfrm>
            <a:off x="8141007" y="1958955"/>
            <a:ext cx="3825218" cy="2455256"/>
          </a:xfrm>
          <a:prstGeom prst="rect">
            <a:avLst/>
          </a:prstGeom>
        </p:spPr>
      </p:pic>
      <p:sp>
        <p:nvSpPr>
          <p:cNvPr id="14" name="TextBox 13">
            <a:extLst>
              <a:ext uri="{FF2B5EF4-FFF2-40B4-BE49-F238E27FC236}">
                <a16:creationId xmlns:a16="http://schemas.microsoft.com/office/drawing/2014/main" id="{46BE5587-7B00-5C6E-2F43-6A1B1AFB9587}"/>
              </a:ext>
            </a:extLst>
          </p:cNvPr>
          <p:cNvSpPr txBox="1"/>
          <p:nvPr/>
        </p:nvSpPr>
        <p:spPr>
          <a:xfrm>
            <a:off x="3195808" y="3287921"/>
            <a:ext cx="1152392" cy="369332"/>
          </a:xfrm>
          <a:prstGeom prst="rect">
            <a:avLst/>
          </a:prstGeom>
          <a:noFill/>
        </p:spPr>
        <p:txBody>
          <a:bodyPr wrap="square" rtlCol="0">
            <a:spAutoFit/>
          </a:bodyPr>
          <a:lstStyle/>
          <a:p>
            <a:pPr marL="171450">
              <a:spcBef>
                <a:spcPts val="600"/>
              </a:spcBef>
            </a:pPr>
            <a:r>
              <a:rPr lang="en-US">
                <a:solidFill>
                  <a:srgbClr val="0070C0"/>
                </a:solidFill>
                <a:latin typeface="Arial" panose="020B0604020202020204" pitchFamily="34" charset="0"/>
                <a:cs typeface="Arial" panose="020B0604020202020204" pitchFamily="34" charset="0"/>
              </a:rPr>
              <a:t>Xạ trị</a:t>
            </a:r>
          </a:p>
        </p:txBody>
      </p:sp>
      <p:sp>
        <p:nvSpPr>
          <p:cNvPr id="15" name="TextBox 14">
            <a:extLst>
              <a:ext uri="{FF2B5EF4-FFF2-40B4-BE49-F238E27FC236}">
                <a16:creationId xmlns:a16="http://schemas.microsoft.com/office/drawing/2014/main" id="{10B1726E-C78B-4756-9508-B0E0BC64A7FC}"/>
              </a:ext>
            </a:extLst>
          </p:cNvPr>
          <p:cNvSpPr txBox="1"/>
          <p:nvPr/>
        </p:nvSpPr>
        <p:spPr>
          <a:xfrm>
            <a:off x="7267606" y="3103255"/>
            <a:ext cx="1152392" cy="369332"/>
          </a:xfrm>
          <a:prstGeom prst="rect">
            <a:avLst/>
          </a:prstGeom>
          <a:noFill/>
        </p:spPr>
        <p:txBody>
          <a:bodyPr wrap="square" rtlCol="0">
            <a:spAutoFit/>
          </a:bodyPr>
          <a:lstStyle/>
          <a:p>
            <a:pPr marL="171450">
              <a:spcBef>
                <a:spcPts val="600"/>
              </a:spcBef>
            </a:pPr>
            <a:r>
              <a:rPr lang="en-US">
                <a:solidFill>
                  <a:srgbClr val="0070C0"/>
                </a:solidFill>
                <a:latin typeface="Arial" panose="020B0604020202020204" pitchFamily="34" charset="0"/>
                <a:cs typeface="Arial" panose="020B0604020202020204" pitchFamily="34" charset="0"/>
              </a:rPr>
              <a:t>Xạ trị</a:t>
            </a:r>
          </a:p>
        </p:txBody>
      </p:sp>
      <p:sp>
        <p:nvSpPr>
          <p:cNvPr id="16" name="TextBox 15">
            <a:extLst>
              <a:ext uri="{FF2B5EF4-FFF2-40B4-BE49-F238E27FC236}">
                <a16:creationId xmlns:a16="http://schemas.microsoft.com/office/drawing/2014/main" id="{87DF67C3-D7CF-391F-C745-5BB4257AD065}"/>
              </a:ext>
            </a:extLst>
          </p:cNvPr>
          <p:cNvSpPr txBox="1"/>
          <p:nvPr/>
        </p:nvSpPr>
        <p:spPr>
          <a:xfrm>
            <a:off x="11026980" y="2796011"/>
            <a:ext cx="1152392" cy="369332"/>
          </a:xfrm>
          <a:prstGeom prst="rect">
            <a:avLst/>
          </a:prstGeom>
          <a:noFill/>
        </p:spPr>
        <p:txBody>
          <a:bodyPr wrap="square" rtlCol="0">
            <a:spAutoFit/>
          </a:bodyPr>
          <a:lstStyle/>
          <a:p>
            <a:pPr marL="171450">
              <a:spcBef>
                <a:spcPts val="600"/>
              </a:spcBef>
            </a:pPr>
            <a:r>
              <a:rPr lang="en-US">
                <a:solidFill>
                  <a:srgbClr val="0070C0"/>
                </a:solidFill>
                <a:latin typeface="Arial" panose="020B0604020202020204" pitchFamily="34" charset="0"/>
                <a:cs typeface="Arial" panose="020B0604020202020204" pitchFamily="34" charset="0"/>
              </a:rPr>
              <a:t>Xạ trị</a:t>
            </a:r>
          </a:p>
        </p:txBody>
      </p:sp>
      <p:sp>
        <p:nvSpPr>
          <p:cNvPr id="17" name="TextBox 16">
            <a:extLst>
              <a:ext uri="{FF2B5EF4-FFF2-40B4-BE49-F238E27FC236}">
                <a16:creationId xmlns:a16="http://schemas.microsoft.com/office/drawing/2014/main" id="{D388073E-21D1-401D-6E73-4E2D11AC4BB4}"/>
              </a:ext>
            </a:extLst>
          </p:cNvPr>
          <p:cNvSpPr txBox="1"/>
          <p:nvPr/>
        </p:nvSpPr>
        <p:spPr>
          <a:xfrm>
            <a:off x="7564811" y="2649761"/>
            <a:ext cx="1152392" cy="369332"/>
          </a:xfrm>
          <a:prstGeom prst="rect">
            <a:avLst/>
          </a:prstGeom>
          <a:noFill/>
        </p:spPr>
        <p:txBody>
          <a:bodyPr wrap="square" rtlCol="0">
            <a:spAutoFit/>
          </a:bodyPr>
          <a:lstStyle/>
          <a:p>
            <a:pPr marL="171450">
              <a:spcBef>
                <a:spcPts val="600"/>
              </a:spcBef>
            </a:pPr>
            <a:r>
              <a:rPr lang="en-US">
                <a:solidFill>
                  <a:schemeClr val="tx1">
                    <a:lumMod val="65000"/>
                    <a:lumOff val="35000"/>
                  </a:schemeClr>
                </a:solidFill>
                <a:latin typeface="Arial" panose="020B0604020202020204" pitchFamily="34" charset="0"/>
                <a:cs typeface="Arial" panose="020B0604020202020204" pitchFamily="34" charset="0"/>
              </a:rPr>
              <a:t>PT</a:t>
            </a:r>
          </a:p>
        </p:txBody>
      </p:sp>
      <p:sp>
        <p:nvSpPr>
          <p:cNvPr id="18" name="TextBox 17">
            <a:extLst>
              <a:ext uri="{FF2B5EF4-FFF2-40B4-BE49-F238E27FC236}">
                <a16:creationId xmlns:a16="http://schemas.microsoft.com/office/drawing/2014/main" id="{C6EB798A-9F93-0954-DC68-B4F295AD86EC}"/>
              </a:ext>
            </a:extLst>
          </p:cNvPr>
          <p:cNvSpPr txBox="1"/>
          <p:nvPr/>
        </p:nvSpPr>
        <p:spPr>
          <a:xfrm>
            <a:off x="3510513" y="2427917"/>
            <a:ext cx="1152392" cy="369332"/>
          </a:xfrm>
          <a:prstGeom prst="rect">
            <a:avLst/>
          </a:prstGeom>
          <a:noFill/>
        </p:spPr>
        <p:txBody>
          <a:bodyPr wrap="square" rtlCol="0">
            <a:spAutoFit/>
          </a:bodyPr>
          <a:lstStyle/>
          <a:p>
            <a:pPr marL="171450">
              <a:spcBef>
                <a:spcPts val="600"/>
              </a:spcBef>
            </a:pPr>
            <a:r>
              <a:rPr lang="en-US">
                <a:solidFill>
                  <a:schemeClr val="tx1">
                    <a:lumMod val="65000"/>
                    <a:lumOff val="35000"/>
                  </a:schemeClr>
                </a:solidFill>
                <a:latin typeface="Arial" panose="020B0604020202020204" pitchFamily="34" charset="0"/>
                <a:cs typeface="Arial" panose="020B0604020202020204" pitchFamily="34" charset="0"/>
              </a:rPr>
              <a:t>PT</a:t>
            </a:r>
          </a:p>
        </p:txBody>
      </p:sp>
      <p:sp>
        <p:nvSpPr>
          <p:cNvPr id="19" name="TextBox 18">
            <a:extLst>
              <a:ext uri="{FF2B5EF4-FFF2-40B4-BE49-F238E27FC236}">
                <a16:creationId xmlns:a16="http://schemas.microsoft.com/office/drawing/2014/main" id="{DB0AE182-453E-E598-9012-4A0A3D0E4202}"/>
              </a:ext>
            </a:extLst>
          </p:cNvPr>
          <p:cNvSpPr txBox="1"/>
          <p:nvPr/>
        </p:nvSpPr>
        <p:spPr>
          <a:xfrm>
            <a:off x="11436525" y="3393861"/>
            <a:ext cx="1152392" cy="369332"/>
          </a:xfrm>
          <a:prstGeom prst="rect">
            <a:avLst/>
          </a:prstGeom>
          <a:noFill/>
        </p:spPr>
        <p:txBody>
          <a:bodyPr wrap="square" rtlCol="0">
            <a:spAutoFit/>
          </a:bodyPr>
          <a:lstStyle/>
          <a:p>
            <a:pPr marL="171450">
              <a:spcBef>
                <a:spcPts val="600"/>
              </a:spcBef>
            </a:pPr>
            <a:r>
              <a:rPr lang="en-US">
                <a:solidFill>
                  <a:schemeClr val="tx1">
                    <a:lumMod val="65000"/>
                    <a:lumOff val="35000"/>
                  </a:schemeClr>
                </a:solidFill>
                <a:latin typeface="Arial" panose="020B0604020202020204" pitchFamily="34" charset="0"/>
                <a:cs typeface="Arial" panose="020B0604020202020204" pitchFamily="34" charset="0"/>
              </a:rPr>
              <a:t>PT</a:t>
            </a:r>
          </a:p>
        </p:txBody>
      </p:sp>
      <p:sp>
        <p:nvSpPr>
          <p:cNvPr id="7" name="TextBox 6">
            <a:extLst>
              <a:ext uri="{FF2B5EF4-FFF2-40B4-BE49-F238E27FC236}">
                <a16:creationId xmlns:a16="http://schemas.microsoft.com/office/drawing/2014/main" id="{448EC24B-DB5F-82FB-3685-2C9AE6C0A5B0}"/>
              </a:ext>
            </a:extLst>
          </p:cNvPr>
          <p:cNvSpPr txBox="1"/>
          <p:nvPr/>
        </p:nvSpPr>
        <p:spPr>
          <a:xfrm>
            <a:off x="2842847" y="2061734"/>
            <a:ext cx="1333144" cy="369332"/>
          </a:xfrm>
          <a:prstGeom prst="rect">
            <a:avLst/>
          </a:prstGeom>
          <a:noFill/>
        </p:spPr>
        <p:txBody>
          <a:bodyPr wrap="square" rtlCol="0">
            <a:spAutoFit/>
          </a:bodyPr>
          <a:lstStyle/>
          <a:p>
            <a:pPr marL="171450">
              <a:spcBef>
                <a:spcPts val="600"/>
              </a:spcBef>
            </a:pPr>
            <a:r>
              <a:rPr lang="en-US">
                <a:solidFill>
                  <a:schemeClr val="accent2">
                    <a:lumMod val="75000"/>
                  </a:schemeClr>
                </a:solidFill>
                <a:latin typeface="Arial" panose="020B0604020202020204" pitchFamily="34" charset="0"/>
                <a:cs typeface="Arial" panose="020B0604020202020204" pitchFamily="34" charset="0"/>
              </a:rPr>
              <a:t>Xạ </a:t>
            </a:r>
            <a:r>
              <a:rPr lang="en-US">
                <a:solidFill>
                  <a:schemeClr val="accent2">
                    <a:lumMod val="75000"/>
                  </a:schemeClr>
                </a:solidFill>
                <a:latin typeface="Arial" panose="020B0604020202020204" pitchFamily="34" charset="0"/>
                <a:cs typeface="Arial" panose="020B0604020202020204" pitchFamily="34" charset="0"/>
                <a:sym typeface="Wingdings" panose="05000000000000000000" pitchFamily="2" charset="2"/>
              </a:rPr>
              <a:t> Mổ</a:t>
            </a:r>
            <a:endParaRPr lang="en-US">
              <a:solidFill>
                <a:schemeClr val="accent2">
                  <a:lumMod val="7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E3B58ED-5D5E-46DD-84A4-79EDC23A3E13}"/>
              </a:ext>
            </a:extLst>
          </p:cNvPr>
          <p:cNvSpPr txBox="1"/>
          <p:nvPr/>
        </p:nvSpPr>
        <p:spPr>
          <a:xfrm>
            <a:off x="2976702" y="2868640"/>
            <a:ext cx="1333144" cy="369332"/>
          </a:xfrm>
          <a:prstGeom prst="rect">
            <a:avLst/>
          </a:prstGeom>
          <a:noFill/>
        </p:spPr>
        <p:txBody>
          <a:bodyPr wrap="square" rtlCol="0">
            <a:spAutoFit/>
          </a:bodyPr>
          <a:lstStyle/>
          <a:p>
            <a:pPr marL="171450">
              <a:spcBef>
                <a:spcPts val="600"/>
              </a:spcBef>
            </a:pPr>
            <a:r>
              <a:rPr lang="en-US">
                <a:solidFill>
                  <a:srgbClr val="D5D000"/>
                </a:solidFill>
                <a:latin typeface="Arial" panose="020B0604020202020204" pitchFamily="34" charset="0"/>
                <a:cs typeface="Arial" panose="020B0604020202020204" pitchFamily="34" charset="0"/>
              </a:rPr>
              <a:t>Mổ </a:t>
            </a:r>
            <a:r>
              <a:rPr lang="en-US">
                <a:solidFill>
                  <a:srgbClr val="D5D000"/>
                </a:solidFill>
                <a:latin typeface="Arial" panose="020B0604020202020204" pitchFamily="34" charset="0"/>
                <a:cs typeface="Arial" panose="020B0604020202020204" pitchFamily="34" charset="0"/>
                <a:sym typeface="Wingdings" panose="05000000000000000000" pitchFamily="2" charset="2"/>
              </a:rPr>
              <a:t> xạ</a:t>
            </a:r>
            <a:endParaRPr lang="en-US">
              <a:solidFill>
                <a:srgbClr val="D5D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705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74354D1-A846-B314-FC7B-B98E0E55E1A4}"/>
              </a:ext>
            </a:extLst>
          </p:cNvPr>
          <p:cNvSpPr txBox="1">
            <a:spLocks/>
          </p:cNvSpPr>
          <p:nvPr/>
        </p:nvSpPr>
        <p:spPr>
          <a:xfrm>
            <a:off x="384004" y="842818"/>
            <a:ext cx="4300849" cy="545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D00054"/>
                </a:solidFill>
                <a:latin typeface="Arial" panose="020B0604020202020204" pitchFamily="34" charset="0"/>
                <a:cs typeface="Arial" panose="020B0604020202020204" pitchFamily="34" charset="0"/>
              </a:rPr>
              <a:t>Các guidelines nói gì?</a:t>
            </a:r>
          </a:p>
        </p:txBody>
      </p:sp>
      <p:sp>
        <p:nvSpPr>
          <p:cNvPr id="10" name="TextBox 9">
            <a:extLst>
              <a:ext uri="{FF2B5EF4-FFF2-40B4-BE49-F238E27FC236}">
                <a16:creationId xmlns:a16="http://schemas.microsoft.com/office/drawing/2014/main" id="{7A85C03F-A29B-5A8E-ADF1-46CEAA412AEF}"/>
              </a:ext>
            </a:extLst>
          </p:cNvPr>
          <p:cNvSpPr txBox="1"/>
          <p:nvPr/>
        </p:nvSpPr>
        <p:spPr>
          <a:xfrm>
            <a:off x="384004" y="1454413"/>
            <a:ext cx="3279649" cy="482248"/>
          </a:xfrm>
          <a:prstGeom prst="rect">
            <a:avLst/>
          </a:prstGeom>
          <a:solidFill>
            <a:srgbClr val="026E52"/>
          </a:solidFill>
        </p:spPr>
        <p:txBody>
          <a:bodyPr wrap="square">
            <a:spAutoFit/>
          </a:bodyPr>
          <a:lstStyle/>
          <a:p>
            <a:pPr algn="ctr">
              <a:lnSpc>
                <a:spcPct val="110000"/>
              </a:lnSpc>
            </a:pPr>
            <a:r>
              <a:rPr lang="en-US" sz="2400" b="1" spc="10">
                <a:solidFill>
                  <a:schemeClr val="bg1"/>
                </a:solidFill>
                <a:ea typeface="Calibri" panose="020F0502020204030204" pitchFamily="34" charset="0"/>
                <a:cs typeface="Arial" panose="020B0604020202020204" pitchFamily="34" charset="0"/>
              </a:rPr>
              <a:t>EAU 2025</a:t>
            </a:r>
            <a:endParaRPr lang="en-US" sz="2400" b="1">
              <a:solidFill>
                <a:schemeClr val="bg1"/>
              </a:solidFill>
              <a:effectLst/>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753428E-ED84-8C19-8763-2697EFFF180E}"/>
              </a:ext>
            </a:extLst>
          </p:cNvPr>
          <p:cNvSpPr txBox="1"/>
          <p:nvPr/>
        </p:nvSpPr>
        <p:spPr>
          <a:xfrm>
            <a:off x="384004" y="2016699"/>
            <a:ext cx="5287591" cy="2670283"/>
          </a:xfrm>
          <a:prstGeom prst="rect">
            <a:avLst/>
          </a:prstGeom>
          <a:noFill/>
        </p:spPr>
        <p:txBody>
          <a:bodyPr wrap="square">
            <a:spAutoFit/>
          </a:bodyPr>
          <a:lstStyle/>
          <a:p>
            <a:pPr algn="just">
              <a:lnSpc>
                <a:spcPct val="110000"/>
              </a:lnSpc>
            </a:pPr>
            <a:r>
              <a:rPr lang="en-US" sz="2200" spc="10">
                <a:solidFill>
                  <a:srgbClr val="002060"/>
                </a:solidFill>
                <a:latin typeface="Arial" panose="020B0604020202020204" pitchFamily="34" charset="0"/>
                <a:ea typeface="Calibri" panose="020F0502020204030204" pitchFamily="34" charset="0"/>
                <a:cs typeface="Arial" panose="020B0604020202020204" pitchFamily="34" charset="0"/>
              </a:rPr>
              <a:t>pN1, sau khi nạo hạch chậu mở rộng, thảo luận 3 lựa chọn sau đây tùy thuộc vào tính chất hạch :</a:t>
            </a:r>
          </a:p>
          <a:p>
            <a:pPr marL="457200" indent="-457200" algn="just">
              <a:lnSpc>
                <a:spcPct val="110000"/>
              </a:lnSpc>
              <a:buAutoNum type="arabicPeriod"/>
            </a:pPr>
            <a:r>
              <a:rPr lang="en-US" sz="2200" spc="10">
                <a:solidFill>
                  <a:srgbClr val="002060"/>
                </a:solidFill>
                <a:latin typeface="Arial" panose="020B0604020202020204" pitchFamily="34" charset="0"/>
                <a:ea typeface="Calibri" panose="020F0502020204030204" pitchFamily="34" charset="0"/>
                <a:cs typeface="Arial" panose="020B0604020202020204" pitchFamily="34" charset="0"/>
              </a:rPr>
              <a:t>Bổ túc ADT</a:t>
            </a:r>
          </a:p>
          <a:p>
            <a:pPr marL="457200" indent="-457200" algn="just">
              <a:lnSpc>
                <a:spcPct val="110000"/>
              </a:lnSpc>
              <a:buAutoNum type="arabicPeriod"/>
            </a:pPr>
            <a:r>
              <a:rPr lang="en-US" sz="2200" spc="10">
                <a:solidFill>
                  <a:srgbClr val="002060"/>
                </a:solidFill>
                <a:latin typeface="Arial" panose="020B0604020202020204" pitchFamily="34" charset="0"/>
                <a:ea typeface="Calibri" panose="020F0502020204030204" pitchFamily="34" charset="0"/>
                <a:cs typeface="Arial" panose="020B0604020202020204" pitchFamily="34" charset="0"/>
              </a:rPr>
              <a:t>Bổ túc ADT+ xạ trị</a:t>
            </a:r>
          </a:p>
          <a:p>
            <a:pPr marL="457200" indent="-457200" algn="just">
              <a:lnSpc>
                <a:spcPct val="110000"/>
              </a:lnSpc>
              <a:buAutoNum type="arabicPeriod"/>
            </a:pPr>
            <a:r>
              <a:rPr lang="en-US" sz="2200" spc="10">
                <a:solidFill>
                  <a:srgbClr val="002060"/>
                </a:solidFill>
                <a:latin typeface="Arial" panose="020B0604020202020204" pitchFamily="34" charset="0"/>
                <a:ea typeface="Calibri" panose="020F0502020204030204" pitchFamily="34" charset="0"/>
                <a:cs typeface="Arial" panose="020B0604020202020204" pitchFamily="34" charset="0"/>
              </a:rPr>
              <a:t>Theo dõi nếu pN(+) ≤ 2 hạch và PSA undetectable </a:t>
            </a:r>
          </a:p>
        </p:txBody>
      </p:sp>
      <p:pic>
        <p:nvPicPr>
          <p:cNvPr id="13" name="Picture 12">
            <a:extLst>
              <a:ext uri="{FF2B5EF4-FFF2-40B4-BE49-F238E27FC236}">
                <a16:creationId xmlns:a16="http://schemas.microsoft.com/office/drawing/2014/main" id="{69D85C4D-75A3-3D09-C2A9-242F3DA16F99}"/>
              </a:ext>
            </a:extLst>
          </p:cNvPr>
          <p:cNvPicPr>
            <a:picLocks noChangeAspect="1"/>
          </p:cNvPicPr>
          <p:nvPr/>
        </p:nvPicPr>
        <p:blipFill>
          <a:blip r:embed="rId3"/>
          <a:srcRect b="34138"/>
          <a:stretch>
            <a:fillRect/>
          </a:stretch>
        </p:blipFill>
        <p:spPr>
          <a:xfrm>
            <a:off x="9874151" y="5580643"/>
            <a:ext cx="1933845" cy="947411"/>
          </a:xfrm>
          <a:prstGeom prst="rect">
            <a:avLst/>
          </a:prstGeom>
        </p:spPr>
      </p:pic>
      <p:pic>
        <p:nvPicPr>
          <p:cNvPr id="15" name="Picture 14">
            <a:extLst>
              <a:ext uri="{FF2B5EF4-FFF2-40B4-BE49-F238E27FC236}">
                <a16:creationId xmlns:a16="http://schemas.microsoft.com/office/drawing/2014/main" id="{E3D8B736-E2DF-2653-7F93-E06E96C55434}"/>
              </a:ext>
            </a:extLst>
          </p:cNvPr>
          <p:cNvPicPr>
            <a:picLocks noChangeAspect="1"/>
          </p:cNvPicPr>
          <p:nvPr/>
        </p:nvPicPr>
        <p:blipFill>
          <a:blip r:embed="rId4"/>
          <a:stretch>
            <a:fillRect/>
          </a:stretch>
        </p:blipFill>
        <p:spPr>
          <a:xfrm>
            <a:off x="281134" y="5508607"/>
            <a:ext cx="891799" cy="545741"/>
          </a:xfrm>
          <a:prstGeom prst="rect">
            <a:avLst/>
          </a:prstGeom>
        </p:spPr>
      </p:pic>
      <p:pic>
        <p:nvPicPr>
          <p:cNvPr id="17" name="Picture 16">
            <a:extLst>
              <a:ext uri="{FF2B5EF4-FFF2-40B4-BE49-F238E27FC236}">
                <a16:creationId xmlns:a16="http://schemas.microsoft.com/office/drawing/2014/main" id="{340E666D-B521-DA4C-0FB0-5E0F0BCD9F06}"/>
              </a:ext>
            </a:extLst>
          </p:cNvPr>
          <p:cNvPicPr>
            <a:picLocks noChangeAspect="1"/>
          </p:cNvPicPr>
          <p:nvPr/>
        </p:nvPicPr>
        <p:blipFill>
          <a:blip r:embed="rId5"/>
          <a:stretch>
            <a:fillRect/>
          </a:stretch>
        </p:blipFill>
        <p:spPr>
          <a:xfrm>
            <a:off x="1517898" y="5469441"/>
            <a:ext cx="2145755" cy="545741"/>
          </a:xfrm>
          <a:prstGeom prst="rect">
            <a:avLst/>
          </a:prstGeom>
        </p:spPr>
      </p:pic>
      <p:pic>
        <p:nvPicPr>
          <p:cNvPr id="19" name="Picture 18">
            <a:extLst>
              <a:ext uri="{FF2B5EF4-FFF2-40B4-BE49-F238E27FC236}">
                <a16:creationId xmlns:a16="http://schemas.microsoft.com/office/drawing/2014/main" id="{C4ED988A-F2C9-1A6A-D2AE-3EF31E6CCF74}"/>
              </a:ext>
            </a:extLst>
          </p:cNvPr>
          <p:cNvPicPr>
            <a:picLocks noChangeAspect="1"/>
          </p:cNvPicPr>
          <p:nvPr/>
        </p:nvPicPr>
        <p:blipFill>
          <a:blip r:embed="rId6"/>
          <a:srcRect r="65693"/>
          <a:stretch>
            <a:fillRect/>
          </a:stretch>
        </p:blipFill>
        <p:spPr>
          <a:xfrm>
            <a:off x="4240847" y="5300398"/>
            <a:ext cx="2277940" cy="962159"/>
          </a:xfrm>
          <a:prstGeom prst="rect">
            <a:avLst/>
          </a:prstGeom>
        </p:spPr>
      </p:pic>
      <p:sp>
        <p:nvSpPr>
          <p:cNvPr id="20" name="TextBox 19">
            <a:extLst>
              <a:ext uri="{FF2B5EF4-FFF2-40B4-BE49-F238E27FC236}">
                <a16:creationId xmlns:a16="http://schemas.microsoft.com/office/drawing/2014/main" id="{E9FE2441-8BD7-6911-0BCB-4165E5A651EE}"/>
              </a:ext>
            </a:extLst>
          </p:cNvPr>
          <p:cNvSpPr txBox="1"/>
          <p:nvPr/>
        </p:nvSpPr>
        <p:spPr>
          <a:xfrm>
            <a:off x="384004" y="4987193"/>
            <a:ext cx="3279649" cy="482248"/>
          </a:xfrm>
          <a:prstGeom prst="rect">
            <a:avLst/>
          </a:prstGeom>
          <a:solidFill>
            <a:srgbClr val="026E52"/>
          </a:solidFill>
        </p:spPr>
        <p:txBody>
          <a:bodyPr wrap="square">
            <a:spAutoFit/>
          </a:bodyPr>
          <a:lstStyle/>
          <a:p>
            <a:pPr algn="ctr">
              <a:lnSpc>
                <a:spcPct val="110000"/>
              </a:lnSpc>
            </a:pPr>
            <a:r>
              <a:rPr lang="en-US" sz="2400" b="1" spc="10">
                <a:solidFill>
                  <a:schemeClr val="bg1"/>
                </a:solidFill>
                <a:ea typeface="Calibri" panose="020F0502020204030204" pitchFamily="34" charset="0"/>
                <a:cs typeface="Arial" panose="020B0604020202020204" pitchFamily="34" charset="0"/>
              </a:rPr>
              <a:t>NCCN version1.2026</a:t>
            </a:r>
            <a:endParaRPr lang="en-US" sz="2400" b="1">
              <a:solidFill>
                <a:schemeClr val="bg1"/>
              </a:solidFill>
              <a:effectLst/>
              <a:ea typeface="Calibri" panose="020F050202020403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8016D7AC-59E7-3A19-F17F-0EEEAC740033}"/>
              </a:ext>
            </a:extLst>
          </p:cNvPr>
          <p:cNvPicPr>
            <a:picLocks noChangeAspect="1"/>
          </p:cNvPicPr>
          <p:nvPr/>
        </p:nvPicPr>
        <p:blipFill>
          <a:blip r:embed="rId6"/>
          <a:srcRect l="52299" t="1" b="182"/>
          <a:stretch>
            <a:fillRect/>
          </a:stretch>
        </p:blipFill>
        <p:spPr>
          <a:xfrm>
            <a:off x="6459795" y="5287406"/>
            <a:ext cx="3167292" cy="960403"/>
          </a:xfrm>
          <a:prstGeom prst="rect">
            <a:avLst/>
          </a:prstGeom>
        </p:spPr>
      </p:pic>
      <p:cxnSp>
        <p:nvCxnSpPr>
          <p:cNvPr id="23" name="Straight Arrow Connector 22">
            <a:extLst>
              <a:ext uri="{FF2B5EF4-FFF2-40B4-BE49-F238E27FC236}">
                <a16:creationId xmlns:a16="http://schemas.microsoft.com/office/drawing/2014/main" id="{B3E56BD4-5DC6-498F-A28C-CC68E5739A47}"/>
              </a:ext>
            </a:extLst>
          </p:cNvPr>
          <p:cNvCxnSpPr/>
          <p:nvPr/>
        </p:nvCxnSpPr>
        <p:spPr>
          <a:xfrm>
            <a:off x="1116072" y="5869107"/>
            <a:ext cx="49400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652C2466-D2EF-F63F-E3EA-F1C673C0C8BA}"/>
              </a:ext>
            </a:extLst>
          </p:cNvPr>
          <p:cNvCxnSpPr/>
          <p:nvPr/>
        </p:nvCxnSpPr>
        <p:spPr>
          <a:xfrm>
            <a:off x="3809742" y="5827197"/>
            <a:ext cx="49400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C43AFE94-D5BE-4690-22E7-7991F2490318}"/>
              </a:ext>
            </a:extLst>
          </p:cNvPr>
          <p:cNvCxnSpPr/>
          <p:nvPr/>
        </p:nvCxnSpPr>
        <p:spPr>
          <a:xfrm>
            <a:off x="9322029" y="6054348"/>
            <a:ext cx="49400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17270E74-542C-91BF-6E3E-6F907B3AF255}"/>
              </a:ext>
            </a:extLst>
          </p:cNvPr>
          <p:cNvSpPr txBox="1"/>
          <p:nvPr/>
        </p:nvSpPr>
        <p:spPr>
          <a:xfrm>
            <a:off x="6096000" y="873324"/>
            <a:ext cx="5886085" cy="822213"/>
          </a:xfrm>
          <a:prstGeom prst="rect">
            <a:avLst/>
          </a:prstGeom>
          <a:solidFill>
            <a:srgbClr val="026E52"/>
          </a:solidFill>
        </p:spPr>
        <p:txBody>
          <a:bodyPr wrap="square">
            <a:spAutoFit/>
          </a:bodyPr>
          <a:lstStyle/>
          <a:p>
            <a:pPr algn="ctr">
              <a:lnSpc>
                <a:spcPct val="110000"/>
              </a:lnSpc>
            </a:pPr>
            <a:r>
              <a:rPr lang="en-US" sz="2200" b="1" spc="10">
                <a:solidFill>
                  <a:schemeClr val="bg1"/>
                </a:solidFill>
                <a:ea typeface="Calibri" panose="020F0502020204030204" pitchFamily="34" charset="0"/>
                <a:cs typeface="Arial" panose="020B0604020202020204" pitchFamily="34" charset="0"/>
              </a:rPr>
              <a:t>Bình chọn chuyên gia tại Advance Prostate Cancer Consensus Conference 2024</a:t>
            </a:r>
            <a:endParaRPr lang="en-US" sz="2200" b="1">
              <a:solidFill>
                <a:schemeClr val="bg1"/>
              </a:solidFill>
              <a:effectLst/>
              <a:ea typeface="Calibri" panose="020F050202020403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E5A401BC-9750-F06E-59AB-3F35D9391D0D}"/>
              </a:ext>
            </a:extLst>
          </p:cNvPr>
          <p:cNvPicPr>
            <a:picLocks noChangeAspect="1"/>
          </p:cNvPicPr>
          <p:nvPr/>
        </p:nvPicPr>
        <p:blipFill>
          <a:blip r:embed="rId7"/>
          <a:stretch>
            <a:fillRect/>
          </a:stretch>
        </p:blipFill>
        <p:spPr>
          <a:xfrm>
            <a:off x="6518788" y="2074616"/>
            <a:ext cx="2092778" cy="1964447"/>
          </a:xfrm>
          <a:prstGeom prst="rect">
            <a:avLst/>
          </a:prstGeom>
        </p:spPr>
      </p:pic>
      <p:pic>
        <p:nvPicPr>
          <p:cNvPr id="30" name="Picture 29">
            <a:extLst>
              <a:ext uri="{FF2B5EF4-FFF2-40B4-BE49-F238E27FC236}">
                <a16:creationId xmlns:a16="http://schemas.microsoft.com/office/drawing/2014/main" id="{6B7DBABE-3570-D8D0-C283-1DCA560C374E}"/>
              </a:ext>
            </a:extLst>
          </p:cNvPr>
          <p:cNvPicPr>
            <a:picLocks noChangeAspect="1"/>
          </p:cNvPicPr>
          <p:nvPr/>
        </p:nvPicPr>
        <p:blipFill>
          <a:blip r:embed="rId8"/>
          <a:stretch>
            <a:fillRect/>
          </a:stretch>
        </p:blipFill>
        <p:spPr>
          <a:xfrm>
            <a:off x="9187066" y="2074616"/>
            <a:ext cx="2014054" cy="1964446"/>
          </a:xfrm>
          <a:prstGeom prst="rect">
            <a:avLst/>
          </a:prstGeom>
        </p:spPr>
      </p:pic>
      <p:sp>
        <p:nvSpPr>
          <p:cNvPr id="31" name="TextBox 30">
            <a:extLst>
              <a:ext uri="{FF2B5EF4-FFF2-40B4-BE49-F238E27FC236}">
                <a16:creationId xmlns:a16="http://schemas.microsoft.com/office/drawing/2014/main" id="{60E2DFAF-7D31-8FF3-9C9E-2B93616894ED}"/>
              </a:ext>
            </a:extLst>
          </p:cNvPr>
          <p:cNvSpPr txBox="1"/>
          <p:nvPr/>
        </p:nvSpPr>
        <p:spPr>
          <a:xfrm>
            <a:off x="6395246" y="1718748"/>
            <a:ext cx="5287591" cy="435825"/>
          </a:xfrm>
          <a:prstGeom prst="rect">
            <a:avLst/>
          </a:prstGeom>
          <a:noFill/>
        </p:spPr>
        <p:txBody>
          <a:bodyPr wrap="square">
            <a:spAutoFit/>
          </a:bodyPr>
          <a:lstStyle/>
          <a:p>
            <a:pPr algn="just">
              <a:lnSpc>
                <a:spcPct val="110000"/>
              </a:lnSpc>
            </a:pPr>
            <a:r>
              <a:rPr lang="en-US" sz="2200" spc="10">
                <a:solidFill>
                  <a:srgbClr val="002060"/>
                </a:solidFill>
                <a:latin typeface="Arial" panose="020B0604020202020204" pitchFamily="34" charset="0"/>
                <a:ea typeface="Calibri" panose="020F0502020204030204" pitchFamily="34" charset="0"/>
                <a:cs typeface="Arial" panose="020B0604020202020204" pitchFamily="34" charset="0"/>
              </a:rPr>
              <a:t>pN(+) 1-2 hạch</a:t>
            </a:r>
          </a:p>
        </p:txBody>
      </p:sp>
      <p:sp>
        <p:nvSpPr>
          <p:cNvPr id="32" name="TextBox 31">
            <a:extLst>
              <a:ext uri="{FF2B5EF4-FFF2-40B4-BE49-F238E27FC236}">
                <a16:creationId xmlns:a16="http://schemas.microsoft.com/office/drawing/2014/main" id="{19108518-7E30-4E49-4D9B-F83A6A26DD0A}"/>
              </a:ext>
            </a:extLst>
          </p:cNvPr>
          <p:cNvSpPr txBox="1"/>
          <p:nvPr/>
        </p:nvSpPr>
        <p:spPr>
          <a:xfrm>
            <a:off x="9250381" y="1741959"/>
            <a:ext cx="2092778" cy="435825"/>
          </a:xfrm>
          <a:prstGeom prst="rect">
            <a:avLst/>
          </a:prstGeom>
          <a:noFill/>
        </p:spPr>
        <p:txBody>
          <a:bodyPr wrap="square">
            <a:spAutoFit/>
          </a:bodyPr>
          <a:lstStyle/>
          <a:p>
            <a:pPr algn="just">
              <a:lnSpc>
                <a:spcPct val="110000"/>
              </a:lnSpc>
            </a:pPr>
            <a:r>
              <a:rPr lang="en-US" sz="2200" spc="10">
                <a:solidFill>
                  <a:srgbClr val="002060"/>
                </a:solidFill>
                <a:latin typeface="Arial" panose="020B0604020202020204" pitchFamily="34" charset="0"/>
                <a:ea typeface="Calibri" panose="020F0502020204030204" pitchFamily="34" charset="0"/>
                <a:cs typeface="Arial" panose="020B0604020202020204" pitchFamily="34" charset="0"/>
              </a:rPr>
              <a:t>pN(+) ≥ 3hạch</a:t>
            </a:r>
          </a:p>
        </p:txBody>
      </p:sp>
      <p:sp>
        <p:nvSpPr>
          <p:cNvPr id="33" name="TextBox 32">
            <a:extLst>
              <a:ext uri="{FF2B5EF4-FFF2-40B4-BE49-F238E27FC236}">
                <a16:creationId xmlns:a16="http://schemas.microsoft.com/office/drawing/2014/main" id="{75718F45-FBC9-DDA9-0DB8-7A296FC7F18C}"/>
              </a:ext>
            </a:extLst>
          </p:cNvPr>
          <p:cNvSpPr txBox="1"/>
          <p:nvPr/>
        </p:nvSpPr>
        <p:spPr>
          <a:xfrm>
            <a:off x="6601214" y="4094720"/>
            <a:ext cx="5206781" cy="553998"/>
          </a:xfrm>
          <a:prstGeom prst="rect">
            <a:avLst/>
          </a:prstGeom>
          <a:noFill/>
        </p:spPr>
        <p:txBody>
          <a:bodyPr wrap="square" rtlCol="0">
            <a:spAutoFit/>
          </a:bodyPr>
          <a:lstStyle/>
          <a:p>
            <a:pPr marL="285750" indent="-285750">
              <a:buFont typeface="Wingdings" panose="05000000000000000000" pitchFamily="2" charset="2"/>
              <a:buChar char="n"/>
            </a:pPr>
            <a:r>
              <a:rPr lang="en-US" sz="1500">
                <a:solidFill>
                  <a:srgbClr val="3E8325"/>
                </a:solidFill>
                <a:latin typeface="Arial" panose="020B0604020202020204" pitchFamily="34" charset="0"/>
                <a:cs typeface="Arial" panose="020B0604020202020204" pitchFamily="34" charset="0"/>
                <a:sym typeface="Wingdings" panose="05000000000000000000" pitchFamily="2" charset="2"/>
              </a:rPr>
              <a:t>Option 1: Theo dõi tiếp, khi PSA tang sẽ điều trị cứu vớt</a:t>
            </a:r>
          </a:p>
          <a:p>
            <a:pPr marL="285750" indent="-285750">
              <a:buFont typeface="Wingdings" panose="05000000000000000000" pitchFamily="2" charset="2"/>
              <a:buChar char="n"/>
            </a:pPr>
            <a:r>
              <a:rPr lang="en-US" sz="1500">
                <a:solidFill>
                  <a:srgbClr val="0070C0"/>
                </a:solidFill>
                <a:latin typeface="Arial" panose="020B0604020202020204" pitchFamily="34" charset="0"/>
                <a:cs typeface="Arial" panose="020B0604020202020204" pitchFamily="34" charset="0"/>
                <a:sym typeface="Wingdings" panose="05000000000000000000" pitchFamily="2" charset="2"/>
              </a:rPr>
              <a:t>Option 2: Điều trị bổ túc ngay</a:t>
            </a:r>
            <a:endParaRPr lang="en-US" sz="1500">
              <a:solidFill>
                <a:srgbClr val="0070C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51A842E1-5022-CC14-CACA-7EC4DC4714A4}"/>
              </a:ext>
            </a:extLst>
          </p:cNvPr>
          <p:cNvSpPr txBox="1"/>
          <p:nvPr/>
        </p:nvSpPr>
        <p:spPr>
          <a:xfrm>
            <a:off x="8827984" y="4710194"/>
            <a:ext cx="6308202" cy="276999"/>
          </a:xfrm>
          <a:prstGeom prst="rect">
            <a:avLst/>
          </a:prstGeom>
          <a:noFill/>
        </p:spPr>
        <p:txBody>
          <a:bodyPr wrap="square">
            <a:spAutoFit/>
          </a:bodyPr>
          <a:lstStyle/>
          <a:p>
            <a:r>
              <a:rPr lang="en-US" sz="1200" b="0" i="0" kern="1200">
                <a:solidFill>
                  <a:srgbClr val="002060"/>
                </a:solidFill>
                <a:effectLst/>
                <a:latin typeface="Arial" panose="020B0604020202020204" pitchFamily="34" charset="0"/>
                <a:cs typeface="Arial" panose="020B0604020202020204" pitchFamily="34" charset="0"/>
              </a:rPr>
              <a:t>Gillessen S. Eur Urol. 2025 ;87(2):157-216</a:t>
            </a:r>
            <a:endParaRPr lang="en-US" sz="1200">
              <a:solidFill>
                <a:srgbClr val="002060"/>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1533661F-1F47-D572-77CD-1B8B86C3AFA8}"/>
              </a:ext>
            </a:extLst>
          </p:cNvPr>
          <p:cNvSpPr txBox="1">
            <a:spLocks noGrp="1"/>
          </p:cNvSpPr>
          <p:nvPr>
            <p:ph type="title"/>
          </p:nvPr>
        </p:nvSpPr>
        <p:spPr>
          <a:xfrm>
            <a:off x="205991" y="204675"/>
            <a:ext cx="7817617" cy="55399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b="1" kern="1200" baseline="0">
                <a:solidFill>
                  <a:schemeClr val="tx1"/>
                </a:solidFill>
                <a:latin typeface="+mj-lt"/>
                <a:ea typeface="+mj-ea"/>
                <a:cs typeface="+mj-cs"/>
              </a:defRPr>
            </a:lvl1pPr>
          </a:lstStyle>
          <a:p>
            <a:pPr algn="ctr"/>
            <a:r>
              <a:rPr lang="en-US" sz="3500">
                <a:ln w="0"/>
                <a:solidFill>
                  <a:srgbClr val="CC0066"/>
                </a:solidFill>
                <a:effectLst>
                  <a:glow rad="127000">
                    <a:schemeClr val="bg1"/>
                  </a:glow>
                </a:effectLst>
                <a:latin typeface="Arial" panose="020B0604020202020204" pitchFamily="34" charset="0"/>
                <a:cs typeface="Arial" panose="020B0604020202020204" pitchFamily="34" charset="0"/>
              </a:rPr>
              <a:t>pN(+) – Xạ trị bổ túc hay cứu vớt?</a:t>
            </a:r>
          </a:p>
        </p:txBody>
      </p:sp>
    </p:spTree>
    <p:extLst>
      <p:ext uri="{BB962C8B-B14F-4D97-AF65-F5344CB8AC3E}">
        <p14:creationId xmlns:p14="http://schemas.microsoft.com/office/powerpoint/2010/main" val="1865176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49685EEB-A53E-490F-123C-9159F2A18482}"/>
              </a:ext>
            </a:extLst>
          </p:cNvPr>
          <p:cNvSpPr/>
          <p:nvPr/>
        </p:nvSpPr>
        <p:spPr>
          <a:xfrm>
            <a:off x="226977" y="2611173"/>
            <a:ext cx="2963278" cy="685461"/>
          </a:xfrm>
          <a:prstGeom prst="round2DiagRect">
            <a:avLst/>
          </a:prstGeom>
          <a:solidFill>
            <a:srgbClr val="56AA9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latin typeface="Arial" panose="020B0604020202020204" pitchFamily="34" charset="0"/>
                <a:cs typeface="Arial" panose="020B0604020202020204" pitchFamily="34" charset="0"/>
              </a:rPr>
              <a:t>Tại chỗ/ tại vùng</a:t>
            </a:r>
          </a:p>
        </p:txBody>
      </p:sp>
      <p:sp>
        <p:nvSpPr>
          <p:cNvPr id="6" name="Rectangle: Diagonal Corners Rounded 5">
            <a:extLst>
              <a:ext uri="{FF2B5EF4-FFF2-40B4-BE49-F238E27FC236}">
                <a16:creationId xmlns:a16="http://schemas.microsoft.com/office/drawing/2014/main" id="{F1261126-66C6-43EE-5C52-CB58CB4376FE}"/>
              </a:ext>
            </a:extLst>
          </p:cNvPr>
          <p:cNvSpPr/>
          <p:nvPr/>
        </p:nvSpPr>
        <p:spPr>
          <a:xfrm>
            <a:off x="3558224" y="2611174"/>
            <a:ext cx="1490554" cy="685461"/>
          </a:xfrm>
          <a:prstGeom prst="round2DiagRect">
            <a:avLst/>
          </a:prstGeom>
          <a:solidFill>
            <a:srgbClr val="0164B5"/>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latin typeface="Arial" panose="020B0604020202020204" pitchFamily="34" charset="0"/>
                <a:cs typeface="Arial" panose="020B0604020202020204" pitchFamily="34" charset="0"/>
              </a:rPr>
              <a:t>Tái phát sinh hóa</a:t>
            </a:r>
          </a:p>
        </p:txBody>
      </p:sp>
      <p:sp>
        <p:nvSpPr>
          <p:cNvPr id="7" name="Rectangle: Diagonal Corners Rounded 6">
            <a:extLst>
              <a:ext uri="{FF2B5EF4-FFF2-40B4-BE49-F238E27FC236}">
                <a16:creationId xmlns:a16="http://schemas.microsoft.com/office/drawing/2014/main" id="{898CAFAA-0531-CE11-A08C-BCC0B7EC87C0}"/>
              </a:ext>
            </a:extLst>
          </p:cNvPr>
          <p:cNvSpPr/>
          <p:nvPr/>
        </p:nvSpPr>
        <p:spPr>
          <a:xfrm>
            <a:off x="5960088" y="3947643"/>
            <a:ext cx="2046826" cy="685461"/>
          </a:xfrm>
          <a:prstGeom prst="round2DiagRect">
            <a:avLst/>
          </a:prstGeom>
          <a:solidFill>
            <a:srgbClr val="D79F03"/>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latin typeface="Arial" panose="020B0604020202020204" pitchFamily="34" charset="0"/>
                <a:cs typeface="Arial" panose="020B0604020202020204" pitchFamily="34" charset="0"/>
              </a:rPr>
              <a:t>nmCRPC</a:t>
            </a:r>
          </a:p>
        </p:txBody>
      </p:sp>
      <p:sp>
        <p:nvSpPr>
          <p:cNvPr id="8" name="Rectangle: Diagonal Corners Rounded 7">
            <a:extLst>
              <a:ext uri="{FF2B5EF4-FFF2-40B4-BE49-F238E27FC236}">
                <a16:creationId xmlns:a16="http://schemas.microsoft.com/office/drawing/2014/main" id="{48F46A74-D281-144E-E4A0-49DD59EF77B1}"/>
              </a:ext>
            </a:extLst>
          </p:cNvPr>
          <p:cNvSpPr/>
          <p:nvPr/>
        </p:nvSpPr>
        <p:spPr>
          <a:xfrm>
            <a:off x="5491896" y="1265485"/>
            <a:ext cx="3017795" cy="680012"/>
          </a:xfrm>
          <a:prstGeom prst="round2DiagRect">
            <a:avLst/>
          </a:prstGeom>
          <a:solidFill>
            <a:srgbClr val="898F0F"/>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latin typeface="Arial" panose="020B0604020202020204" pitchFamily="34" charset="0"/>
                <a:cs typeface="Arial" panose="020B0604020202020204" pitchFamily="34" charset="0"/>
              </a:rPr>
              <a:t>mHSPC </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(gồm cả di căn </a:t>
            </a:r>
            <a:r>
              <a:rPr lang="en-US" sz="2000">
                <a:solidFill>
                  <a:srgbClr val="FFFF00"/>
                </a:solidFill>
                <a:latin typeface="Arial" panose="020B0604020202020204" pitchFamily="34" charset="0"/>
                <a:cs typeface="Arial" panose="020B0604020202020204" pitchFamily="34" charset="0"/>
              </a:rPr>
              <a:t>denovo</a:t>
            </a:r>
            <a:r>
              <a:rPr lang="en-US" sz="2000">
                <a:latin typeface="Arial" panose="020B0604020202020204" pitchFamily="34" charset="0"/>
                <a:cs typeface="Arial" panose="020B0604020202020204" pitchFamily="34" charset="0"/>
              </a:rPr>
              <a:t>)</a:t>
            </a:r>
          </a:p>
        </p:txBody>
      </p:sp>
      <p:sp>
        <p:nvSpPr>
          <p:cNvPr id="9" name="Rectangle: Diagonal Corners Rounded 8">
            <a:extLst>
              <a:ext uri="{FF2B5EF4-FFF2-40B4-BE49-F238E27FC236}">
                <a16:creationId xmlns:a16="http://schemas.microsoft.com/office/drawing/2014/main" id="{E56E872F-0D3F-F11E-AAE8-409427B96DAA}"/>
              </a:ext>
            </a:extLst>
          </p:cNvPr>
          <p:cNvSpPr/>
          <p:nvPr/>
        </p:nvSpPr>
        <p:spPr>
          <a:xfrm>
            <a:off x="9118946" y="2611175"/>
            <a:ext cx="2883294" cy="685461"/>
          </a:xfrm>
          <a:prstGeom prst="round2Diag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latin typeface="Arial" panose="020B0604020202020204" pitchFamily="34" charset="0"/>
                <a:cs typeface="Arial" panose="020B0604020202020204" pitchFamily="34" charset="0"/>
              </a:rPr>
              <a:t>mCRPC</a:t>
            </a:r>
          </a:p>
        </p:txBody>
      </p:sp>
      <p:sp>
        <p:nvSpPr>
          <p:cNvPr id="14" name="Rectangle: Diagonal Corners Rounded 13">
            <a:extLst>
              <a:ext uri="{FF2B5EF4-FFF2-40B4-BE49-F238E27FC236}">
                <a16:creationId xmlns:a16="http://schemas.microsoft.com/office/drawing/2014/main" id="{773C2CFB-C3C0-EC33-F399-A98A2838010E}"/>
              </a:ext>
            </a:extLst>
          </p:cNvPr>
          <p:cNvSpPr/>
          <p:nvPr/>
        </p:nvSpPr>
        <p:spPr>
          <a:xfrm>
            <a:off x="226978" y="3332053"/>
            <a:ext cx="576409" cy="450289"/>
          </a:xfrm>
          <a:prstGeom prst="round2DiagRect">
            <a:avLst/>
          </a:prstGeom>
          <a:solidFill>
            <a:srgbClr val="6A96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NC thấp</a:t>
            </a:r>
          </a:p>
        </p:txBody>
      </p:sp>
      <p:sp>
        <p:nvSpPr>
          <p:cNvPr id="15" name="Rectangle: Diagonal Corners Rounded 14">
            <a:extLst>
              <a:ext uri="{FF2B5EF4-FFF2-40B4-BE49-F238E27FC236}">
                <a16:creationId xmlns:a16="http://schemas.microsoft.com/office/drawing/2014/main" id="{F89E7FC5-3AE0-CDC6-013E-C1EEA4C13536}"/>
              </a:ext>
            </a:extLst>
          </p:cNvPr>
          <p:cNvSpPr/>
          <p:nvPr/>
        </p:nvSpPr>
        <p:spPr>
          <a:xfrm>
            <a:off x="845538" y="3337148"/>
            <a:ext cx="1105712" cy="450289"/>
          </a:xfrm>
          <a:prstGeom prst="round2DiagRect">
            <a:avLst/>
          </a:prstGeom>
          <a:solidFill>
            <a:srgbClr val="6A96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NC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trung bình</a:t>
            </a:r>
          </a:p>
        </p:txBody>
      </p:sp>
      <p:sp>
        <p:nvSpPr>
          <p:cNvPr id="16" name="Rectangle: Diagonal Corners Rounded 15">
            <a:extLst>
              <a:ext uri="{FF2B5EF4-FFF2-40B4-BE49-F238E27FC236}">
                <a16:creationId xmlns:a16="http://schemas.microsoft.com/office/drawing/2014/main" id="{CCE36496-14F6-DEC7-2390-5C1C40922367}"/>
              </a:ext>
            </a:extLst>
          </p:cNvPr>
          <p:cNvSpPr/>
          <p:nvPr/>
        </p:nvSpPr>
        <p:spPr>
          <a:xfrm>
            <a:off x="1993401" y="3327743"/>
            <a:ext cx="576409" cy="450289"/>
          </a:xfrm>
          <a:prstGeom prst="round2DiagRect">
            <a:avLst/>
          </a:prstGeom>
          <a:solidFill>
            <a:srgbClr val="6A96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NC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cao</a:t>
            </a:r>
          </a:p>
        </p:txBody>
      </p:sp>
      <p:sp>
        <p:nvSpPr>
          <p:cNvPr id="17" name="Rectangle: Diagonal Corners Rounded 16">
            <a:extLst>
              <a:ext uri="{FF2B5EF4-FFF2-40B4-BE49-F238E27FC236}">
                <a16:creationId xmlns:a16="http://schemas.microsoft.com/office/drawing/2014/main" id="{90834C2C-B35B-B96C-9315-F6F242138AE9}"/>
              </a:ext>
            </a:extLst>
          </p:cNvPr>
          <p:cNvSpPr/>
          <p:nvPr/>
        </p:nvSpPr>
        <p:spPr>
          <a:xfrm>
            <a:off x="2613846" y="3332607"/>
            <a:ext cx="576409" cy="450289"/>
          </a:xfrm>
          <a:prstGeom prst="round2DiagRect">
            <a:avLst/>
          </a:prstGeom>
          <a:solidFill>
            <a:srgbClr val="6A96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N(+)</a:t>
            </a:r>
          </a:p>
        </p:txBody>
      </p:sp>
      <p:sp>
        <p:nvSpPr>
          <p:cNvPr id="18" name="Rectangle: Diagonal Corners Rounded 17">
            <a:extLst>
              <a:ext uri="{FF2B5EF4-FFF2-40B4-BE49-F238E27FC236}">
                <a16:creationId xmlns:a16="http://schemas.microsoft.com/office/drawing/2014/main" id="{C8CAD52C-8DE8-53E3-D0FC-3A33368E6898}"/>
              </a:ext>
            </a:extLst>
          </p:cNvPr>
          <p:cNvSpPr/>
          <p:nvPr/>
        </p:nvSpPr>
        <p:spPr>
          <a:xfrm>
            <a:off x="9118946" y="3351277"/>
            <a:ext cx="918416" cy="426755"/>
          </a:xfrm>
          <a:prstGeom prst="round2DiagRect">
            <a:avLst/>
          </a:prstGeom>
          <a:solidFill>
            <a:srgbClr val="FE7A1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Bước 1</a:t>
            </a:r>
          </a:p>
        </p:txBody>
      </p:sp>
      <p:sp>
        <p:nvSpPr>
          <p:cNvPr id="19" name="Rectangle: Diagonal Corners Rounded 18">
            <a:extLst>
              <a:ext uri="{FF2B5EF4-FFF2-40B4-BE49-F238E27FC236}">
                <a16:creationId xmlns:a16="http://schemas.microsoft.com/office/drawing/2014/main" id="{CC8026E7-8F9B-C986-2830-F4986D2CC9FB}"/>
              </a:ext>
            </a:extLst>
          </p:cNvPr>
          <p:cNvSpPr/>
          <p:nvPr/>
        </p:nvSpPr>
        <p:spPr>
          <a:xfrm>
            <a:off x="10103349" y="3343597"/>
            <a:ext cx="918416" cy="426755"/>
          </a:xfrm>
          <a:prstGeom prst="round2DiagRect">
            <a:avLst/>
          </a:prstGeom>
          <a:solidFill>
            <a:srgbClr val="FE7A1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Bước 2</a:t>
            </a:r>
          </a:p>
        </p:txBody>
      </p:sp>
      <p:sp>
        <p:nvSpPr>
          <p:cNvPr id="20" name="Rectangle: Diagonal Corners Rounded 19">
            <a:extLst>
              <a:ext uri="{FF2B5EF4-FFF2-40B4-BE49-F238E27FC236}">
                <a16:creationId xmlns:a16="http://schemas.microsoft.com/office/drawing/2014/main" id="{8871666F-1811-0FAA-801E-66E05321370E}"/>
              </a:ext>
            </a:extLst>
          </p:cNvPr>
          <p:cNvSpPr/>
          <p:nvPr/>
        </p:nvSpPr>
        <p:spPr>
          <a:xfrm>
            <a:off x="11083824" y="3327743"/>
            <a:ext cx="918416" cy="426755"/>
          </a:xfrm>
          <a:prstGeom prst="round2DiagRect">
            <a:avLst/>
          </a:prstGeom>
          <a:solidFill>
            <a:srgbClr val="FE7A1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Bước 3</a:t>
            </a:r>
          </a:p>
        </p:txBody>
      </p:sp>
      <p:cxnSp>
        <p:nvCxnSpPr>
          <p:cNvPr id="22" name="Straight Arrow Connector 21">
            <a:extLst>
              <a:ext uri="{FF2B5EF4-FFF2-40B4-BE49-F238E27FC236}">
                <a16:creationId xmlns:a16="http://schemas.microsoft.com/office/drawing/2014/main" id="{646568F3-C4C0-C1D8-39EE-70D648A95CA5}"/>
              </a:ext>
            </a:extLst>
          </p:cNvPr>
          <p:cNvCxnSpPr>
            <a:cxnSpLocks/>
            <a:endCxn id="6" idx="2"/>
          </p:cNvCxnSpPr>
          <p:nvPr/>
        </p:nvCxnSpPr>
        <p:spPr>
          <a:xfrm>
            <a:off x="3190255" y="2950073"/>
            <a:ext cx="367969" cy="3832"/>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4C3FDAA-1810-4980-F545-82BB9D3538AB}"/>
              </a:ext>
            </a:extLst>
          </p:cNvPr>
          <p:cNvCxnSpPr>
            <a:cxnSpLocks/>
          </p:cNvCxnSpPr>
          <p:nvPr/>
        </p:nvCxnSpPr>
        <p:spPr>
          <a:xfrm>
            <a:off x="5302831" y="1703088"/>
            <a:ext cx="183849"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6D46723-168D-7E30-E049-DAB9D08F8B3F}"/>
              </a:ext>
            </a:extLst>
          </p:cNvPr>
          <p:cNvCxnSpPr>
            <a:cxnSpLocks/>
            <a:endCxn id="7" idx="2"/>
          </p:cNvCxnSpPr>
          <p:nvPr/>
        </p:nvCxnSpPr>
        <p:spPr>
          <a:xfrm>
            <a:off x="5307911" y="4290374"/>
            <a:ext cx="652177"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55F3027-6DFE-E7ED-DEFA-C955FD284DA3}"/>
              </a:ext>
            </a:extLst>
          </p:cNvPr>
          <p:cNvCxnSpPr>
            <a:cxnSpLocks/>
          </p:cNvCxnSpPr>
          <p:nvPr/>
        </p:nvCxnSpPr>
        <p:spPr>
          <a:xfrm>
            <a:off x="5307911" y="1695903"/>
            <a:ext cx="0" cy="261290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366261D-CFCF-3B35-3BF9-767005066D89}"/>
              </a:ext>
            </a:extLst>
          </p:cNvPr>
          <p:cNvCxnSpPr>
            <a:cxnSpLocks/>
          </p:cNvCxnSpPr>
          <p:nvPr/>
        </p:nvCxnSpPr>
        <p:spPr>
          <a:xfrm>
            <a:off x="5048778" y="2957963"/>
            <a:ext cx="259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8D941E3-EC96-5591-5C6F-D975A3A8E48A}"/>
              </a:ext>
            </a:extLst>
          </p:cNvPr>
          <p:cNvCxnSpPr>
            <a:cxnSpLocks/>
          </p:cNvCxnSpPr>
          <p:nvPr/>
        </p:nvCxnSpPr>
        <p:spPr>
          <a:xfrm flipH="1">
            <a:off x="8665491" y="1685036"/>
            <a:ext cx="6397" cy="260533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E31B1D-61D9-3392-C418-AF9608A1A6B1}"/>
              </a:ext>
            </a:extLst>
          </p:cNvPr>
          <p:cNvCxnSpPr>
            <a:cxnSpLocks/>
          </p:cNvCxnSpPr>
          <p:nvPr/>
        </p:nvCxnSpPr>
        <p:spPr>
          <a:xfrm>
            <a:off x="8509699" y="1685036"/>
            <a:ext cx="16219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2B9F59B-33B4-4790-5C60-B0FA43C03FB7}"/>
              </a:ext>
            </a:extLst>
          </p:cNvPr>
          <p:cNvCxnSpPr>
            <a:cxnSpLocks/>
            <a:stCxn id="7" idx="0"/>
          </p:cNvCxnSpPr>
          <p:nvPr/>
        </p:nvCxnSpPr>
        <p:spPr>
          <a:xfrm>
            <a:off x="8006914" y="4290374"/>
            <a:ext cx="658577" cy="54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22A817F-9104-BF66-77B5-F5D38E381CCD}"/>
              </a:ext>
            </a:extLst>
          </p:cNvPr>
          <p:cNvCxnSpPr>
            <a:cxnSpLocks/>
            <a:endCxn id="9" idx="2"/>
          </p:cNvCxnSpPr>
          <p:nvPr/>
        </p:nvCxnSpPr>
        <p:spPr>
          <a:xfrm>
            <a:off x="8671890" y="2950073"/>
            <a:ext cx="447056" cy="3833"/>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Diagonal Corners Rounded 9">
            <a:extLst>
              <a:ext uri="{FF2B5EF4-FFF2-40B4-BE49-F238E27FC236}">
                <a16:creationId xmlns:a16="http://schemas.microsoft.com/office/drawing/2014/main" id="{628F5DE8-9C70-C308-36C6-307740DAB862}"/>
              </a:ext>
            </a:extLst>
          </p:cNvPr>
          <p:cNvSpPr/>
          <p:nvPr/>
        </p:nvSpPr>
        <p:spPr>
          <a:xfrm>
            <a:off x="5518726" y="2004991"/>
            <a:ext cx="1405082" cy="340033"/>
          </a:xfrm>
          <a:prstGeom prst="round2DiagRect">
            <a:avLst/>
          </a:prstGeom>
          <a:solidFill>
            <a:srgbClr val="535709">
              <a:alpha val="56863"/>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rPr>
              <a:t>Low volume</a:t>
            </a:r>
          </a:p>
        </p:txBody>
      </p:sp>
      <p:sp>
        <p:nvSpPr>
          <p:cNvPr id="21" name="Rectangle: Diagonal Corners Rounded 20">
            <a:extLst>
              <a:ext uri="{FF2B5EF4-FFF2-40B4-BE49-F238E27FC236}">
                <a16:creationId xmlns:a16="http://schemas.microsoft.com/office/drawing/2014/main" id="{2D5D5E41-82DE-0E49-4D48-4BB049642873}"/>
              </a:ext>
            </a:extLst>
          </p:cNvPr>
          <p:cNvSpPr/>
          <p:nvPr/>
        </p:nvSpPr>
        <p:spPr>
          <a:xfrm>
            <a:off x="6971103" y="1997910"/>
            <a:ext cx="1511313" cy="340033"/>
          </a:xfrm>
          <a:prstGeom prst="round2DiagRect">
            <a:avLst/>
          </a:prstGeom>
          <a:solidFill>
            <a:srgbClr val="535709">
              <a:alpha val="56863"/>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rPr>
              <a:t>High volume</a:t>
            </a:r>
          </a:p>
        </p:txBody>
      </p:sp>
      <p:pic>
        <p:nvPicPr>
          <p:cNvPr id="41" name="Picture 40" descr="A black spine in a blue circle&#10;&#10;Description automatically generated">
            <a:extLst>
              <a:ext uri="{FF2B5EF4-FFF2-40B4-BE49-F238E27FC236}">
                <a16:creationId xmlns:a16="http://schemas.microsoft.com/office/drawing/2014/main" id="{4F743C52-E95D-4F34-CA2C-C219E17DC3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3115" y="1718952"/>
            <a:ext cx="771937" cy="771937"/>
          </a:xfrm>
          <a:prstGeom prst="rect">
            <a:avLst/>
          </a:prstGeom>
        </p:spPr>
      </p:pic>
      <p:pic>
        <p:nvPicPr>
          <p:cNvPr id="42" name="Picture 41" descr="A black spine in a blue circle&#10;&#10;Description automatically generated">
            <a:extLst>
              <a:ext uri="{FF2B5EF4-FFF2-40B4-BE49-F238E27FC236}">
                <a16:creationId xmlns:a16="http://schemas.microsoft.com/office/drawing/2014/main" id="{542674DC-528B-BC0D-A10E-5E898DFA02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4744" y="1781957"/>
            <a:ext cx="771937" cy="771937"/>
          </a:xfrm>
          <a:prstGeom prst="rect">
            <a:avLst/>
          </a:prstGeom>
        </p:spPr>
      </p:pic>
      <p:pic>
        <p:nvPicPr>
          <p:cNvPr id="44" name="Picture 43" descr="A black spine in a blue circle&#10;&#10;Description automatically generated">
            <a:extLst>
              <a:ext uri="{FF2B5EF4-FFF2-40B4-BE49-F238E27FC236}">
                <a16:creationId xmlns:a16="http://schemas.microsoft.com/office/drawing/2014/main" id="{127BE270-3F92-057B-24DA-B4CB3114E9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839" y="476180"/>
            <a:ext cx="771937" cy="771937"/>
          </a:xfrm>
          <a:prstGeom prst="rect">
            <a:avLst/>
          </a:prstGeom>
        </p:spPr>
      </p:pic>
      <p:pic>
        <p:nvPicPr>
          <p:cNvPr id="47" name="Picture 46" descr="A black spine in a blue circle&#10;&#10;Description automatically generated">
            <a:extLst>
              <a:ext uri="{FF2B5EF4-FFF2-40B4-BE49-F238E27FC236}">
                <a16:creationId xmlns:a16="http://schemas.microsoft.com/office/drawing/2014/main" id="{4584DD69-86D2-AD71-CD96-02B01B73C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9576" y="1840246"/>
            <a:ext cx="771937" cy="771937"/>
          </a:xfrm>
          <a:prstGeom prst="rect">
            <a:avLst/>
          </a:prstGeom>
        </p:spPr>
      </p:pic>
      <p:pic>
        <p:nvPicPr>
          <p:cNvPr id="48" name="Picture 47" descr="A black spine in a blue circle&#10;&#10;Description automatically generated">
            <a:extLst>
              <a:ext uri="{FF2B5EF4-FFF2-40B4-BE49-F238E27FC236}">
                <a16:creationId xmlns:a16="http://schemas.microsoft.com/office/drawing/2014/main" id="{F2B244F4-4208-9C17-C031-5578347532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0499" y="1840245"/>
            <a:ext cx="771937" cy="771937"/>
          </a:xfrm>
          <a:prstGeom prst="rect">
            <a:avLst/>
          </a:prstGeom>
        </p:spPr>
      </p:pic>
      <p:pic>
        <p:nvPicPr>
          <p:cNvPr id="49" name="Picture 48" descr="A black spine in a blue circle&#10;&#10;Description automatically generated">
            <a:extLst>
              <a:ext uri="{FF2B5EF4-FFF2-40B4-BE49-F238E27FC236}">
                <a16:creationId xmlns:a16="http://schemas.microsoft.com/office/drawing/2014/main" id="{A0043D67-ED7C-5923-7D56-CEBD1CBD6B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6188" y="1813513"/>
            <a:ext cx="771937" cy="771937"/>
          </a:xfrm>
          <a:prstGeom prst="rect">
            <a:avLst/>
          </a:prstGeom>
        </p:spPr>
      </p:pic>
      <p:sp>
        <p:nvSpPr>
          <p:cNvPr id="50" name="Explosion: 14 Points 49">
            <a:extLst>
              <a:ext uri="{FF2B5EF4-FFF2-40B4-BE49-F238E27FC236}">
                <a16:creationId xmlns:a16="http://schemas.microsoft.com/office/drawing/2014/main" id="{EB65CBB5-49CD-92E4-277A-E6007D65F60A}"/>
              </a:ext>
            </a:extLst>
          </p:cNvPr>
          <p:cNvSpPr/>
          <p:nvPr/>
        </p:nvSpPr>
        <p:spPr>
          <a:xfrm>
            <a:off x="6942606" y="914712"/>
            <a:ext cx="47295" cy="45719"/>
          </a:xfrm>
          <a:prstGeom prst="irregularSeal2">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Explosion: 14 Points 50">
            <a:extLst>
              <a:ext uri="{FF2B5EF4-FFF2-40B4-BE49-F238E27FC236}">
                <a16:creationId xmlns:a16="http://schemas.microsoft.com/office/drawing/2014/main" id="{AAF70D91-488D-5927-67FE-7FD30ED69E11}"/>
              </a:ext>
            </a:extLst>
          </p:cNvPr>
          <p:cNvSpPr/>
          <p:nvPr/>
        </p:nvSpPr>
        <p:spPr>
          <a:xfrm>
            <a:off x="9584577" y="2203353"/>
            <a:ext cx="47295" cy="45719"/>
          </a:xfrm>
          <a:prstGeom prst="irregularSeal2">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xplosion: 14 Points 51">
            <a:extLst>
              <a:ext uri="{FF2B5EF4-FFF2-40B4-BE49-F238E27FC236}">
                <a16:creationId xmlns:a16="http://schemas.microsoft.com/office/drawing/2014/main" id="{5BCC86CF-1B00-BCB2-4BED-FE54771DA486}"/>
              </a:ext>
            </a:extLst>
          </p:cNvPr>
          <p:cNvSpPr/>
          <p:nvPr/>
        </p:nvSpPr>
        <p:spPr>
          <a:xfrm>
            <a:off x="9512219" y="2299305"/>
            <a:ext cx="47295" cy="45719"/>
          </a:xfrm>
          <a:prstGeom prst="irregularSeal2">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xplosion: 14 Points 52">
            <a:extLst>
              <a:ext uri="{FF2B5EF4-FFF2-40B4-BE49-F238E27FC236}">
                <a16:creationId xmlns:a16="http://schemas.microsoft.com/office/drawing/2014/main" id="{0B2C590A-12E2-B3DB-4800-91FD32769A69}"/>
              </a:ext>
            </a:extLst>
          </p:cNvPr>
          <p:cNvSpPr/>
          <p:nvPr/>
        </p:nvSpPr>
        <p:spPr>
          <a:xfrm>
            <a:off x="10666617" y="2203353"/>
            <a:ext cx="47295" cy="45719"/>
          </a:xfrm>
          <a:prstGeom prst="irregularSeal2">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xplosion: 14 Points 53">
            <a:extLst>
              <a:ext uri="{FF2B5EF4-FFF2-40B4-BE49-F238E27FC236}">
                <a16:creationId xmlns:a16="http://schemas.microsoft.com/office/drawing/2014/main" id="{11063CA5-B9A9-A2E8-93E4-64EFF3B9DC9F}"/>
              </a:ext>
            </a:extLst>
          </p:cNvPr>
          <p:cNvSpPr/>
          <p:nvPr/>
        </p:nvSpPr>
        <p:spPr>
          <a:xfrm>
            <a:off x="10594259" y="2299305"/>
            <a:ext cx="47295" cy="45719"/>
          </a:xfrm>
          <a:prstGeom prst="irregularSeal2">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Explosion: 14 Points 54">
            <a:extLst>
              <a:ext uri="{FF2B5EF4-FFF2-40B4-BE49-F238E27FC236}">
                <a16:creationId xmlns:a16="http://schemas.microsoft.com/office/drawing/2014/main" id="{394ED3C7-C437-C7B8-929A-3375C0EF22C0}"/>
              </a:ext>
            </a:extLst>
          </p:cNvPr>
          <p:cNvSpPr/>
          <p:nvPr/>
        </p:nvSpPr>
        <p:spPr>
          <a:xfrm>
            <a:off x="10619322" y="2432604"/>
            <a:ext cx="47295" cy="45719"/>
          </a:xfrm>
          <a:prstGeom prst="irregularSeal2">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Explosion: 14 Points 55">
            <a:extLst>
              <a:ext uri="{FF2B5EF4-FFF2-40B4-BE49-F238E27FC236}">
                <a16:creationId xmlns:a16="http://schemas.microsoft.com/office/drawing/2014/main" id="{55F4BF2D-6358-D398-9388-18C5EBB7254F}"/>
              </a:ext>
            </a:extLst>
          </p:cNvPr>
          <p:cNvSpPr/>
          <p:nvPr/>
        </p:nvSpPr>
        <p:spPr>
          <a:xfrm>
            <a:off x="11661027" y="2173827"/>
            <a:ext cx="47295" cy="45719"/>
          </a:xfrm>
          <a:prstGeom prst="irregularSeal2">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Explosion: 14 Points 56">
            <a:extLst>
              <a:ext uri="{FF2B5EF4-FFF2-40B4-BE49-F238E27FC236}">
                <a16:creationId xmlns:a16="http://schemas.microsoft.com/office/drawing/2014/main" id="{051FEE01-9C38-C1D3-969D-4444799C46F1}"/>
              </a:ext>
            </a:extLst>
          </p:cNvPr>
          <p:cNvSpPr/>
          <p:nvPr/>
        </p:nvSpPr>
        <p:spPr>
          <a:xfrm>
            <a:off x="11588669" y="2269779"/>
            <a:ext cx="47295" cy="45719"/>
          </a:xfrm>
          <a:prstGeom prst="irregularSeal2">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Explosion: 14 Points 57">
            <a:extLst>
              <a:ext uri="{FF2B5EF4-FFF2-40B4-BE49-F238E27FC236}">
                <a16:creationId xmlns:a16="http://schemas.microsoft.com/office/drawing/2014/main" id="{76597331-2A7B-E783-C441-411A0A87C5EB}"/>
              </a:ext>
            </a:extLst>
          </p:cNvPr>
          <p:cNvSpPr/>
          <p:nvPr/>
        </p:nvSpPr>
        <p:spPr>
          <a:xfrm>
            <a:off x="11613732" y="2403078"/>
            <a:ext cx="47295" cy="45719"/>
          </a:xfrm>
          <a:prstGeom prst="irregularSeal2">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Explosion: 14 Points 58">
            <a:extLst>
              <a:ext uri="{FF2B5EF4-FFF2-40B4-BE49-F238E27FC236}">
                <a16:creationId xmlns:a16="http://schemas.microsoft.com/office/drawing/2014/main" id="{B5F68BD4-1615-F2E0-684B-E65492674418}"/>
              </a:ext>
            </a:extLst>
          </p:cNvPr>
          <p:cNvSpPr/>
          <p:nvPr/>
        </p:nvSpPr>
        <p:spPr>
          <a:xfrm>
            <a:off x="11612316" y="2059202"/>
            <a:ext cx="47295" cy="45719"/>
          </a:xfrm>
          <a:prstGeom prst="irregularSeal2">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Explosion: 14 Points 59">
            <a:extLst>
              <a:ext uri="{FF2B5EF4-FFF2-40B4-BE49-F238E27FC236}">
                <a16:creationId xmlns:a16="http://schemas.microsoft.com/office/drawing/2014/main" id="{A19916D1-4311-BD9F-737C-21225C129A05}"/>
              </a:ext>
            </a:extLst>
          </p:cNvPr>
          <p:cNvSpPr/>
          <p:nvPr/>
        </p:nvSpPr>
        <p:spPr>
          <a:xfrm>
            <a:off x="11508820" y="1959272"/>
            <a:ext cx="47295" cy="45719"/>
          </a:xfrm>
          <a:prstGeom prst="irregularSeal2">
            <a:avLst/>
          </a:prstGeom>
          <a:solidFill>
            <a:srgbClr val="FF006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A black spine in a blue circle&#10;&#10;Description automatically generated">
            <a:extLst>
              <a:ext uri="{FF2B5EF4-FFF2-40B4-BE49-F238E27FC236}">
                <a16:creationId xmlns:a16="http://schemas.microsoft.com/office/drawing/2014/main" id="{FE4DEE09-63B6-D509-AFC2-C630190620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3631" y="3198638"/>
            <a:ext cx="771937" cy="771937"/>
          </a:xfrm>
          <a:prstGeom prst="rect">
            <a:avLst/>
          </a:prstGeom>
        </p:spPr>
      </p:pic>
      <p:cxnSp>
        <p:nvCxnSpPr>
          <p:cNvPr id="63" name="Straight Arrow Connector 62">
            <a:extLst>
              <a:ext uri="{FF2B5EF4-FFF2-40B4-BE49-F238E27FC236}">
                <a16:creationId xmlns:a16="http://schemas.microsoft.com/office/drawing/2014/main" id="{A8F33899-E09E-A4CA-CC79-303DAD3BD16E}"/>
              </a:ext>
            </a:extLst>
          </p:cNvPr>
          <p:cNvCxnSpPr>
            <a:cxnSpLocks/>
          </p:cNvCxnSpPr>
          <p:nvPr/>
        </p:nvCxnSpPr>
        <p:spPr>
          <a:xfrm flipV="1">
            <a:off x="226977" y="3996435"/>
            <a:ext cx="0" cy="2543289"/>
          </a:xfrm>
          <a:prstGeom prst="straightConnector1">
            <a:avLst/>
          </a:prstGeom>
          <a:ln w="28575">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3" name="Straight Arrow Connector 1032">
            <a:extLst>
              <a:ext uri="{FF2B5EF4-FFF2-40B4-BE49-F238E27FC236}">
                <a16:creationId xmlns:a16="http://schemas.microsoft.com/office/drawing/2014/main" id="{D83AE266-799C-351C-6D7D-DE6F26B4D48A}"/>
              </a:ext>
            </a:extLst>
          </p:cNvPr>
          <p:cNvCxnSpPr>
            <a:cxnSpLocks/>
          </p:cNvCxnSpPr>
          <p:nvPr/>
        </p:nvCxnSpPr>
        <p:spPr>
          <a:xfrm>
            <a:off x="226977" y="6525209"/>
            <a:ext cx="11775263" cy="24675"/>
          </a:xfrm>
          <a:prstGeom prst="straightConnector1">
            <a:avLst/>
          </a:prstGeom>
          <a:ln w="28575">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6" name="Straight Arrow Connector 1035">
            <a:extLst>
              <a:ext uri="{FF2B5EF4-FFF2-40B4-BE49-F238E27FC236}">
                <a16:creationId xmlns:a16="http://schemas.microsoft.com/office/drawing/2014/main" id="{7D4EDB71-71BB-0A00-6E54-AB284CC98C8A}"/>
              </a:ext>
            </a:extLst>
          </p:cNvPr>
          <p:cNvCxnSpPr>
            <a:cxnSpLocks/>
          </p:cNvCxnSpPr>
          <p:nvPr/>
        </p:nvCxnSpPr>
        <p:spPr>
          <a:xfrm flipV="1">
            <a:off x="3305457" y="2987705"/>
            <a:ext cx="0" cy="3562179"/>
          </a:xfrm>
          <a:prstGeom prst="straightConnector1">
            <a:avLst/>
          </a:prstGeom>
          <a:ln w="12700">
            <a:solidFill>
              <a:schemeClr val="bg2">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8" name="Straight Arrow Connector 1037">
            <a:extLst>
              <a:ext uri="{FF2B5EF4-FFF2-40B4-BE49-F238E27FC236}">
                <a16:creationId xmlns:a16="http://schemas.microsoft.com/office/drawing/2014/main" id="{35274124-A293-A94D-A279-A309B1C20A55}"/>
              </a:ext>
            </a:extLst>
          </p:cNvPr>
          <p:cNvCxnSpPr>
            <a:cxnSpLocks/>
          </p:cNvCxnSpPr>
          <p:nvPr/>
        </p:nvCxnSpPr>
        <p:spPr>
          <a:xfrm flipV="1">
            <a:off x="5185057" y="3002357"/>
            <a:ext cx="0" cy="3547527"/>
          </a:xfrm>
          <a:prstGeom prst="straightConnector1">
            <a:avLst/>
          </a:prstGeom>
          <a:ln w="12700">
            <a:solidFill>
              <a:schemeClr val="bg2">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9" name="Straight Arrow Connector 1038">
            <a:extLst>
              <a:ext uri="{FF2B5EF4-FFF2-40B4-BE49-F238E27FC236}">
                <a16:creationId xmlns:a16="http://schemas.microsoft.com/office/drawing/2014/main" id="{CCC1AB33-7247-DE41-761C-D9053C498048}"/>
              </a:ext>
            </a:extLst>
          </p:cNvPr>
          <p:cNvCxnSpPr>
            <a:cxnSpLocks/>
          </p:cNvCxnSpPr>
          <p:nvPr/>
        </p:nvCxnSpPr>
        <p:spPr>
          <a:xfrm flipV="1">
            <a:off x="8822337" y="3002357"/>
            <a:ext cx="0" cy="3547527"/>
          </a:xfrm>
          <a:prstGeom prst="straightConnector1">
            <a:avLst/>
          </a:prstGeom>
          <a:ln w="12700">
            <a:solidFill>
              <a:schemeClr val="bg2">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0" name="Straight Arrow Connector 1039">
            <a:extLst>
              <a:ext uri="{FF2B5EF4-FFF2-40B4-BE49-F238E27FC236}">
                <a16:creationId xmlns:a16="http://schemas.microsoft.com/office/drawing/2014/main" id="{C85C5933-251D-6690-0F9E-E25820CAD054}"/>
              </a:ext>
            </a:extLst>
          </p:cNvPr>
          <p:cNvCxnSpPr>
            <a:cxnSpLocks/>
          </p:cNvCxnSpPr>
          <p:nvPr/>
        </p:nvCxnSpPr>
        <p:spPr>
          <a:xfrm flipV="1">
            <a:off x="10061139" y="3422275"/>
            <a:ext cx="0" cy="3127609"/>
          </a:xfrm>
          <a:prstGeom prst="straightConnector1">
            <a:avLst/>
          </a:prstGeom>
          <a:ln w="12700">
            <a:solidFill>
              <a:schemeClr val="bg2">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2" name="Straight Arrow Connector 1041">
            <a:extLst>
              <a:ext uri="{FF2B5EF4-FFF2-40B4-BE49-F238E27FC236}">
                <a16:creationId xmlns:a16="http://schemas.microsoft.com/office/drawing/2014/main" id="{E621FC00-AAEE-0763-995F-23CA45C9ED4A}"/>
              </a:ext>
            </a:extLst>
          </p:cNvPr>
          <p:cNvCxnSpPr>
            <a:cxnSpLocks/>
          </p:cNvCxnSpPr>
          <p:nvPr/>
        </p:nvCxnSpPr>
        <p:spPr>
          <a:xfrm flipV="1">
            <a:off x="11083824" y="3422275"/>
            <a:ext cx="0" cy="3127609"/>
          </a:xfrm>
          <a:prstGeom prst="straightConnector1">
            <a:avLst/>
          </a:prstGeom>
          <a:ln w="12700">
            <a:solidFill>
              <a:schemeClr val="bg2">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49" name="Group 1048">
            <a:extLst>
              <a:ext uri="{FF2B5EF4-FFF2-40B4-BE49-F238E27FC236}">
                <a16:creationId xmlns:a16="http://schemas.microsoft.com/office/drawing/2014/main" id="{FA556038-C6B0-E89C-FC96-A73A03F7BB91}"/>
              </a:ext>
            </a:extLst>
          </p:cNvPr>
          <p:cNvGrpSpPr/>
          <p:nvPr/>
        </p:nvGrpSpPr>
        <p:grpSpPr>
          <a:xfrm>
            <a:off x="213360" y="4496310"/>
            <a:ext cx="11695863" cy="2055905"/>
            <a:chOff x="213360" y="4496310"/>
            <a:chExt cx="11695863" cy="2055905"/>
          </a:xfrm>
        </p:grpSpPr>
        <p:sp>
          <p:nvSpPr>
            <p:cNvPr id="1046" name="Freeform: Shape 1045">
              <a:extLst>
                <a:ext uri="{FF2B5EF4-FFF2-40B4-BE49-F238E27FC236}">
                  <a16:creationId xmlns:a16="http://schemas.microsoft.com/office/drawing/2014/main" id="{5FA5B11E-BF48-527C-216F-FDC6CEDE8F2D}"/>
                </a:ext>
              </a:extLst>
            </p:cNvPr>
            <p:cNvSpPr/>
            <p:nvPr/>
          </p:nvSpPr>
          <p:spPr>
            <a:xfrm>
              <a:off x="213360" y="5850856"/>
              <a:ext cx="3092091" cy="682033"/>
            </a:xfrm>
            <a:custGeom>
              <a:avLst/>
              <a:gdLst>
                <a:gd name="connsiteX0" fmla="*/ 0 w 3129280"/>
                <a:gd name="connsiteY0" fmla="*/ 163864 h 787995"/>
                <a:gd name="connsiteX1" fmla="*/ 619760 w 3129280"/>
                <a:gd name="connsiteY1" fmla="*/ 21624 h 787995"/>
                <a:gd name="connsiteX2" fmla="*/ 843280 w 3129280"/>
                <a:gd name="connsiteY2" fmla="*/ 72424 h 787995"/>
                <a:gd name="connsiteX3" fmla="*/ 1168400 w 3129280"/>
                <a:gd name="connsiteY3" fmla="*/ 682024 h 787995"/>
                <a:gd name="connsiteX4" fmla="*/ 3129280 w 3129280"/>
                <a:gd name="connsiteY4" fmla="*/ 783624 h 78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280" h="787995">
                  <a:moveTo>
                    <a:pt x="0" y="163864"/>
                  </a:moveTo>
                  <a:cubicBezTo>
                    <a:pt x="239606" y="100364"/>
                    <a:pt x="479213" y="36864"/>
                    <a:pt x="619760" y="21624"/>
                  </a:cubicBezTo>
                  <a:cubicBezTo>
                    <a:pt x="760307" y="6384"/>
                    <a:pt x="751840" y="-37643"/>
                    <a:pt x="843280" y="72424"/>
                  </a:cubicBezTo>
                  <a:cubicBezTo>
                    <a:pt x="934720" y="182491"/>
                    <a:pt x="787400" y="563491"/>
                    <a:pt x="1168400" y="682024"/>
                  </a:cubicBezTo>
                  <a:cubicBezTo>
                    <a:pt x="1549400" y="800557"/>
                    <a:pt x="2339340" y="792090"/>
                    <a:pt x="3129280" y="783624"/>
                  </a:cubicBezTo>
                </a:path>
              </a:pathLst>
            </a:custGeom>
            <a:noFill/>
            <a:ln w="28575">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Freeform: Shape 1046">
              <a:extLst>
                <a:ext uri="{FF2B5EF4-FFF2-40B4-BE49-F238E27FC236}">
                  <a16:creationId xmlns:a16="http://schemas.microsoft.com/office/drawing/2014/main" id="{F102B27E-76CE-D65F-FC33-5B5059B37006}"/>
                </a:ext>
              </a:extLst>
            </p:cNvPr>
            <p:cNvSpPr/>
            <p:nvPr/>
          </p:nvSpPr>
          <p:spPr>
            <a:xfrm>
              <a:off x="3271520" y="6136634"/>
              <a:ext cx="1910080" cy="415581"/>
            </a:xfrm>
            <a:custGeom>
              <a:avLst/>
              <a:gdLst>
                <a:gd name="connsiteX0" fmla="*/ 0 w 1910080"/>
                <a:gd name="connsiteY0" fmla="*/ 386086 h 415581"/>
                <a:gd name="connsiteX1" fmla="*/ 314960 w 1910080"/>
                <a:gd name="connsiteY1" fmla="*/ 6 h 415581"/>
                <a:gd name="connsiteX2" fmla="*/ 1016000 w 1910080"/>
                <a:gd name="connsiteY2" fmla="*/ 375926 h 415581"/>
                <a:gd name="connsiteX3" fmla="*/ 1910080 w 1910080"/>
                <a:gd name="connsiteY3" fmla="*/ 386086 h 415581"/>
              </a:gdLst>
              <a:ahLst/>
              <a:cxnLst>
                <a:cxn ang="0">
                  <a:pos x="connsiteX0" y="connsiteY0"/>
                </a:cxn>
                <a:cxn ang="0">
                  <a:pos x="connsiteX1" y="connsiteY1"/>
                </a:cxn>
                <a:cxn ang="0">
                  <a:pos x="connsiteX2" y="connsiteY2"/>
                </a:cxn>
                <a:cxn ang="0">
                  <a:pos x="connsiteX3" y="connsiteY3"/>
                </a:cxn>
              </a:cxnLst>
              <a:rect l="l" t="t" r="r" b="b"/>
              <a:pathLst>
                <a:path w="1910080" h="415581">
                  <a:moveTo>
                    <a:pt x="0" y="386086"/>
                  </a:moveTo>
                  <a:cubicBezTo>
                    <a:pt x="72813" y="193892"/>
                    <a:pt x="145627" y="1699"/>
                    <a:pt x="314960" y="6"/>
                  </a:cubicBezTo>
                  <a:cubicBezTo>
                    <a:pt x="484293" y="-1687"/>
                    <a:pt x="750147" y="311579"/>
                    <a:pt x="1016000" y="375926"/>
                  </a:cubicBezTo>
                  <a:cubicBezTo>
                    <a:pt x="1281853" y="440273"/>
                    <a:pt x="1595966" y="413179"/>
                    <a:pt x="1910080" y="386086"/>
                  </a:cubicBezTo>
                </a:path>
              </a:pathLst>
            </a:custGeom>
            <a:noFill/>
            <a:ln w="28575">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47">
              <a:extLst>
                <a:ext uri="{FF2B5EF4-FFF2-40B4-BE49-F238E27FC236}">
                  <a16:creationId xmlns:a16="http://schemas.microsoft.com/office/drawing/2014/main" id="{6B02EC22-EC52-9EFF-0C83-A499D70734E1}"/>
                </a:ext>
              </a:extLst>
            </p:cNvPr>
            <p:cNvSpPr/>
            <p:nvPr/>
          </p:nvSpPr>
          <p:spPr>
            <a:xfrm>
              <a:off x="5152823" y="4496310"/>
              <a:ext cx="6756400" cy="2047509"/>
            </a:xfrm>
            <a:custGeom>
              <a:avLst/>
              <a:gdLst>
                <a:gd name="connsiteX0" fmla="*/ 0 w 6756400"/>
                <a:gd name="connsiteY0" fmla="*/ 2621280 h 2621280"/>
                <a:gd name="connsiteX1" fmla="*/ 701040 w 6756400"/>
                <a:gd name="connsiteY1" fmla="*/ 1686560 h 2621280"/>
                <a:gd name="connsiteX2" fmla="*/ 2926080 w 6756400"/>
                <a:gd name="connsiteY2" fmla="*/ 2164080 h 2621280"/>
                <a:gd name="connsiteX3" fmla="*/ 4104640 w 6756400"/>
                <a:gd name="connsiteY3" fmla="*/ 1107440 h 2621280"/>
                <a:gd name="connsiteX4" fmla="*/ 4856480 w 6756400"/>
                <a:gd name="connsiteY4" fmla="*/ 1259840 h 2621280"/>
                <a:gd name="connsiteX5" fmla="*/ 5415280 w 6756400"/>
                <a:gd name="connsiteY5" fmla="*/ 518160 h 2621280"/>
                <a:gd name="connsiteX6" fmla="*/ 5933440 w 6756400"/>
                <a:gd name="connsiteY6" fmla="*/ 701040 h 2621280"/>
                <a:gd name="connsiteX7" fmla="*/ 6756400 w 6756400"/>
                <a:gd name="connsiteY7" fmla="*/ 0 h 2621280"/>
                <a:gd name="connsiteX8" fmla="*/ 6756400 w 6756400"/>
                <a:gd name="connsiteY8" fmla="*/ 0 h 2621280"/>
                <a:gd name="connsiteX9" fmla="*/ 6756400 w 6756400"/>
                <a:gd name="connsiteY9" fmla="*/ 0 h 2621280"/>
                <a:gd name="connsiteX0" fmla="*/ 0 w 6756400"/>
                <a:gd name="connsiteY0" fmla="*/ 2621280 h 2621280"/>
                <a:gd name="connsiteX1" fmla="*/ 701040 w 6756400"/>
                <a:gd name="connsiteY1" fmla="*/ 1686560 h 2621280"/>
                <a:gd name="connsiteX2" fmla="*/ 2926080 w 6756400"/>
                <a:gd name="connsiteY2" fmla="*/ 2411215 h 2621280"/>
                <a:gd name="connsiteX3" fmla="*/ 4104640 w 6756400"/>
                <a:gd name="connsiteY3" fmla="*/ 1107440 h 2621280"/>
                <a:gd name="connsiteX4" fmla="*/ 4856480 w 6756400"/>
                <a:gd name="connsiteY4" fmla="*/ 1259840 h 2621280"/>
                <a:gd name="connsiteX5" fmla="*/ 5415280 w 6756400"/>
                <a:gd name="connsiteY5" fmla="*/ 518160 h 2621280"/>
                <a:gd name="connsiteX6" fmla="*/ 5933440 w 6756400"/>
                <a:gd name="connsiteY6" fmla="*/ 701040 h 2621280"/>
                <a:gd name="connsiteX7" fmla="*/ 6756400 w 6756400"/>
                <a:gd name="connsiteY7" fmla="*/ 0 h 2621280"/>
                <a:gd name="connsiteX8" fmla="*/ 6756400 w 6756400"/>
                <a:gd name="connsiteY8" fmla="*/ 0 h 2621280"/>
                <a:gd name="connsiteX9" fmla="*/ 6756400 w 6756400"/>
                <a:gd name="connsiteY9" fmla="*/ 0 h 2621280"/>
                <a:gd name="connsiteX0" fmla="*/ 0 w 6756400"/>
                <a:gd name="connsiteY0" fmla="*/ 2621280 h 2621280"/>
                <a:gd name="connsiteX1" fmla="*/ 701040 w 6756400"/>
                <a:gd name="connsiteY1" fmla="*/ 1686560 h 2621280"/>
                <a:gd name="connsiteX2" fmla="*/ 2915920 w 6756400"/>
                <a:gd name="connsiteY2" fmla="*/ 2476251 h 2621280"/>
                <a:gd name="connsiteX3" fmla="*/ 4104640 w 6756400"/>
                <a:gd name="connsiteY3" fmla="*/ 1107440 h 2621280"/>
                <a:gd name="connsiteX4" fmla="*/ 4856480 w 6756400"/>
                <a:gd name="connsiteY4" fmla="*/ 1259840 h 2621280"/>
                <a:gd name="connsiteX5" fmla="*/ 5415280 w 6756400"/>
                <a:gd name="connsiteY5" fmla="*/ 518160 h 2621280"/>
                <a:gd name="connsiteX6" fmla="*/ 5933440 w 6756400"/>
                <a:gd name="connsiteY6" fmla="*/ 701040 h 2621280"/>
                <a:gd name="connsiteX7" fmla="*/ 6756400 w 6756400"/>
                <a:gd name="connsiteY7" fmla="*/ 0 h 2621280"/>
                <a:gd name="connsiteX8" fmla="*/ 6756400 w 6756400"/>
                <a:gd name="connsiteY8" fmla="*/ 0 h 2621280"/>
                <a:gd name="connsiteX9" fmla="*/ 6756400 w 6756400"/>
                <a:gd name="connsiteY9" fmla="*/ 0 h 2621280"/>
                <a:gd name="connsiteX0" fmla="*/ 0 w 6756400"/>
                <a:gd name="connsiteY0" fmla="*/ 2621280 h 2621280"/>
                <a:gd name="connsiteX1" fmla="*/ 701040 w 6756400"/>
                <a:gd name="connsiteY1" fmla="*/ 1686560 h 2621280"/>
                <a:gd name="connsiteX2" fmla="*/ 2915920 w 6756400"/>
                <a:gd name="connsiteY2" fmla="*/ 2476251 h 2621280"/>
                <a:gd name="connsiteX3" fmla="*/ 4104640 w 6756400"/>
                <a:gd name="connsiteY3" fmla="*/ 1107440 h 2621280"/>
                <a:gd name="connsiteX4" fmla="*/ 4856480 w 6756400"/>
                <a:gd name="connsiteY4" fmla="*/ 1259840 h 2621280"/>
                <a:gd name="connsiteX5" fmla="*/ 5415280 w 6756400"/>
                <a:gd name="connsiteY5" fmla="*/ 518160 h 2621280"/>
                <a:gd name="connsiteX6" fmla="*/ 5933440 w 6756400"/>
                <a:gd name="connsiteY6" fmla="*/ 701040 h 2621280"/>
                <a:gd name="connsiteX7" fmla="*/ 6756400 w 6756400"/>
                <a:gd name="connsiteY7" fmla="*/ 0 h 2621280"/>
                <a:gd name="connsiteX8" fmla="*/ 6756400 w 6756400"/>
                <a:gd name="connsiteY8" fmla="*/ 0 h 2621280"/>
                <a:gd name="connsiteX9" fmla="*/ 6756400 w 6756400"/>
                <a:gd name="connsiteY9" fmla="*/ 0 h 2621280"/>
                <a:gd name="connsiteX0" fmla="*/ 0 w 6756400"/>
                <a:gd name="connsiteY0" fmla="*/ 2621280 h 2621280"/>
                <a:gd name="connsiteX1" fmla="*/ 701040 w 6756400"/>
                <a:gd name="connsiteY1" fmla="*/ 1686560 h 2621280"/>
                <a:gd name="connsiteX2" fmla="*/ 1705177 w 6756400"/>
                <a:gd name="connsiteY2" fmla="*/ 2178040 h 2621280"/>
                <a:gd name="connsiteX3" fmla="*/ 2915920 w 6756400"/>
                <a:gd name="connsiteY3" fmla="*/ 2476251 h 2621280"/>
                <a:gd name="connsiteX4" fmla="*/ 4104640 w 6756400"/>
                <a:gd name="connsiteY4" fmla="*/ 1107440 h 2621280"/>
                <a:gd name="connsiteX5" fmla="*/ 4856480 w 6756400"/>
                <a:gd name="connsiteY5" fmla="*/ 1259840 h 2621280"/>
                <a:gd name="connsiteX6" fmla="*/ 5415280 w 6756400"/>
                <a:gd name="connsiteY6" fmla="*/ 518160 h 2621280"/>
                <a:gd name="connsiteX7" fmla="*/ 5933440 w 6756400"/>
                <a:gd name="connsiteY7" fmla="*/ 701040 h 2621280"/>
                <a:gd name="connsiteX8" fmla="*/ 6756400 w 6756400"/>
                <a:gd name="connsiteY8" fmla="*/ 0 h 2621280"/>
                <a:gd name="connsiteX9" fmla="*/ 6756400 w 6756400"/>
                <a:gd name="connsiteY9" fmla="*/ 0 h 2621280"/>
                <a:gd name="connsiteX10" fmla="*/ 6756400 w 6756400"/>
                <a:gd name="connsiteY10" fmla="*/ 0 h 2621280"/>
                <a:gd name="connsiteX0" fmla="*/ 0 w 6756400"/>
                <a:gd name="connsiteY0" fmla="*/ 2621280 h 2621280"/>
                <a:gd name="connsiteX1" fmla="*/ 701040 w 6756400"/>
                <a:gd name="connsiteY1" fmla="*/ 1686560 h 2621280"/>
                <a:gd name="connsiteX2" fmla="*/ 1705177 w 6756400"/>
                <a:gd name="connsiteY2" fmla="*/ 2178040 h 2621280"/>
                <a:gd name="connsiteX3" fmla="*/ 2915920 w 6756400"/>
                <a:gd name="connsiteY3" fmla="*/ 2476251 h 2621280"/>
                <a:gd name="connsiteX4" fmla="*/ 4104640 w 6756400"/>
                <a:gd name="connsiteY4" fmla="*/ 1107440 h 2621280"/>
                <a:gd name="connsiteX5" fmla="*/ 4856480 w 6756400"/>
                <a:gd name="connsiteY5" fmla="*/ 1259840 h 2621280"/>
                <a:gd name="connsiteX6" fmla="*/ 5415280 w 6756400"/>
                <a:gd name="connsiteY6" fmla="*/ 518160 h 2621280"/>
                <a:gd name="connsiteX7" fmla="*/ 5933440 w 6756400"/>
                <a:gd name="connsiteY7" fmla="*/ 701040 h 2621280"/>
                <a:gd name="connsiteX8" fmla="*/ 6756400 w 6756400"/>
                <a:gd name="connsiteY8" fmla="*/ 0 h 2621280"/>
                <a:gd name="connsiteX9" fmla="*/ 6756400 w 6756400"/>
                <a:gd name="connsiteY9" fmla="*/ 0 h 2621280"/>
                <a:gd name="connsiteX10" fmla="*/ 6756400 w 6756400"/>
                <a:gd name="connsiteY10" fmla="*/ 0 h 2621280"/>
                <a:gd name="connsiteX0" fmla="*/ 0 w 6756400"/>
                <a:gd name="connsiteY0" fmla="*/ 2621280 h 2621280"/>
                <a:gd name="connsiteX1" fmla="*/ 701040 w 6756400"/>
                <a:gd name="connsiteY1" fmla="*/ 1686560 h 2621280"/>
                <a:gd name="connsiteX2" fmla="*/ 1705177 w 6756400"/>
                <a:gd name="connsiteY2" fmla="*/ 2178040 h 2621280"/>
                <a:gd name="connsiteX3" fmla="*/ 2915920 w 6756400"/>
                <a:gd name="connsiteY3" fmla="*/ 2476251 h 2621280"/>
                <a:gd name="connsiteX4" fmla="*/ 4104640 w 6756400"/>
                <a:gd name="connsiteY4" fmla="*/ 1107440 h 2621280"/>
                <a:gd name="connsiteX5" fmla="*/ 4856480 w 6756400"/>
                <a:gd name="connsiteY5" fmla="*/ 1259840 h 2621280"/>
                <a:gd name="connsiteX6" fmla="*/ 5415280 w 6756400"/>
                <a:gd name="connsiteY6" fmla="*/ 518160 h 2621280"/>
                <a:gd name="connsiteX7" fmla="*/ 5933440 w 6756400"/>
                <a:gd name="connsiteY7" fmla="*/ 701040 h 2621280"/>
                <a:gd name="connsiteX8" fmla="*/ 6756400 w 6756400"/>
                <a:gd name="connsiteY8" fmla="*/ 0 h 2621280"/>
                <a:gd name="connsiteX9" fmla="*/ 6756400 w 6756400"/>
                <a:gd name="connsiteY9" fmla="*/ 0 h 2621280"/>
                <a:gd name="connsiteX10" fmla="*/ 6756400 w 6756400"/>
                <a:gd name="connsiteY10" fmla="*/ 0 h 262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6400" h="2621280">
                  <a:moveTo>
                    <a:pt x="0" y="2621280"/>
                  </a:moveTo>
                  <a:cubicBezTo>
                    <a:pt x="106680" y="2192020"/>
                    <a:pt x="416844" y="1760433"/>
                    <a:pt x="701040" y="1686560"/>
                  </a:cubicBezTo>
                  <a:cubicBezTo>
                    <a:pt x="985236" y="1612687"/>
                    <a:pt x="1275070" y="1968383"/>
                    <a:pt x="1705177" y="2178040"/>
                  </a:cubicBezTo>
                  <a:cubicBezTo>
                    <a:pt x="2054004" y="2387698"/>
                    <a:pt x="2516009" y="2654684"/>
                    <a:pt x="2915920" y="2476251"/>
                  </a:cubicBezTo>
                  <a:cubicBezTo>
                    <a:pt x="3315831" y="2297818"/>
                    <a:pt x="3781213" y="1310175"/>
                    <a:pt x="4104640" y="1107440"/>
                  </a:cubicBezTo>
                  <a:cubicBezTo>
                    <a:pt x="4428067" y="904705"/>
                    <a:pt x="4638040" y="1358053"/>
                    <a:pt x="4856480" y="1259840"/>
                  </a:cubicBezTo>
                  <a:cubicBezTo>
                    <a:pt x="5074920" y="1161627"/>
                    <a:pt x="5235787" y="611293"/>
                    <a:pt x="5415280" y="518160"/>
                  </a:cubicBezTo>
                  <a:cubicBezTo>
                    <a:pt x="5594773" y="425027"/>
                    <a:pt x="5709920" y="787400"/>
                    <a:pt x="5933440" y="701040"/>
                  </a:cubicBezTo>
                  <a:cubicBezTo>
                    <a:pt x="6156960" y="614680"/>
                    <a:pt x="6756400" y="0"/>
                    <a:pt x="6756400" y="0"/>
                  </a:cubicBezTo>
                  <a:lnTo>
                    <a:pt x="6756400" y="0"/>
                  </a:lnTo>
                  <a:lnTo>
                    <a:pt x="6756400" y="0"/>
                  </a:lnTo>
                </a:path>
              </a:pathLst>
            </a:custGeom>
            <a:noFill/>
            <a:ln w="28575">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0" name="TextBox 1049">
            <a:extLst>
              <a:ext uri="{FF2B5EF4-FFF2-40B4-BE49-F238E27FC236}">
                <a16:creationId xmlns:a16="http://schemas.microsoft.com/office/drawing/2014/main" id="{551785E0-8908-D8A9-FF9D-F275F039840C}"/>
              </a:ext>
            </a:extLst>
          </p:cNvPr>
          <p:cNvSpPr txBox="1"/>
          <p:nvPr/>
        </p:nvSpPr>
        <p:spPr>
          <a:xfrm rot="20789937">
            <a:off x="-714" y="5437444"/>
            <a:ext cx="1229991" cy="477054"/>
          </a:xfrm>
          <a:prstGeom prst="rect">
            <a:avLst/>
          </a:prstGeom>
          <a:noFill/>
        </p:spPr>
        <p:txBody>
          <a:bodyPr wrap="square" rtlCol="0">
            <a:spAutoFit/>
          </a:bodyPr>
          <a:lstStyle/>
          <a:p>
            <a:pPr algn="ctr"/>
            <a:r>
              <a:rPr lang="en-US" sz="2500">
                <a:solidFill>
                  <a:schemeClr val="bg2">
                    <a:lumMod val="50000"/>
                  </a:schemeClr>
                </a:solidFill>
                <a:latin typeface="Arial" panose="020B0604020202020204" pitchFamily="34" charset="0"/>
                <a:cs typeface="Arial" panose="020B0604020202020204" pitchFamily="34" charset="0"/>
              </a:rPr>
              <a:t>PSA</a:t>
            </a:r>
          </a:p>
        </p:txBody>
      </p:sp>
      <p:sp>
        <p:nvSpPr>
          <p:cNvPr id="11" name="Rectangle 10">
            <a:extLst>
              <a:ext uri="{FF2B5EF4-FFF2-40B4-BE49-F238E27FC236}">
                <a16:creationId xmlns:a16="http://schemas.microsoft.com/office/drawing/2014/main" id="{D58E20E7-71C8-5DD6-54AD-5132D66D77B2}"/>
              </a:ext>
            </a:extLst>
          </p:cNvPr>
          <p:cNvSpPr/>
          <p:nvPr/>
        </p:nvSpPr>
        <p:spPr>
          <a:xfrm>
            <a:off x="-764119" y="205198"/>
            <a:ext cx="7683054" cy="684803"/>
          </a:xfrm>
          <a:prstGeom prst="rect">
            <a:avLst/>
          </a:prstGeom>
          <a:noFill/>
        </p:spPr>
        <p:txBody>
          <a:bodyPr wrap="square" lIns="68580" tIns="34290" rIns="68580" bIns="34290">
            <a:spAutoFit/>
          </a:bodyPr>
          <a:lstStyle/>
          <a:p>
            <a:pPr algn="ctr"/>
            <a:r>
              <a:rPr lang="en-US" sz="4000" b="1">
                <a:ln w="0"/>
                <a:solidFill>
                  <a:srgbClr val="CC0066"/>
                </a:solidFill>
                <a:effectLst>
                  <a:glow rad="127000">
                    <a:schemeClr val="bg1"/>
                  </a:glow>
                </a:effectLst>
                <a:latin typeface="Arial" panose="020B0604020202020204" pitchFamily="34" charset="0"/>
                <a:ea typeface="+mj-ea"/>
                <a:cs typeface="Arial" panose="020B0604020202020204" pitchFamily="34" charset="0"/>
              </a:rPr>
              <a:t>Các tình huống xạ trị</a:t>
            </a:r>
          </a:p>
        </p:txBody>
      </p:sp>
      <p:pic>
        <p:nvPicPr>
          <p:cNvPr id="1026" name="Picture 2">
            <a:extLst>
              <a:ext uri="{FF2B5EF4-FFF2-40B4-BE49-F238E27FC236}">
                <a16:creationId xmlns:a16="http://schemas.microsoft.com/office/drawing/2014/main" id="{BB3926A8-BE24-DFA4-2A4A-BD8396DB5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192" y="4559693"/>
            <a:ext cx="982045" cy="9820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650CDAD8-B058-26AB-55D0-FBD914274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015" y="4568658"/>
            <a:ext cx="982045" cy="9820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9B3CA705-FF56-0F22-B21F-7CBC7DDC9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565" y="2513799"/>
            <a:ext cx="982045" cy="98204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FADA3909-5DB1-F84C-DF77-2AC74F9705BD}"/>
              </a:ext>
            </a:extLst>
          </p:cNvPr>
          <p:cNvSpPr/>
          <p:nvPr/>
        </p:nvSpPr>
        <p:spPr>
          <a:xfrm>
            <a:off x="1295079" y="1737591"/>
            <a:ext cx="951265" cy="771936"/>
          </a:xfrm>
          <a:prstGeom prst="rect">
            <a:avLst/>
          </a:prstGeom>
          <a:solidFill>
            <a:srgbClr val="FFFFFF">
              <a:alpha val="560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F837455-D6D4-6C4B-F60B-995EB206701E}"/>
              </a:ext>
            </a:extLst>
          </p:cNvPr>
          <p:cNvSpPr/>
          <p:nvPr/>
        </p:nvSpPr>
        <p:spPr>
          <a:xfrm>
            <a:off x="3657875" y="1644951"/>
            <a:ext cx="951265" cy="771936"/>
          </a:xfrm>
          <a:prstGeom prst="rect">
            <a:avLst/>
          </a:prstGeom>
          <a:solidFill>
            <a:srgbClr val="FFFFFF">
              <a:alpha val="560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2F7EC9C-0917-2E40-2339-B2D681203A4C}"/>
              </a:ext>
            </a:extLst>
          </p:cNvPr>
          <p:cNvSpPr/>
          <p:nvPr/>
        </p:nvSpPr>
        <p:spPr>
          <a:xfrm>
            <a:off x="6358511" y="365279"/>
            <a:ext cx="951265" cy="771936"/>
          </a:xfrm>
          <a:prstGeom prst="rect">
            <a:avLst/>
          </a:prstGeom>
          <a:solidFill>
            <a:srgbClr val="FFFFFF">
              <a:alpha val="560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EE66BF4-38CA-CB2F-ABF3-FF9A26356341}"/>
              </a:ext>
            </a:extLst>
          </p:cNvPr>
          <p:cNvSpPr/>
          <p:nvPr/>
        </p:nvSpPr>
        <p:spPr>
          <a:xfrm>
            <a:off x="6466069" y="3176552"/>
            <a:ext cx="951265" cy="771936"/>
          </a:xfrm>
          <a:prstGeom prst="rect">
            <a:avLst/>
          </a:prstGeom>
          <a:solidFill>
            <a:srgbClr val="FFFFFF">
              <a:alpha val="560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898A90C-15A5-D3A9-102F-2E18FF5F57AB}"/>
              </a:ext>
            </a:extLst>
          </p:cNvPr>
          <p:cNvSpPr/>
          <p:nvPr/>
        </p:nvSpPr>
        <p:spPr>
          <a:xfrm>
            <a:off x="8906269" y="1683526"/>
            <a:ext cx="3123198" cy="873007"/>
          </a:xfrm>
          <a:prstGeom prst="rect">
            <a:avLst/>
          </a:prstGeom>
          <a:solidFill>
            <a:srgbClr val="FFFFFF">
              <a:alpha val="560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9FDAD58-59A2-DD28-69EB-862896BA6BD1}"/>
              </a:ext>
            </a:extLst>
          </p:cNvPr>
          <p:cNvSpPr txBox="1"/>
          <p:nvPr/>
        </p:nvSpPr>
        <p:spPr>
          <a:xfrm>
            <a:off x="3281168" y="3745505"/>
            <a:ext cx="2021663" cy="646331"/>
          </a:xfrm>
          <a:prstGeom prst="rect">
            <a:avLst/>
          </a:prstGeom>
          <a:noFill/>
        </p:spPr>
        <p:txBody>
          <a:bodyPr wrap="square" rtlCol="0">
            <a:spAutoFit/>
          </a:bodyPr>
          <a:lstStyle/>
          <a:p>
            <a:r>
              <a:rPr lang="en-US">
                <a:solidFill>
                  <a:srgbClr val="0070C0"/>
                </a:solidFill>
                <a:latin typeface="Arial" panose="020B0604020202020204" pitchFamily="34" charset="0"/>
                <a:cs typeface="Arial" panose="020B0604020202020204" pitchFamily="34" charset="0"/>
              </a:rPr>
              <a:t>● Sau phẫu thuật</a:t>
            </a:r>
          </a:p>
          <a:p>
            <a:r>
              <a:rPr lang="en-US">
                <a:solidFill>
                  <a:srgbClr val="0070C0"/>
                </a:solidFill>
                <a:latin typeface="Arial" panose="020B0604020202020204" pitchFamily="34" charset="0"/>
                <a:cs typeface="Arial" panose="020B0604020202020204" pitchFamily="34" charset="0"/>
              </a:rPr>
              <a:t>● Sau xạ trị</a:t>
            </a:r>
          </a:p>
        </p:txBody>
      </p:sp>
      <p:pic>
        <p:nvPicPr>
          <p:cNvPr id="2" name="Picture 2">
            <a:extLst>
              <a:ext uri="{FF2B5EF4-FFF2-40B4-BE49-F238E27FC236}">
                <a16:creationId xmlns:a16="http://schemas.microsoft.com/office/drawing/2014/main" id="{2B7D0A68-1356-A6F4-B707-FCCBB7AE2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7424" y="4063518"/>
            <a:ext cx="614306" cy="6143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54173A-EA74-BAE3-DC80-8E599136AF67}"/>
              </a:ext>
            </a:extLst>
          </p:cNvPr>
          <p:cNvSpPr txBox="1"/>
          <p:nvPr/>
        </p:nvSpPr>
        <p:spPr>
          <a:xfrm>
            <a:off x="9876881" y="4103444"/>
            <a:ext cx="2021663" cy="369332"/>
          </a:xfrm>
          <a:prstGeom prst="rect">
            <a:avLst/>
          </a:prstGeom>
          <a:noFill/>
        </p:spPr>
        <p:txBody>
          <a:bodyPr wrap="square" rtlCol="0">
            <a:spAutoFit/>
          </a:bodyPr>
          <a:lstStyle/>
          <a:p>
            <a:r>
              <a:rPr lang="en-US">
                <a:solidFill>
                  <a:schemeClr val="accent2">
                    <a:lumMod val="75000"/>
                  </a:schemeClr>
                </a:solidFill>
                <a:latin typeface="Arial" panose="020B0604020202020204" pitchFamily="34" charset="0"/>
                <a:cs typeface="Arial" panose="020B0604020202020204" pitchFamily="34" charset="0"/>
              </a:rPr>
              <a:t>Xạ trị giảm nhẹ</a:t>
            </a:r>
          </a:p>
        </p:txBody>
      </p:sp>
    </p:spTree>
    <p:extLst>
      <p:ext uri="{BB962C8B-B14F-4D97-AF65-F5344CB8AC3E}">
        <p14:creationId xmlns:p14="http://schemas.microsoft.com/office/powerpoint/2010/main" val="2322545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D81CC8-15C7-DF1F-E8F7-F59278EA33E8}"/>
              </a:ext>
            </a:extLst>
          </p:cNvPr>
          <p:cNvSpPr/>
          <p:nvPr/>
        </p:nvSpPr>
        <p:spPr>
          <a:xfrm>
            <a:off x="219730" y="239922"/>
            <a:ext cx="5185647" cy="684803"/>
          </a:xfrm>
          <a:prstGeom prst="rect">
            <a:avLst/>
          </a:prstGeom>
          <a:noFill/>
        </p:spPr>
        <p:txBody>
          <a:bodyPr wrap="square" lIns="68580" tIns="34290" rIns="68580" bIns="34290">
            <a:spAutoFit/>
          </a:bodyPr>
          <a:lstStyle/>
          <a:p>
            <a:pPr algn="ctr"/>
            <a:r>
              <a:rPr lang="en-US" sz="4000" b="1">
                <a:ln w="0"/>
                <a:solidFill>
                  <a:srgbClr val="CC0066"/>
                </a:solidFill>
                <a:effectLst>
                  <a:glow rad="127000">
                    <a:schemeClr val="bg1"/>
                  </a:glow>
                </a:effectLst>
                <a:latin typeface="Arial" panose="020B0604020202020204" pitchFamily="34" charset="0"/>
                <a:ea typeface="+mj-ea"/>
                <a:cs typeface="Arial" panose="020B0604020202020204" pitchFamily="34" charset="0"/>
              </a:rPr>
              <a:t>Tái phát sinh hóa</a:t>
            </a:r>
          </a:p>
        </p:txBody>
      </p:sp>
      <p:sp>
        <p:nvSpPr>
          <p:cNvPr id="5" name="TextBox 4">
            <a:extLst>
              <a:ext uri="{FF2B5EF4-FFF2-40B4-BE49-F238E27FC236}">
                <a16:creationId xmlns:a16="http://schemas.microsoft.com/office/drawing/2014/main" id="{72EADA46-DCCA-9455-2D12-39EE340207AA}"/>
              </a:ext>
            </a:extLst>
          </p:cNvPr>
          <p:cNvSpPr txBox="1"/>
          <p:nvPr/>
        </p:nvSpPr>
        <p:spPr>
          <a:xfrm>
            <a:off x="572801" y="924725"/>
            <a:ext cx="5627371" cy="461665"/>
          </a:xfrm>
          <a:prstGeom prst="rect">
            <a:avLst/>
          </a:prstGeom>
          <a:noFill/>
        </p:spPr>
        <p:txBody>
          <a:bodyPr wrap="square" rtlCol="0">
            <a:spAutoFit/>
          </a:bodyPr>
          <a:lstStyle/>
          <a:p>
            <a:pPr marL="171450">
              <a:spcBef>
                <a:spcPts val="600"/>
              </a:spcBef>
            </a:pPr>
            <a:r>
              <a:rPr lang="en-US" sz="2400" b="1">
                <a:solidFill>
                  <a:srgbClr val="D00054"/>
                </a:solidFill>
                <a:latin typeface="Arial" panose="020B0604020202020204" pitchFamily="34" charset="0"/>
                <a:cs typeface="Arial" panose="020B0604020202020204" pitchFamily="34" charset="0"/>
              </a:rPr>
              <a:t>Định nghĩa </a:t>
            </a:r>
            <a:endParaRPr lang="en-US" sz="2400">
              <a:solidFill>
                <a:srgbClr val="D00054"/>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2C86A17-8B16-72A5-187E-F065F99749AA}"/>
              </a:ext>
            </a:extLst>
          </p:cNvPr>
          <p:cNvSpPr txBox="1"/>
          <p:nvPr/>
        </p:nvSpPr>
        <p:spPr>
          <a:xfrm>
            <a:off x="328503" y="1545291"/>
            <a:ext cx="5655608" cy="461665"/>
          </a:xfrm>
          <a:prstGeom prst="rect">
            <a:avLst/>
          </a:prstGeom>
          <a:solidFill>
            <a:schemeClr val="tx2">
              <a:lumMod val="75000"/>
              <a:lumOff val="25000"/>
            </a:schemeClr>
          </a:solidFill>
        </p:spPr>
        <p:txBody>
          <a:bodyPr wrap="square" rtlCol="0">
            <a:spAutoFit/>
          </a:bodyPr>
          <a:lstStyle/>
          <a:p>
            <a:pPr marL="171450" algn="ctr">
              <a:spcBef>
                <a:spcPts val="600"/>
              </a:spcBef>
            </a:pPr>
            <a:r>
              <a:rPr lang="en-US" sz="2400" b="1">
                <a:solidFill>
                  <a:schemeClr val="bg1"/>
                </a:solidFill>
                <a:latin typeface="Arial" panose="020B0604020202020204" pitchFamily="34" charset="0"/>
                <a:cs typeface="Arial" panose="020B0604020202020204" pitchFamily="34" charset="0"/>
              </a:rPr>
              <a:t>Sau phẫu thuật </a:t>
            </a:r>
            <a:endParaRPr lang="en-US" sz="240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9792084-C280-9D59-5A7D-D560002654B4}"/>
              </a:ext>
            </a:extLst>
          </p:cNvPr>
          <p:cNvSpPr txBox="1"/>
          <p:nvPr/>
        </p:nvSpPr>
        <p:spPr>
          <a:xfrm>
            <a:off x="6236126" y="1545290"/>
            <a:ext cx="5627371" cy="461665"/>
          </a:xfrm>
          <a:prstGeom prst="rect">
            <a:avLst/>
          </a:prstGeom>
          <a:solidFill>
            <a:schemeClr val="tx2">
              <a:lumMod val="75000"/>
              <a:lumOff val="25000"/>
            </a:schemeClr>
          </a:solidFill>
        </p:spPr>
        <p:txBody>
          <a:bodyPr wrap="square" rtlCol="0">
            <a:spAutoFit/>
          </a:bodyPr>
          <a:lstStyle/>
          <a:p>
            <a:pPr marL="171450" algn="ctr">
              <a:spcBef>
                <a:spcPts val="600"/>
              </a:spcBef>
            </a:pPr>
            <a:r>
              <a:rPr lang="en-US" sz="2400" b="1">
                <a:solidFill>
                  <a:schemeClr val="bg1"/>
                </a:solidFill>
                <a:latin typeface="Arial" panose="020B0604020202020204" pitchFamily="34" charset="0"/>
                <a:cs typeface="Arial" panose="020B0604020202020204" pitchFamily="34" charset="0"/>
              </a:rPr>
              <a:t>Sau xạ trị</a:t>
            </a:r>
            <a:endParaRPr lang="en-US" sz="240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52CD48E-2C90-C4BC-BECB-5F7896964A48}"/>
              </a:ext>
            </a:extLst>
          </p:cNvPr>
          <p:cNvSpPr txBox="1"/>
          <p:nvPr/>
        </p:nvSpPr>
        <p:spPr>
          <a:xfrm>
            <a:off x="409524" y="2161792"/>
            <a:ext cx="3304033" cy="482248"/>
          </a:xfrm>
          <a:prstGeom prst="rect">
            <a:avLst/>
          </a:prstGeom>
          <a:solidFill>
            <a:srgbClr val="026E52"/>
          </a:solidFill>
        </p:spPr>
        <p:txBody>
          <a:bodyPr wrap="square">
            <a:spAutoFit/>
          </a:bodyPr>
          <a:lstStyle/>
          <a:p>
            <a:pPr algn="ctr">
              <a:lnSpc>
                <a:spcPct val="110000"/>
              </a:lnSpc>
            </a:pPr>
            <a:r>
              <a:rPr lang="en-US" sz="2400" b="1" spc="10">
                <a:solidFill>
                  <a:schemeClr val="bg1"/>
                </a:solidFill>
                <a:ea typeface="Calibri" panose="020F0502020204030204" pitchFamily="34" charset="0"/>
                <a:cs typeface="Arial" panose="020B0604020202020204" pitchFamily="34" charset="0"/>
              </a:rPr>
              <a:t>NCCN , version 4.2024</a:t>
            </a:r>
            <a:endParaRPr lang="en-US" sz="2400" b="1">
              <a:solidFill>
                <a:schemeClr val="bg1"/>
              </a:solidFill>
              <a:effectLst/>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AE0147EE-6F6B-DC86-A5F8-1DDAB80427B2}"/>
              </a:ext>
            </a:extLst>
          </p:cNvPr>
          <p:cNvSpPr txBox="1"/>
          <p:nvPr/>
        </p:nvSpPr>
        <p:spPr>
          <a:xfrm>
            <a:off x="409524" y="3959122"/>
            <a:ext cx="3279649" cy="482248"/>
          </a:xfrm>
          <a:prstGeom prst="rect">
            <a:avLst/>
          </a:prstGeom>
          <a:solidFill>
            <a:srgbClr val="026E52"/>
          </a:solidFill>
        </p:spPr>
        <p:txBody>
          <a:bodyPr wrap="square">
            <a:spAutoFit/>
          </a:bodyPr>
          <a:lstStyle/>
          <a:p>
            <a:pPr algn="ctr">
              <a:lnSpc>
                <a:spcPct val="110000"/>
              </a:lnSpc>
            </a:pPr>
            <a:r>
              <a:rPr lang="en-US" sz="2400" b="1" spc="10">
                <a:solidFill>
                  <a:schemeClr val="bg1"/>
                </a:solidFill>
                <a:ea typeface="Calibri" panose="020F0502020204030204" pitchFamily="34" charset="0"/>
                <a:cs typeface="Arial" panose="020B0604020202020204" pitchFamily="34" charset="0"/>
              </a:rPr>
              <a:t>EAU 2024</a:t>
            </a:r>
            <a:endParaRPr lang="en-US" sz="2400" b="1">
              <a:solidFill>
                <a:schemeClr val="bg1"/>
              </a:solidFill>
              <a:effectLst/>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ACF738F-C663-B064-CAC9-8CF899FB1E46}"/>
              </a:ext>
            </a:extLst>
          </p:cNvPr>
          <p:cNvSpPr txBox="1"/>
          <p:nvPr/>
        </p:nvSpPr>
        <p:spPr>
          <a:xfrm>
            <a:off x="409524" y="5435482"/>
            <a:ext cx="3304033" cy="482248"/>
          </a:xfrm>
          <a:prstGeom prst="rect">
            <a:avLst/>
          </a:prstGeom>
          <a:solidFill>
            <a:srgbClr val="026E52"/>
          </a:solidFill>
        </p:spPr>
        <p:txBody>
          <a:bodyPr wrap="square">
            <a:spAutoFit/>
          </a:bodyPr>
          <a:lstStyle/>
          <a:p>
            <a:pPr algn="ctr">
              <a:lnSpc>
                <a:spcPct val="110000"/>
              </a:lnSpc>
            </a:pPr>
            <a:r>
              <a:rPr lang="en-US" sz="2400" b="1" spc="10">
                <a:solidFill>
                  <a:schemeClr val="bg1"/>
                </a:solidFill>
                <a:ea typeface="Calibri" panose="020F0502020204030204" pitchFamily="34" charset="0"/>
                <a:cs typeface="Arial" panose="020B0604020202020204" pitchFamily="34" charset="0"/>
              </a:rPr>
              <a:t>AUA 2024</a:t>
            </a:r>
            <a:endParaRPr lang="en-US" sz="2400" b="1">
              <a:solidFill>
                <a:schemeClr val="bg1"/>
              </a:solidFill>
              <a:effectLst/>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CF901B2-82F3-3758-AFCA-4C547BB864E2}"/>
              </a:ext>
            </a:extLst>
          </p:cNvPr>
          <p:cNvSpPr txBox="1"/>
          <p:nvPr/>
        </p:nvSpPr>
        <p:spPr>
          <a:xfrm>
            <a:off x="328502" y="2644040"/>
            <a:ext cx="5767498" cy="1294778"/>
          </a:xfrm>
          <a:prstGeom prst="rect">
            <a:avLst/>
          </a:prstGeom>
          <a:noFill/>
        </p:spPr>
        <p:txBody>
          <a:bodyPr wrap="square">
            <a:spAutoFit/>
          </a:bodyPr>
          <a:lstStyle/>
          <a:p>
            <a:pPr algn="just">
              <a:lnSpc>
                <a:spcPct val="110000"/>
              </a:lnSpc>
            </a:pPr>
            <a:r>
              <a:rPr lang="en-US" sz="2400" spc="10">
                <a:solidFill>
                  <a:srgbClr val="002060"/>
                </a:solidFill>
                <a:latin typeface="Arial" panose="020B0604020202020204" pitchFamily="34" charset="0"/>
                <a:ea typeface="Calibri" panose="020F0502020204030204" pitchFamily="34" charset="0"/>
                <a:cs typeface="Arial" panose="020B0604020202020204" pitchFamily="34" charset="0"/>
              </a:rPr>
              <a:t>PSA undetectable sau phẫu thuật , sau đó phát hiện được và tăng 2 lần liên tiếp hoặc PSA &gt; 0.1 ng/mL</a:t>
            </a:r>
            <a:endParaRPr lang="en-US" sz="2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9D326ED-A28B-11D4-FE31-70E7608D72B4}"/>
              </a:ext>
            </a:extLst>
          </p:cNvPr>
          <p:cNvSpPr txBox="1"/>
          <p:nvPr/>
        </p:nvSpPr>
        <p:spPr>
          <a:xfrm>
            <a:off x="328502" y="4546969"/>
            <a:ext cx="5655609" cy="888513"/>
          </a:xfrm>
          <a:prstGeom prst="rect">
            <a:avLst/>
          </a:prstGeom>
          <a:noFill/>
        </p:spPr>
        <p:txBody>
          <a:bodyPr wrap="square">
            <a:spAutoFit/>
          </a:bodyPr>
          <a:lstStyle/>
          <a:p>
            <a:pPr algn="just">
              <a:lnSpc>
                <a:spcPct val="110000"/>
              </a:lnSpc>
            </a:pPr>
            <a:r>
              <a:rPr lang="en-US" sz="2400" spc="10">
                <a:solidFill>
                  <a:srgbClr val="002060"/>
                </a:solidFill>
                <a:latin typeface="Arial" panose="020B0604020202020204" pitchFamily="34" charset="0"/>
                <a:ea typeface="Calibri" panose="020F0502020204030204" pitchFamily="34" charset="0"/>
                <a:cs typeface="Arial" panose="020B0604020202020204" pitchFamily="34" charset="0"/>
              </a:rPr>
              <a:t>Ngưỡng tốt nhất để dự đoán di căn xa là PSA &gt;0.4 ng/mL</a:t>
            </a:r>
            <a:endParaRPr lang="en-US" sz="2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EF02C92-2991-1FA8-8916-404B353909BD}"/>
              </a:ext>
            </a:extLst>
          </p:cNvPr>
          <p:cNvSpPr txBox="1"/>
          <p:nvPr/>
        </p:nvSpPr>
        <p:spPr>
          <a:xfrm>
            <a:off x="349667" y="5933275"/>
            <a:ext cx="3423746" cy="482248"/>
          </a:xfrm>
          <a:prstGeom prst="rect">
            <a:avLst/>
          </a:prstGeom>
          <a:noFill/>
        </p:spPr>
        <p:txBody>
          <a:bodyPr wrap="square">
            <a:spAutoFit/>
          </a:bodyPr>
          <a:lstStyle/>
          <a:p>
            <a:pPr algn="just">
              <a:lnSpc>
                <a:spcPct val="110000"/>
              </a:lnSpc>
            </a:pPr>
            <a:r>
              <a:rPr lang="en-US" sz="2400" spc="10">
                <a:solidFill>
                  <a:srgbClr val="002060"/>
                </a:solidFill>
                <a:ea typeface="Calibri" panose="020F0502020204030204" pitchFamily="34" charset="0"/>
                <a:cs typeface="Arial" panose="020B0604020202020204" pitchFamily="34" charset="0"/>
              </a:rPr>
              <a:t>PSA ≥0.2 ng/mL</a:t>
            </a:r>
            <a:endParaRPr lang="en-US" sz="2400">
              <a:solidFill>
                <a:srgbClr val="002060"/>
              </a:solidFill>
              <a:effectLst/>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A76C06C-F547-F2D0-696F-D41AD1BAFEA9}"/>
              </a:ext>
            </a:extLst>
          </p:cNvPr>
          <p:cNvSpPr txBox="1"/>
          <p:nvPr/>
        </p:nvSpPr>
        <p:spPr>
          <a:xfrm>
            <a:off x="6236126" y="2161792"/>
            <a:ext cx="5627371" cy="1646605"/>
          </a:xfrm>
          <a:prstGeom prst="rect">
            <a:avLst/>
          </a:prstGeom>
          <a:noFill/>
        </p:spPr>
        <p:txBody>
          <a:bodyPr wrap="square">
            <a:spAutoFit/>
          </a:bodyPr>
          <a:lstStyle/>
          <a:p>
            <a:pPr marL="171450">
              <a:spcBef>
                <a:spcPts val="600"/>
              </a:spcBef>
            </a:pPr>
            <a:r>
              <a:rPr lang="en-US" sz="2400" b="1">
                <a:solidFill>
                  <a:srgbClr val="002060"/>
                </a:solidFill>
                <a:latin typeface="Arial" panose="020B0604020202020204" pitchFamily="34" charset="0"/>
                <a:cs typeface="Arial" panose="020B0604020202020204" pitchFamily="34" charset="0"/>
              </a:rPr>
              <a:t>Tiêu chuẩn Phoenix</a:t>
            </a:r>
          </a:p>
          <a:p>
            <a:pPr marL="171450">
              <a:spcBef>
                <a:spcPts val="600"/>
              </a:spcBef>
            </a:pPr>
            <a:r>
              <a:rPr lang="en-US" sz="2400">
                <a:solidFill>
                  <a:srgbClr val="002060"/>
                </a:solidFill>
                <a:latin typeface="Arial" panose="020B0604020202020204" pitchFamily="34" charset="0"/>
                <a:cs typeface="Arial" panose="020B0604020202020204" pitchFamily="34" charset="0"/>
              </a:rPr>
              <a:t>	PSA tăng trên 2 ng/ml so với PSA nền (nadir) bất chấp có điều trị bằng liệu pháp nội tiết hay không.</a:t>
            </a:r>
          </a:p>
        </p:txBody>
      </p:sp>
    </p:spTree>
    <p:extLst>
      <p:ext uri="{BB962C8B-B14F-4D97-AF65-F5344CB8AC3E}">
        <p14:creationId xmlns:p14="http://schemas.microsoft.com/office/powerpoint/2010/main" val="712146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A6FD06-7C01-DC8D-A065-38605B059807}"/>
              </a:ext>
            </a:extLst>
          </p:cNvPr>
          <p:cNvSpPr/>
          <p:nvPr/>
        </p:nvSpPr>
        <p:spPr>
          <a:xfrm>
            <a:off x="-231683" y="263071"/>
            <a:ext cx="10741495" cy="607859"/>
          </a:xfrm>
          <a:prstGeom prst="rect">
            <a:avLst/>
          </a:prstGeom>
          <a:noFill/>
        </p:spPr>
        <p:txBody>
          <a:bodyPr wrap="square" lIns="68580" tIns="34290" rIns="68580" bIns="34290">
            <a:spAutoFit/>
          </a:bodyPr>
          <a:lstStyle/>
          <a:p>
            <a:pPr algn="ctr"/>
            <a:r>
              <a:rPr lang="en-US" sz="3500" b="1">
                <a:ln w="0"/>
                <a:solidFill>
                  <a:srgbClr val="CC0066"/>
                </a:solidFill>
                <a:effectLst>
                  <a:glow rad="127000">
                    <a:schemeClr val="bg1"/>
                  </a:glow>
                </a:effectLst>
                <a:latin typeface="Arial" panose="020B0604020202020204" pitchFamily="34" charset="0"/>
                <a:ea typeface="+mj-ea"/>
                <a:cs typeface="Arial" panose="020B0604020202020204" pitchFamily="34" charset="0"/>
              </a:rPr>
              <a:t>Chẩn đoán hình ảnh của tái phát sinh hóa</a:t>
            </a:r>
          </a:p>
        </p:txBody>
      </p:sp>
      <p:sp>
        <p:nvSpPr>
          <p:cNvPr id="5" name="TextBox 4">
            <a:extLst>
              <a:ext uri="{FF2B5EF4-FFF2-40B4-BE49-F238E27FC236}">
                <a16:creationId xmlns:a16="http://schemas.microsoft.com/office/drawing/2014/main" id="{F2945BC4-B4AD-4A17-61BB-8068A0162B61}"/>
              </a:ext>
            </a:extLst>
          </p:cNvPr>
          <p:cNvSpPr txBox="1"/>
          <p:nvPr/>
        </p:nvSpPr>
        <p:spPr>
          <a:xfrm>
            <a:off x="322226" y="964438"/>
            <a:ext cx="11044877" cy="830997"/>
          </a:xfrm>
          <a:prstGeom prst="rect">
            <a:avLst/>
          </a:prstGeom>
          <a:noFill/>
        </p:spPr>
        <p:txBody>
          <a:bodyPr wrap="square">
            <a:spAutoFit/>
          </a:bodyPr>
          <a:lstStyle/>
          <a:p>
            <a:pPr marL="514350" indent="-342900">
              <a:spcBef>
                <a:spcPts val="600"/>
              </a:spcBef>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Các phương tiện hình ảnh truyền thống (CT scan, xạ hình xương): khả năng phát hiện sang thương kém khi PSA thấp</a:t>
            </a:r>
          </a:p>
        </p:txBody>
      </p:sp>
      <p:sp>
        <p:nvSpPr>
          <p:cNvPr id="6" name="TextBox 5">
            <a:extLst>
              <a:ext uri="{FF2B5EF4-FFF2-40B4-BE49-F238E27FC236}">
                <a16:creationId xmlns:a16="http://schemas.microsoft.com/office/drawing/2014/main" id="{8FFB45C1-EFE7-0995-8C6B-E24BA6FA6FF8}"/>
              </a:ext>
            </a:extLst>
          </p:cNvPr>
          <p:cNvSpPr txBox="1"/>
          <p:nvPr/>
        </p:nvSpPr>
        <p:spPr>
          <a:xfrm>
            <a:off x="410659" y="2205992"/>
            <a:ext cx="11044877" cy="461665"/>
          </a:xfrm>
          <a:prstGeom prst="rect">
            <a:avLst/>
          </a:prstGeom>
          <a:noFill/>
        </p:spPr>
        <p:txBody>
          <a:bodyPr wrap="square">
            <a:spAutoFit/>
          </a:bodyPr>
          <a:lstStyle/>
          <a:p>
            <a:pPr marL="514350" indent="-342900">
              <a:spcBef>
                <a:spcPts val="600"/>
              </a:spcBef>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PET PSMA</a:t>
            </a:r>
          </a:p>
        </p:txBody>
      </p:sp>
      <p:graphicFrame>
        <p:nvGraphicFramePr>
          <p:cNvPr id="7" name="Chart 6">
            <a:extLst>
              <a:ext uri="{FF2B5EF4-FFF2-40B4-BE49-F238E27FC236}">
                <a16:creationId xmlns:a16="http://schemas.microsoft.com/office/drawing/2014/main" id="{E4516A56-2A90-2EE9-F2E6-6B205FCB7A03}"/>
              </a:ext>
            </a:extLst>
          </p:cNvPr>
          <p:cNvGraphicFramePr>
            <a:graphicFrameLocks/>
          </p:cNvGraphicFramePr>
          <p:nvPr>
            <p:extLst>
              <p:ext uri="{D42A27DB-BD31-4B8C-83A1-F6EECF244321}">
                <p14:modId xmlns:p14="http://schemas.microsoft.com/office/powerpoint/2010/main" val="517587386"/>
              </p:ext>
            </p:extLst>
          </p:nvPr>
        </p:nvGraphicFramePr>
        <p:xfrm>
          <a:off x="3175578" y="2580908"/>
          <a:ext cx="6438160" cy="377509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C24E0D7-A514-2B35-BDB9-069E5ACDDAE2}"/>
              </a:ext>
            </a:extLst>
          </p:cNvPr>
          <p:cNvSpPr txBox="1"/>
          <p:nvPr/>
        </p:nvSpPr>
        <p:spPr>
          <a:xfrm>
            <a:off x="9613738" y="5402145"/>
            <a:ext cx="2475992" cy="982833"/>
          </a:xfrm>
          <a:prstGeom prst="rect">
            <a:avLst/>
          </a:prstGeom>
          <a:noFill/>
        </p:spPr>
        <p:txBody>
          <a:bodyPr wrap="square">
            <a:spAutoFit/>
          </a:bodyPr>
          <a:lstStyle/>
          <a:p>
            <a:pPr algn="just">
              <a:lnSpc>
                <a:spcPct val="110000"/>
              </a:lnSpc>
            </a:pPr>
            <a:r>
              <a:rPr lang="en-US">
                <a:solidFill>
                  <a:srgbClr val="002060"/>
                </a:solidFill>
                <a:effectLst/>
                <a:latin typeface="Arial" panose="020B0604020202020204" pitchFamily="34" charset="0"/>
                <a:ea typeface="Calibri" panose="020F0502020204030204" pitchFamily="34" charset="0"/>
                <a:cs typeface="Arial" panose="020B0604020202020204" pitchFamily="34" charset="0"/>
              </a:rPr>
              <a:t>Giá trị PSA (ng/mL) khi tái phát sinh hóa sau phẫu thuật</a:t>
            </a:r>
          </a:p>
        </p:txBody>
      </p:sp>
      <p:sp>
        <p:nvSpPr>
          <p:cNvPr id="9" name="TextBox 8">
            <a:extLst>
              <a:ext uri="{FF2B5EF4-FFF2-40B4-BE49-F238E27FC236}">
                <a16:creationId xmlns:a16="http://schemas.microsoft.com/office/drawing/2014/main" id="{E56AF9E1-5346-558E-C1C2-C59AACF55149}"/>
              </a:ext>
            </a:extLst>
          </p:cNvPr>
          <p:cNvSpPr txBox="1"/>
          <p:nvPr/>
        </p:nvSpPr>
        <p:spPr>
          <a:xfrm>
            <a:off x="2676151" y="2294221"/>
            <a:ext cx="4601932" cy="373436"/>
          </a:xfrm>
          <a:prstGeom prst="rect">
            <a:avLst/>
          </a:prstGeom>
          <a:noFill/>
        </p:spPr>
        <p:txBody>
          <a:bodyPr wrap="square">
            <a:spAutoFit/>
          </a:bodyPr>
          <a:lstStyle/>
          <a:p>
            <a:pPr algn="just">
              <a:lnSpc>
                <a:spcPct val="110000"/>
              </a:lnSpc>
            </a:pPr>
            <a:r>
              <a:rPr lang="en-US">
                <a:solidFill>
                  <a:srgbClr val="002060"/>
                </a:solidFill>
                <a:effectLst/>
                <a:latin typeface="Arial" panose="020B0604020202020204" pitchFamily="34" charset="0"/>
                <a:ea typeface="Calibri" panose="020F0502020204030204" pitchFamily="34" charset="0"/>
                <a:cs typeface="Arial" panose="020B0604020202020204" pitchFamily="34" charset="0"/>
              </a:rPr>
              <a:t>Phân tích gộp 30 nghiên cứu , 4790 BN</a:t>
            </a:r>
          </a:p>
        </p:txBody>
      </p:sp>
      <p:sp>
        <p:nvSpPr>
          <p:cNvPr id="10" name="TextBox 9">
            <a:extLst>
              <a:ext uri="{FF2B5EF4-FFF2-40B4-BE49-F238E27FC236}">
                <a16:creationId xmlns:a16="http://schemas.microsoft.com/office/drawing/2014/main" id="{2F448A66-B96D-1178-BED3-29A8D0BFD694}"/>
              </a:ext>
            </a:extLst>
          </p:cNvPr>
          <p:cNvSpPr txBox="1"/>
          <p:nvPr/>
        </p:nvSpPr>
        <p:spPr>
          <a:xfrm>
            <a:off x="9361526" y="6496379"/>
            <a:ext cx="2674620" cy="276999"/>
          </a:xfrm>
          <a:prstGeom prst="rect">
            <a:avLst/>
          </a:prstGeom>
          <a:noFill/>
        </p:spPr>
        <p:txBody>
          <a:bodyPr wrap="square">
            <a:spAutoFit/>
          </a:bodyPr>
          <a:lstStyle/>
          <a:p>
            <a:r>
              <a:rPr lang="en-US" sz="1200">
                <a:solidFill>
                  <a:srgbClr val="002060"/>
                </a:solidFill>
              </a:rPr>
              <a:t>Perera et al. Eur Urol 2020;77:403–17</a:t>
            </a:r>
          </a:p>
        </p:txBody>
      </p:sp>
      <p:cxnSp>
        <p:nvCxnSpPr>
          <p:cNvPr id="3" name="Straight Connector 2">
            <a:extLst>
              <a:ext uri="{FF2B5EF4-FFF2-40B4-BE49-F238E27FC236}">
                <a16:creationId xmlns:a16="http://schemas.microsoft.com/office/drawing/2014/main" id="{9969F984-0A1C-2E98-03EF-1D2CC1F61E88}"/>
              </a:ext>
            </a:extLst>
          </p:cNvPr>
          <p:cNvCxnSpPr>
            <a:cxnSpLocks/>
          </p:cNvCxnSpPr>
          <p:nvPr/>
        </p:nvCxnSpPr>
        <p:spPr>
          <a:xfrm>
            <a:off x="3287536" y="2893624"/>
            <a:ext cx="40493" cy="3055103"/>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5BEF443-F790-B3E0-F30C-7739E7E7F04A}"/>
              </a:ext>
            </a:extLst>
          </p:cNvPr>
          <p:cNvSpPr txBox="1"/>
          <p:nvPr/>
        </p:nvSpPr>
        <p:spPr>
          <a:xfrm>
            <a:off x="899411" y="4421175"/>
            <a:ext cx="2487052" cy="678134"/>
          </a:xfrm>
          <a:prstGeom prst="rect">
            <a:avLst/>
          </a:prstGeom>
          <a:noFill/>
        </p:spPr>
        <p:txBody>
          <a:bodyPr wrap="square">
            <a:spAutoFit/>
          </a:bodyPr>
          <a:lstStyle/>
          <a:p>
            <a:pPr algn="ctr">
              <a:lnSpc>
                <a:spcPct val="110000"/>
              </a:lnSpc>
            </a:pPr>
            <a:r>
              <a:rPr lang="en-US">
                <a:solidFill>
                  <a:srgbClr val="002060"/>
                </a:solidFill>
                <a:effectLst/>
                <a:latin typeface="Arial" panose="020B0604020202020204" pitchFamily="34" charset="0"/>
                <a:ea typeface="Calibri" panose="020F0502020204030204" pitchFamily="34" charset="0"/>
                <a:cs typeface="Arial" panose="020B0604020202020204" pitchFamily="34" charset="0"/>
              </a:rPr>
              <a:t>Tỉ lệ sang thương (+) trên PET PSMA</a:t>
            </a:r>
          </a:p>
        </p:txBody>
      </p:sp>
    </p:spTree>
    <p:extLst>
      <p:ext uri="{BB962C8B-B14F-4D97-AF65-F5344CB8AC3E}">
        <p14:creationId xmlns:p14="http://schemas.microsoft.com/office/powerpoint/2010/main" val="3507766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C4F69D9-C868-6599-20FD-19387E1D2B36}"/>
              </a:ext>
            </a:extLst>
          </p:cNvPr>
          <p:cNvPicPr>
            <a:picLocks noGrp="1" noChangeAspect="1"/>
          </p:cNvPicPr>
          <p:nvPr>
            <p:ph idx="1"/>
          </p:nvPr>
        </p:nvPicPr>
        <p:blipFill>
          <a:blip r:embed="rId2"/>
          <a:stretch>
            <a:fillRect/>
          </a:stretch>
        </p:blipFill>
        <p:spPr>
          <a:xfrm>
            <a:off x="983848" y="925523"/>
            <a:ext cx="9721770" cy="5676819"/>
          </a:xfrm>
        </p:spPr>
      </p:pic>
      <p:sp>
        <p:nvSpPr>
          <p:cNvPr id="6" name="TextBox 5">
            <a:extLst>
              <a:ext uri="{FF2B5EF4-FFF2-40B4-BE49-F238E27FC236}">
                <a16:creationId xmlns:a16="http://schemas.microsoft.com/office/drawing/2014/main" id="{4A47E353-F9B6-0D6D-2FF3-FA771D952EFA}"/>
              </a:ext>
            </a:extLst>
          </p:cNvPr>
          <p:cNvSpPr txBox="1"/>
          <p:nvPr/>
        </p:nvSpPr>
        <p:spPr>
          <a:xfrm>
            <a:off x="7321951" y="6561831"/>
            <a:ext cx="5005087" cy="276999"/>
          </a:xfrm>
          <a:prstGeom prst="rect">
            <a:avLst/>
          </a:prstGeom>
          <a:noFill/>
        </p:spPr>
        <p:txBody>
          <a:bodyPr wrap="square">
            <a:spAutoFit/>
          </a:bodyPr>
          <a:lstStyle/>
          <a:p>
            <a:pPr algn="l">
              <a:buFont typeface="Arial" panose="020B0604020202020204" pitchFamily="34" charset="0"/>
              <a:buChar char="•"/>
            </a:pPr>
            <a:r>
              <a:rPr lang="en-US" sz="1200" b="0" i="0" u="sng">
                <a:solidFill>
                  <a:srgbClr val="155BC3"/>
                </a:solidFill>
                <a:effectLst/>
                <a:latin typeface="+mj-lt"/>
                <a:hlinkClick r:id="rId3" tooltip="articles by this author"/>
              </a:rPr>
              <a:t>Derya Tilki et al.</a:t>
            </a:r>
            <a:r>
              <a:rPr lang="en-US" sz="1200" b="0" i="0">
                <a:solidFill>
                  <a:srgbClr val="505050"/>
                </a:solidFill>
                <a:effectLst/>
                <a:latin typeface="+mj-lt"/>
              </a:rPr>
              <a:t>,. </a:t>
            </a:r>
            <a:r>
              <a:rPr lang="en-US" sz="1200" b="0" i="1">
                <a:solidFill>
                  <a:srgbClr val="505050"/>
                </a:solidFill>
                <a:effectLst/>
                <a:latin typeface="+mj-lt"/>
              </a:rPr>
              <a:t>JCO</a:t>
            </a:r>
            <a:r>
              <a:rPr lang="en-US" sz="1200" b="0" i="0">
                <a:solidFill>
                  <a:srgbClr val="505050"/>
                </a:solidFill>
                <a:effectLst/>
                <a:latin typeface="+mj-lt"/>
              </a:rPr>
              <a:t> </a:t>
            </a:r>
            <a:r>
              <a:rPr lang="en-US" sz="1200" b="1" i="0">
                <a:solidFill>
                  <a:srgbClr val="505050"/>
                </a:solidFill>
                <a:effectLst/>
                <a:latin typeface="+mj-lt"/>
              </a:rPr>
              <a:t>41</a:t>
            </a:r>
            <a:r>
              <a:rPr lang="en-US" sz="1200" b="0" i="0">
                <a:solidFill>
                  <a:srgbClr val="505050"/>
                </a:solidFill>
                <a:effectLst/>
                <a:latin typeface="+mj-lt"/>
              </a:rPr>
              <a:t>, 2428-2435(2023).DOI:</a:t>
            </a:r>
            <a:r>
              <a:rPr lang="en-US" sz="1200" b="0" i="0" u="sng">
                <a:solidFill>
                  <a:srgbClr val="155BC3"/>
                </a:solidFill>
                <a:effectLst/>
                <a:latin typeface="+mj-lt"/>
                <a:hlinkClick r:id="rId4" tooltip="Link to DOI"/>
              </a:rPr>
              <a:t>10.1200/JCO.22.02489</a:t>
            </a:r>
            <a:endParaRPr lang="en-US" sz="1200" b="0" i="0">
              <a:solidFill>
                <a:srgbClr val="505050"/>
              </a:solidFill>
              <a:effectLst/>
              <a:latin typeface="+mj-lt"/>
            </a:endParaRPr>
          </a:p>
        </p:txBody>
      </p:sp>
      <p:sp>
        <p:nvSpPr>
          <p:cNvPr id="7" name="Arrow: Down 6">
            <a:extLst>
              <a:ext uri="{FF2B5EF4-FFF2-40B4-BE49-F238E27FC236}">
                <a16:creationId xmlns:a16="http://schemas.microsoft.com/office/drawing/2014/main" id="{B02E6875-98CA-E903-21B6-8667CB4370A7}"/>
              </a:ext>
            </a:extLst>
          </p:cNvPr>
          <p:cNvSpPr/>
          <p:nvPr/>
        </p:nvSpPr>
        <p:spPr>
          <a:xfrm>
            <a:off x="778412" y="2974693"/>
            <a:ext cx="410872" cy="31251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7B278F-DF4B-7C15-6DDA-B8ACCB1ACCFF}"/>
              </a:ext>
            </a:extLst>
          </p:cNvPr>
          <p:cNvSpPr/>
          <p:nvPr/>
        </p:nvSpPr>
        <p:spPr>
          <a:xfrm>
            <a:off x="0" y="150283"/>
            <a:ext cx="11492445" cy="607859"/>
          </a:xfrm>
          <a:prstGeom prst="rect">
            <a:avLst/>
          </a:prstGeom>
          <a:noFill/>
        </p:spPr>
        <p:txBody>
          <a:bodyPr wrap="square" lIns="68580" tIns="34290" rIns="68580" bIns="34290">
            <a:spAutoFit/>
          </a:bodyPr>
          <a:lstStyle/>
          <a:p>
            <a:pPr algn="ctr"/>
            <a:r>
              <a:rPr lang="en-US" sz="3500" b="1">
                <a:ln w="0"/>
                <a:solidFill>
                  <a:srgbClr val="CC0066"/>
                </a:solidFill>
                <a:effectLst>
                  <a:glow rad="127000">
                    <a:schemeClr val="bg1"/>
                  </a:glow>
                </a:effectLst>
                <a:latin typeface="Arial" panose="020B0604020202020204" pitchFamily="34" charset="0"/>
                <a:ea typeface="+mj-ea"/>
                <a:cs typeface="Arial" panose="020B0604020202020204" pitchFamily="34" charset="0"/>
              </a:rPr>
              <a:t>Khi nào bắt đầu xạ trị cứu vớt sau phẫu thuật?</a:t>
            </a:r>
          </a:p>
        </p:txBody>
      </p:sp>
      <p:sp>
        <p:nvSpPr>
          <p:cNvPr id="2" name="Rectangle 1">
            <a:extLst>
              <a:ext uri="{FF2B5EF4-FFF2-40B4-BE49-F238E27FC236}">
                <a16:creationId xmlns:a16="http://schemas.microsoft.com/office/drawing/2014/main" id="{D9856A28-E4FD-F99B-1FA5-00C01572AD68}"/>
              </a:ext>
            </a:extLst>
          </p:cNvPr>
          <p:cNvSpPr/>
          <p:nvPr/>
        </p:nvSpPr>
        <p:spPr>
          <a:xfrm>
            <a:off x="9938657" y="2974693"/>
            <a:ext cx="566057" cy="312516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6A181D-74DC-B72E-3956-A87362E3EE73}"/>
              </a:ext>
            </a:extLst>
          </p:cNvPr>
          <p:cNvSpPr txBox="1"/>
          <p:nvPr/>
        </p:nvSpPr>
        <p:spPr>
          <a:xfrm>
            <a:off x="10705618" y="2781099"/>
            <a:ext cx="1230086" cy="982833"/>
          </a:xfrm>
          <a:prstGeom prst="rect">
            <a:avLst/>
          </a:prstGeom>
          <a:noFill/>
        </p:spPr>
        <p:txBody>
          <a:bodyPr wrap="square">
            <a:spAutoFit/>
          </a:bodyPr>
          <a:lstStyle/>
          <a:p>
            <a:pPr algn="ctr">
              <a:lnSpc>
                <a:spcPct val="110000"/>
              </a:lnSpc>
            </a:pPr>
            <a:r>
              <a:rPr lang="en-US">
                <a:solidFill>
                  <a:srgbClr val="002060"/>
                </a:solidFill>
                <a:effectLst/>
                <a:latin typeface="Arial" panose="020B0604020202020204" pitchFamily="34" charset="0"/>
                <a:ea typeface="Calibri" panose="020F0502020204030204" pitchFamily="34" charset="0"/>
                <a:cs typeface="Arial" panose="020B0604020202020204" pitchFamily="34" charset="0"/>
              </a:rPr>
              <a:t>Ngưỡng PSA 0.25 ng/mL</a:t>
            </a:r>
          </a:p>
        </p:txBody>
      </p:sp>
    </p:spTree>
    <p:extLst>
      <p:ext uri="{BB962C8B-B14F-4D97-AF65-F5344CB8AC3E}">
        <p14:creationId xmlns:p14="http://schemas.microsoft.com/office/powerpoint/2010/main" val="497802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D4F24-F732-A967-8C00-AEFA83E79E00}"/>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3AB0FB3A-9266-44D7-A9A9-61A7C6926221}"/>
              </a:ext>
            </a:extLst>
          </p:cNvPr>
          <p:cNvSpPr/>
          <p:nvPr/>
        </p:nvSpPr>
        <p:spPr>
          <a:xfrm>
            <a:off x="7135313" y="3565246"/>
            <a:ext cx="3579748" cy="1694643"/>
          </a:xfrm>
          <a:prstGeom prst="rect">
            <a:avLst/>
          </a:prstGeom>
          <a:solidFill>
            <a:srgbClr val="B1D0ED"/>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5B8AE0D-7984-D21E-CE42-7E4091CB8878}"/>
              </a:ext>
            </a:extLst>
          </p:cNvPr>
          <p:cNvSpPr/>
          <p:nvPr/>
        </p:nvSpPr>
        <p:spPr>
          <a:xfrm>
            <a:off x="3624837" y="1757946"/>
            <a:ext cx="3341795" cy="1671053"/>
          </a:xfrm>
          <a:prstGeom prst="rect">
            <a:avLst/>
          </a:prstGeom>
          <a:solidFill>
            <a:schemeClr val="tx2">
              <a:lumMod val="10000"/>
              <a:lumOff val="9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4343965-AEA0-C475-86AD-97EB1273BBAA}"/>
              </a:ext>
            </a:extLst>
          </p:cNvPr>
          <p:cNvSpPr/>
          <p:nvPr/>
        </p:nvSpPr>
        <p:spPr>
          <a:xfrm>
            <a:off x="7122485" y="1757947"/>
            <a:ext cx="3536915" cy="1671052"/>
          </a:xfrm>
          <a:prstGeom prst="rect">
            <a:avLst/>
          </a:prstGeom>
          <a:solidFill>
            <a:schemeClr val="tx2">
              <a:lumMod val="10000"/>
              <a:lumOff val="9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C6B5593-0E5E-FA63-3F91-3E2B2AE1C36C}"/>
              </a:ext>
            </a:extLst>
          </p:cNvPr>
          <p:cNvSpPr/>
          <p:nvPr/>
        </p:nvSpPr>
        <p:spPr>
          <a:xfrm>
            <a:off x="1236986" y="3543771"/>
            <a:ext cx="2286000" cy="1729073"/>
          </a:xfrm>
          <a:prstGeom prst="rect">
            <a:avLst/>
          </a:prstGeom>
          <a:solidFill>
            <a:srgbClr val="B1D0ED"/>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0D724C6-D898-83D0-CB97-CE038AB0F3D5}"/>
              </a:ext>
            </a:extLst>
          </p:cNvPr>
          <p:cNvSpPr/>
          <p:nvPr/>
        </p:nvSpPr>
        <p:spPr>
          <a:xfrm>
            <a:off x="3624835" y="3530817"/>
            <a:ext cx="3341795" cy="1729073"/>
          </a:xfrm>
          <a:prstGeom prst="rect">
            <a:avLst/>
          </a:prstGeom>
          <a:solidFill>
            <a:srgbClr val="B1D0ED"/>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A7716D-373B-4B52-819B-C6714EA08BEC}"/>
              </a:ext>
            </a:extLst>
          </p:cNvPr>
          <p:cNvSpPr/>
          <p:nvPr/>
        </p:nvSpPr>
        <p:spPr>
          <a:xfrm>
            <a:off x="1214403" y="1748476"/>
            <a:ext cx="2286000" cy="1671051"/>
          </a:xfrm>
          <a:prstGeom prst="rect">
            <a:avLst/>
          </a:prstGeom>
          <a:solidFill>
            <a:schemeClr val="tx2">
              <a:lumMod val="10000"/>
              <a:lumOff val="9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9318AEE-7CB3-BEAC-6271-B0415DC43A80}"/>
              </a:ext>
            </a:extLst>
          </p:cNvPr>
          <p:cNvSpPr/>
          <p:nvPr/>
        </p:nvSpPr>
        <p:spPr>
          <a:xfrm>
            <a:off x="-2127307" y="224679"/>
            <a:ext cx="10862396" cy="623248"/>
          </a:xfrm>
          <a:prstGeom prst="rect">
            <a:avLst/>
          </a:prstGeom>
          <a:noFill/>
        </p:spPr>
        <p:txBody>
          <a:bodyPr wrap="square" lIns="68580" tIns="34290" rIns="68580" bIns="34290">
            <a:spAutoFit/>
          </a:bodyPr>
          <a:lstStyle/>
          <a:p>
            <a:pPr algn="ctr"/>
            <a:r>
              <a:rPr lang="en-US" sz="3600" b="1">
                <a:ln w="0"/>
                <a:solidFill>
                  <a:srgbClr val="CC0066"/>
                </a:solidFill>
                <a:effectLst>
                  <a:glow rad="127000">
                    <a:schemeClr val="bg1"/>
                  </a:glow>
                </a:effectLst>
                <a:latin typeface="Arial" panose="020B0604020202020204" pitchFamily="34" charset="0"/>
                <a:ea typeface="+mj-ea"/>
                <a:cs typeface="Arial" panose="020B0604020202020204" pitchFamily="34" charset="0"/>
              </a:rPr>
              <a:t>Phân tầng nguy cơ (EAU)</a:t>
            </a:r>
            <a:endParaRPr lang="en-US" sz="2400" b="1" i="1">
              <a:ln w="0"/>
              <a:solidFill>
                <a:srgbClr val="CC0066"/>
              </a:solidFill>
              <a:effectLst>
                <a:glow rad="127000">
                  <a:schemeClr val="bg1"/>
                </a:glow>
              </a:effectLst>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43A5BB1C-9775-3E61-221D-96E6837761E0}"/>
              </a:ext>
            </a:extLst>
          </p:cNvPr>
          <p:cNvSpPr txBox="1"/>
          <p:nvPr/>
        </p:nvSpPr>
        <p:spPr>
          <a:xfrm>
            <a:off x="3624835" y="1194463"/>
            <a:ext cx="3341795" cy="461665"/>
          </a:xfrm>
          <a:prstGeom prst="rect">
            <a:avLst/>
          </a:prstGeom>
          <a:solidFill>
            <a:schemeClr val="accent2">
              <a:lumMod val="20000"/>
              <a:lumOff val="80000"/>
            </a:schemeClr>
          </a:solidFill>
          <a:ln w="19050">
            <a:solidFill>
              <a:schemeClr val="accent2">
                <a:lumMod val="75000"/>
              </a:schemeClr>
            </a:solidFill>
          </a:ln>
        </p:spPr>
        <p:txBody>
          <a:bodyPr wrap="square" rtlCol="0">
            <a:spAutoFit/>
          </a:bodyPr>
          <a:lstStyle/>
          <a:p>
            <a:pPr marL="171450" algn="ctr">
              <a:spcBef>
                <a:spcPts val="600"/>
              </a:spcBef>
            </a:pPr>
            <a:r>
              <a:rPr lang="en-US" sz="2400" b="1">
                <a:solidFill>
                  <a:srgbClr val="FF0066"/>
                </a:solidFill>
                <a:latin typeface="Arial" panose="020B0604020202020204" pitchFamily="34" charset="0"/>
                <a:cs typeface="Arial" panose="020B0604020202020204" pitchFamily="34" charset="0"/>
              </a:rPr>
              <a:t>Nguy cơ thấp</a:t>
            </a:r>
          </a:p>
        </p:txBody>
      </p:sp>
      <p:sp>
        <p:nvSpPr>
          <p:cNvPr id="7" name="TextBox 6">
            <a:extLst>
              <a:ext uri="{FF2B5EF4-FFF2-40B4-BE49-F238E27FC236}">
                <a16:creationId xmlns:a16="http://schemas.microsoft.com/office/drawing/2014/main" id="{4FBE4F7B-2D2B-F27E-ED0D-B5B1D23DD036}"/>
              </a:ext>
            </a:extLst>
          </p:cNvPr>
          <p:cNvSpPr txBox="1"/>
          <p:nvPr/>
        </p:nvSpPr>
        <p:spPr>
          <a:xfrm>
            <a:off x="7101068" y="1194463"/>
            <a:ext cx="3536915" cy="461665"/>
          </a:xfrm>
          <a:prstGeom prst="rect">
            <a:avLst/>
          </a:prstGeom>
          <a:solidFill>
            <a:schemeClr val="accent2">
              <a:lumMod val="20000"/>
              <a:lumOff val="80000"/>
            </a:schemeClr>
          </a:solidFill>
          <a:ln w="19050">
            <a:solidFill>
              <a:schemeClr val="accent2">
                <a:lumMod val="75000"/>
              </a:schemeClr>
            </a:solidFill>
          </a:ln>
        </p:spPr>
        <p:txBody>
          <a:bodyPr wrap="square" rtlCol="0">
            <a:spAutoFit/>
          </a:bodyPr>
          <a:lstStyle/>
          <a:p>
            <a:pPr algn="ctr">
              <a:spcBef>
                <a:spcPts val="600"/>
              </a:spcBef>
            </a:pPr>
            <a:r>
              <a:rPr lang="en-US" sz="2400" b="1">
                <a:solidFill>
                  <a:srgbClr val="FF0066"/>
                </a:solidFill>
                <a:latin typeface="Arial" panose="020B0604020202020204" pitchFamily="34" charset="0"/>
                <a:cs typeface="Arial" panose="020B0604020202020204" pitchFamily="34" charset="0"/>
              </a:rPr>
              <a:t>Nguy cơ cao</a:t>
            </a:r>
          </a:p>
        </p:txBody>
      </p:sp>
      <p:sp>
        <p:nvSpPr>
          <p:cNvPr id="8" name="TextBox 7">
            <a:extLst>
              <a:ext uri="{FF2B5EF4-FFF2-40B4-BE49-F238E27FC236}">
                <a16:creationId xmlns:a16="http://schemas.microsoft.com/office/drawing/2014/main" id="{DE9ED8FB-9B16-1E63-F6F5-FE69A2DB688A}"/>
              </a:ext>
            </a:extLst>
          </p:cNvPr>
          <p:cNvSpPr txBox="1"/>
          <p:nvPr/>
        </p:nvSpPr>
        <p:spPr>
          <a:xfrm>
            <a:off x="1091842" y="2332548"/>
            <a:ext cx="2470778" cy="430887"/>
          </a:xfrm>
          <a:prstGeom prst="rect">
            <a:avLst/>
          </a:prstGeom>
          <a:noFill/>
        </p:spPr>
        <p:txBody>
          <a:bodyPr wrap="square" rtlCol="0">
            <a:spAutoFit/>
          </a:bodyPr>
          <a:lstStyle/>
          <a:p>
            <a:pPr marL="171450">
              <a:spcBef>
                <a:spcPts val="600"/>
              </a:spcBef>
            </a:pPr>
            <a:r>
              <a:rPr lang="en-US" sz="2200" b="1">
                <a:solidFill>
                  <a:srgbClr val="002060"/>
                </a:solidFill>
                <a:latin typeface="Arial" panose="020B0604020202020204" pitchFamily="34" charset="0"/>
                <a:cs typeface="Arial" panose="020B0604020202020204" pitchFamily="34" charset="0"/>
              </a:rPr>
              <a:t>Sau phẫu thuật</a:t>
            </a:r>
          </a:p>
        </p:txBody>
      </p:sp>
      <p:sp>
        <p:nvSpPr>
          <p:cNvPr id="9" name="TextBox 8">
            <a:extLst>
              <a:ext uri="{FF2B5EF4-FFF2-40B4-BE49-F238E27FC236}">
                <a16:creationId xmlns:a16="http://schemas.microsoft.com/office/drawing/2014/main" id="{FBBD73CD-6EA9-5FD8-4306-D6B8EB44A64E}"/>
              </a:ext>
            </a:extLst>
          </p:cNvPr>
          <p:cNvSpPr txBox="1"/>
          <p:nvPr/>
        </p:nvSpPr>
        <p:spPr>
          <a:xfrm>
            <a:off x="3667669" y="1971316"/>
            <a:ext cx="2797791" cy="1184940"/>
          </a:xfrm>
          <a:prstGeom prst="rect">
            <a:avLst/>
          </a:prstGeom>
          <a:noFill/>
        </p:spPr>
        <p:txBody>
          <a:bodyPr wrap="square" rtlCol="0">
            <a:spAutoFit/>
          </a:bodyPr>
          <a:lstStyle/>
          <a:p>
            <a:pPr marL="171450">
              <a:spcBef>
                <a:spcPts val="600"/>
              </a:spcBef>
            </a:pPr>
            <a:r>
              <a:rPr lang="en-US" sz="2200">
                <a:solidFill>
                  <a:srgbClr val="002060"/>
                </a:solidFill>
                <a:latin typeface="Arial" panose="020B0604020202020204" pitchFamily="34" charset="0"/>
                <a:cs typeface="Arial" panose="020B0604020202020204" pitchFamily="34" charset="0"/>
              </a:rPr>
              <a:t>PSA-DT &gt; 1 năm VÀ</a:t>
            </a:r>
          </a:p>
          <a:p>
            <a:pPr marL="171450">
              <a:spcBef>
                <a:spcPts val="600"/>
              </a:spcBef>
            </a:pPr>
            <a:r>
              <a:rPr lang="en-US" sz="2200">
                <a:solidFill>
                  <a:srgbClr val="002060"/>
                </a:solidFill>
                <a:latin typeface="Arial" panose="020B0604020202020204" pitchFamily="34" charset="0"/>
                <a:cs typeface="Arial" panose="020B0604020202020204" pitchFamily="34" charset="0"/>
              </a:rPr>
              <a:t>Gleason score &lt;8</a:t>
            </a:r>
          </a:p>
        </p:txBody>
      </p:sp>
      <p:sp>
        <p:nvSpPr>
          <p:cNvPr id="11" name="TextBox 10">
            <a:extLst>
              <a:ext uri="{FF2B5EF4-FFF2-40B4-BE49-F238E27FC236}">
                <a16:creationId xmlns:a16="http://schemas.microsoft.com/office/drawing/2014/main" id="{5BED7330-5968-BB8D-C596-F8172488C146}"/>
              </a:ext>
            </a:extLst>
          </p:cNvPr>
          <p:cNvSpPr txBox="1"/>
          <p:nvPr/>
        </p:nvSpPr>
        <p:spPr>
          <a:xfrm>
            <a:off x="1236986" y="4179909"/>
            <a:ext cx="1838960" cy="430887"/>
          </a:xfrm>
          <a:prstGeom prst="rect">
            <a:avLst/>
          </a:prstGeom>
          <a:noFill/>
        </p:spPr>
        <p:txBody>
          <a:bodyPr wrap="square" rtlCol="0">
            <a:spAutoFit/>
          </a:bodyPr>
          <a:lstStyle/>
          <a:p>
            <a:pPr marL="171450">
              <a:spcBef>
                <a:spcPts val="600"/>
              </a:spcBef>
            </a:pPr>
            <a:r>
              <a:rPr lang="en-US" sz="2200" b="1">
                <a:solidFill>
                  <a:srgbClr val="002060"/>
                </a:solidFill>
                <a:latin typeface="Arial" panose="020B0604020202020204" pitchFamily="34" charset="0"/>
                <a:cs typeface="Arial" panose="020B0604020202020204" pitchFamily="34" charset="0"/>
              </a:rPr>
              <a:t>Sau xạ trị</a:t>
            </a:r>
          </a:p>
        </p:txBody>
      </p:sp>
      <p:sp>
        <p:nvSpPr>
          <p:cNvPr id="13" name="TextBox 12">
            <a:extLst>
              <a:ext uri="{FF2B5EF4-FFF2-40B4-BE49-F238E27FC236}">
                <a16:creationId xmlns:a16="http://schemas.microsoft.com/office/drawing/2014/main" id="{56838AC2-729E-F261-22F3-E0130E595503}"/>
              </a:ext>
            </a:extLst>
          </p:cNvPr>
          <p:cNvSpPr txBox="1"/>
          <p:nvPr/>
        </p:nvSpPr>
        <p:spPr>
          <a:xfrm>
            <a:off x="3667669" y="3659452"/>
            <a:ext cx="3341795" cy="1600438"/>
          </a:xfrm>
          <a:prstGeom prst="rect">
            <a:avLst/>
          </a:prstGeom>
          <a:noFill/>
        </p:spPr>
        <p:txBody>
          <a:bodyPr wrap="square" rtlCol="0">
            <a:spAutoFit/>
          </a:bodyPr>
          <a:lstStyle/>
          <a:p>
            <a:pPr marL="171450">
              <a:spcBef>
                <a:spcPts val="600"/>
              </a:spcBef>
            </a:pPr>
            <a:r>
              <a:rPr lang="en-US" sz="2200">
                <a:solidFill>
                  <a:srgbClr val="002060"/>
                </a:solidFill>
                <a:latin typeface="Arial" panose="020B0604020202020204" pitchFamily="34" charset="0"/>
                <a:cs typeface="Arial" panose="020B0604020202020204" pitchFamily="34" charset="0"/>
              </a:rPr>
              <a:t>Thời gian đến tái phát sinh hóa &gt; 18 tháng</a:t>
            </a:r>
          </a:p>
          <a:p>
            <a:pPr marL="171450">
              <a:spcBef>
                <a:spcPts val="600"/>
              </a:spcBef>
            </a:pPr>
            <a:r>
              <a:rPr lang="en-US" sz="2200">
                <a:solidFill>
                  <a:srgbClr val="002060"/>
                </a:solidFill>
                <a:latin typeface="Arial" panose="020B0604020202020204" pitchFamily="34" charset="0"/>
                <a:cs typeface="Arial" panose="020B0604020202020204" pitchFamily="34" charset="0"/>
              </a:rPr>
              <a:t>VÀ</a:t>
            </a:r>
          </a:p>
          <a:p>
            <a:pPr marL="171450">
              <a:spcBef>
                <a:spcPts val="600"/>
              </a:spcBef>
            </a:pPr>
            <a:r>
              <a:rPr lang="en-US" sz="2200">
                <a:solidFill>
                  <a:srgbClr val="002060"/>
                </a:solidFill>
                <a:latin typeface="Arial" panose="020B0604020202020204" pitchFamily="34" charset="0"/>
                <a:cs typeface="Arial" panose="020B0604020202020204" pitchFamily="34" charset="0"/>
              </a:rPr>
              <a:t>Gleason score &lt;8</a:t>
            </a:r>
          </a:p>
        </p:txBody>
      </p:sp>
      <p:sp>
        <p:nvSpPr>
          <p:cNvPr id="28" name="TextBox 27">
            <a:extLst>
              <a:ext uri="{FF2B5EF4-FFF2-40B4-BE49-F238E27FC236}">
                <a16:creationId xmlns:a16="http://schemas.microsoft.com/office/drawing/2014/main" id="{DDC4F4A8-6950-4FD3-D0F9-C1AA9902E1F0}"/>
              </a:ext>
            </a:extLst>
          </p:cNvPr>
          <p:cNvSpPr txBox="1"/>
          <p:nvPr/>
        </p:nvSpPr>
        <p:spPr>
          <a:xfrm>
            <a:off x="7492046" y="1933848"/>
            <a:ext cx="2797791" cy="1261884"/>
          </a:xfrm>
          <a:prstGeom prst="rect">
            <a:avLst/>
          </a:prstGeom>
          <a:noFill/>
        </p:spPr>
        <p:txBody>
          <a:bodyPr wrap="square" rtlCol="0">
            <a:spAutoFit/>
          </a:bodyPr>
          <a:lstStyle/>
          <a:p>
            <a:pPr marL="171450">
              <a:spcBef>
                <a:spcPts val="600"/>
              </a:spcBef>
            </a:pPr>
            <a:r>
              <a:rPr lang="en-US" sz="2200">
                <a:solidFill>
                  <a:srgbClr val="002060"/>
                </a:solidFill>
                <a:latin typeface="Arial" panose="020B0604020202020204" pitchFamily="34" charset="0"/>
                <a:cs typeface="Arial" panose="020B0604020202020204" pitchFamily="34" charset="0"/>
              </a:rPr>
              <a:t>PSA-DT ≤ 1 năm </a:t>
            </a:r>
          </a:p>
          <a:p>
            <a:pPr marL="171450">
              <a:spcBef>
                <a:spcPts val="600"/>
              </a:spcBef>
            </a:pPr>
            <a:r>
              <a:rPr lang="en-US" sz="2200">
                <a:solidFill>
                  <a:srgbClr val="002060"/>
                </a:solidFill>
                <a:latin typeface="Arial" panose="020B0604020202020204" pitchFamily="34" charset="0"/>
                <a:cs typeface="Arial" panose="020B0604020202020204" pitchFamily="34" charset="0"/>
              </a:rPr>
              <a:t>HOẶC</a:t>
            </a:r>
          </a:p>
          <a:p>
            <a:pPr marL="171450">
              <a:spcBef>
                <a:spcPts val="600"/>
              </a:spcBef>
            </a:pPr>
            <a:r>
              <a:rPr lang="en-US" sz="2200">
                <a:solidFill>
                  <a:srgbClr val="002060"/>
                </a:solidFill>
                <a:latin typeface="Arial" panose="020B0604020202020204" pitchFamily="34" charset="0"/>
                <a:cs typeface="Arial" panose="020B0604020202020204" pitchFamily="34" charset="0"/>
              </a:rPr>
              <a:t>Gleason score≥  8</a:t>
            </a:r>
          </a:p>
        </p:txBody>
      </p:sp>
      <p:sp>
        <p:nvSpPr>
          <p:cNvPr id="29" name="TextBox 28">
            <a:extLst>
              <a:ext uri="{FF2B5EF4-FFF2-40B4-BE49-F238E27FC236}">
                <a16:creationId xmlns:a16="http://schemas.microsoft.com/office/drawing/2014/main" id="{CCF948F9-63E9-1577-22ED-59989C534AA1}"/>
              </a:ext>
            </a:extLst>
          </p:cNvPr>
          <p:cNvSpPr txBox="1"/>
          <p:nvPr/>
        </p:nvSpPr>
        <p:spPr>
          <a:xfrm>
            <a:off x="7175426" y="3633916"/>
            <a:ext cx="3114411" cy="1600438"/>
          </a:xfrm>
          <a:prstGeom prst="rect">
            <a:avLst/>
          </a:prstGeom>
          <a:noFill/>
        </p:spPr>
        <p:txBody>
          <a:bodyPr wrap="square" rtlCol="0">
            <a:spAutoFit/>
          </a:bodyPr>
          <a:lstStyle/>
          <a:p>
            <a:pPr marL="171450">
              <a:spcBef>
                <a:spcPts val="600"/>
              </a:spcBef>
            </a:pPr>
            <a:r>
              <a:rPr lang="en-US" sz="2200">
                <a:solidFill>
                  <a:srgbClr val="002060"/>
                </a:solidFill>
                <a:latin typeface="Arial" panose="020B0604020202020204" pitchFamily="34" charset="0"/>
                <a:cs typeface="Arial" panose="020B0604020202020204" pitchFamily="34" charset="0"/>
              </a:rPr>
              <a:t>Thời gian đến tái phát sinh hóa ≤ 18 tháng</a:t>
            </a:r>
          </a:p>
          <a:p>
            <a:pPr marL="171450">
              <a:spcBef>
                <a:spcPts val="600"/>
              </a:spcBef>
            </a:pPr>
            <a:r>
              <a:rPr lang="en-US" sz="2200">
                <a:solidFill>
                  <a:srgbClr val="002060"/>
                </a:solidFill>
                <a:latin typeface="Arial" panose="020B0604020202020204" pitchFamily="34" charset="0"/>
                <a:cs typeface="Arial" panose="020B0604020202020204" pitchFamily="34" charset="0"/>
              </a:rPr>
              <a:t>VÀ</a:t>
            </a:r>
          </a:p>
          <a:p>
            <a:pPr marL="171450">
              <a:spcBef>
                <a:spcPts val="600"/>
              </a:spcBef>
            </a:pPr>
            <a:r>
              <a:rPr lang="en-US" sz="2200">
                <a:solidFill>
                  <a:srgbClr val="002060"/>
                </a:solidFill>
                <a:latin typeface="Arial" panose="020B0604020202020204" pitchFamily="34" charset="0"/>
                <a:cs typeface="Arial" panose="020B0604020202020204" pitchFamily="34" charset="0"/>
              </a:rPr>
              <a:t>Gleason score ≥8</a:t>
            </a:r>
          </a:p>
        </p:txBody>
      </p:sp>
    </p:spTree>
    <p:extLst>
      <p:ext uri="{BB962C8B-B14F-4D97-AF65-F5344CB8AC3E}">
        <p14:creationId xmlns:p14="http://schemas.microsoft.com/office/powerpoint/2010/main" val="1619269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F49804-D68B-6647-AA85-889A33488CCA}"/>
              </a:ext>
            </a:extLst>
          </p:cNvPr>
          <p:cNvSpPr/>
          <p:nvPr/>
        </p:nvSpPr>
        <p:spPr>
          <a:xfrm>
            <a:off x="-2127307" y="224679"/>
            <a:ext cx="9747307" cy="623248"/>
          </a:xfrm>
          <a:prstGeom prst="rect">
            <a:avLst/>
          </a:prstGeom>
          <a:noFill/>
        </p:spPr>
        <p:txBody>
          <a:bodyPr wrap="square" lIns="68580" tIns="34290" rIns="68580" bIns="34290">
            <a:spAutoFit/>
          </a:bodyPr>
          <a:lstStyle/>
          <a:p>
            <a:pPr algn="ctr"/>
            <a:r>
              <a:rPr lang="en-US" sz="3600" b="1">
                <a:ln w="0"/>
                <a:solidFill>
                  <a:srgbClr val="CC0066"/>
                </a:solidFill>
                <a:effectLst>
                  <a:glow rad="127000">
                    <a:schemeClr val="bg1"/>
                  </a:glow>
                </a:effectLst>
                <a:latin typeface="Arial" panose="020B0604020202020204" pitchFamily="34" charset="0"/>
                <a:ea typeface="+mj-ea"/>
                <a:cs typeface="Arial" panose="020B0604020202020204" pitchFamily="34" charset="0"/>
              </a:rPr>
              <a:t>Phân tầng nguy cơ</a:t>
            </a:r>
            <a:endParaRPr lang="en-US" sz="2400" b="1" i="1">
              <a:ln w="0"/>
              <a:solidFill>
                <a:srgbClr val="CC0066"/>
              </a:solidFill>
              <a:effectLst>
                <a:glow rad="127000">
                  <a:schemeClr val="bg1"/>
                </a:glow>
              </a:effectLst>
              <a:latin typeface="Arial" panose="020B0604020202020204" pitchFamily="34" charset="0"/>
              <a:ea typeface="+mj-ea"/>
              <a:cs typeface="Arial" panose="020B0604020202020204" pitchFamily="34" charset="0"/>
            </a:endParaRPr>
          </a:p>
        </p:txBody>
      </p:sp>
      <p:pic>
        <p:nvPicPr>
          <p:cNvPr id="5" name="Content Placeholder 4">
            <a:extLst>
              <a:ext uri="{FF2B5EF4-FFF2-40B4-BE49-F238E27FC236}">
                <a16:creationId xmlns:a16="http://schemas.microsoft.com/office/drawing/2014/main" id="{448F0F30-C8E4-4731-6454-2F29BBF1D448}"/>
              </a:ext>
            </a:extLst>
          </p:cNvPr>
          <p:cNvPicPr>
            <a:picLocks noGrp="1" noChangeAspect="1"/>
          </p:cNvPicPr>
          <p:nvPr>
            <p:ph idx="1"/>
          </p:nvPr>
        </p:nvPicPr>
        <p:blipFill>
          <a:blip r:embed="rId3"/>
          <a:stretch>
            <a:fillRect/>
          </a:stretch>
        </p:blipFill>
        <p:spPr>
          <a:xfrm>
            <a:off x="-3928" y="1297168"/>
            <a:ext cx="4708770" cy="4351338"/>
          </a:xfrm>
        </p:spPr>
      </p:pic>
      <p:pic>
        <p:nvPicPr>
          <p:cNvPr id="6" name="Picture 5">
            <a:extLst>
              <a:ext uri="{FF2B5EF4-FFF2-40B4-BE49-F238E27FC236}">
                <a16:creationId xmlns:a16="http://schemas.microsoft.com/office/drawing/2014/main" id="{E8E0902B-6BCE-EAA3-2B47-800D8FAB6D93}"/>
              </a:ext>
            </a:extLst>
          </p:cNvPr>
          <p:cNvPicPr>
            <a:picLocks noChangeAspect="1"/>
          </p:cNvPicPr>
          <p:nvPr/>
        </p:nvPicPr>
        <p:blipFill>
          <a:blip r:embed="rId4"/>
          <a:srcRect b="26485"/>
          <a:stretch>
            <a:fillRect/>
          </a:stretch>
        </p:blipFill>
        <p:spPr>
          <a:xfrm>
            <a:off x="4494389" y="1690316"/>
            <a:ext cx="7702519" cy="2620837"/>
          </a:xfrm>
          <a:prstGeom prst="rect">
            <a:avLst/>
          </a:prstGeom>
        </p:spPr>
      </p:pic>
      <p:sp>
        <p:nvSpPr>
          <p:cNvPr id="7" name="TextBox 6">
            <a:extLst>
              <a:ext uri="{FF2B5EF4-FFF2-40B4-BE49-F238E27FC236}">
                <a16:creationId xmlns:a16="http://schemas.microsoft.com/office/drawing/2014/main" id="{B11E6ADD-E447-7AD6-99AF-8C09C34B4917}"/>
              </a:ext>
            </a:extLst>
          </p:cNvPr>
          <p:cNvSpPr txBox="1"/>
          <p:nvPr/>
        </p:nvSpPr>
        <p:spPr>
          <a:xfrm>
            <a:off x="5012732" y="1320984"/>
            <a:ext cx="6357550" cy="369332"/>
          </a:xfrm>
          <a:prstGeom prst="rect">
            <a:avLst/>
          </a:prstGeom>
          <a:noFill/>
        </p:spPr>
        <p:txBody>
          <a:bodyPr wrap="square">
            <a:spAutoFit/>
          </a:bodyPr>
          <a:lstStyle/>
          <a:p>
            <a:pPr algn="ctr"/>
            <a:r>
              <a:rPr lang="en-US" i="0">
                <a:solidFill>
                  <a:srgbClr val="002060"/>
                </a:solidFill>
                <a:effectLst/>
                <a:latin typeface="Arial" panose="020B0604020202020204" pitchFamily="34" charset="0"/>
                <a:cs typeface="Arial" panose="020B0604020202020204" pitchFamily="34" charset="0"/>
              </a:rPr>
              <a:t>Xạ trị sớm (Early RT) khi PSA &lt; 0.7 ng/mL</a:t>
            </a:r>
            <a:endParaRPr lang="en-US">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511C364-13EC-8539-CCA6-210024B9686C}"/>
              </a:ext>
            </a:extLst>
          </p:cNvPr>
          <p:cNvSpPr txBox="1"/>
          <p:nvPr/>
        </p:nvSpPr>
        <p:spPr>
          <a:xfrm>
            <a:off x="576253" y="867701"/>
            <a:ext cx="9002210" cy="492443"/>
          </a:xfrm>
          <a:prstGeom prst="rect">
            <a:avLst/>
          </a:prstGeom>
          <a:noFill/>
        </p:spPr>
        <p:txBody>
          <a:bodyPr wrap="square">
            <a:spAutoFit/>
          </a:bodyPr>
          <a:lstStyle/>
          <a:p>
            <a:r>
              <a:rPr lang="en-US" sz="2600" b="1" i="0">
                <a:solidFill>
                  <a:srgbClr val="D00054"/>
                </a:solidFill>
                <a:effectLst/>
                <a:latin typeface="+mj-lt"/>
              </a:rPr>
              <a:t>22-Gene Genomic Classifier (DECIPHER)</a:t>
            </a:r>
            <a:r>
              <a:rPr lang="en-US" sz="2600">
                <a:solidFill>
                  <a:srgbClr val="D00054"/>
                </a:solidFill>
                <a:latin typeface="+mj-lt"/>
              </a:rPr>
              <a:t> </a:t>
            </a:r>
          </a:p>
        </p:txBody>
      </p:sp>
      <p:sp>
        <p:nvSpPr>
          <p:cNvPr id="9" name="TextBox 8">
            <a:extLst>
              <a:ext uri="{FF2B5EF4-FFF2-40B4-BE49-F238E27FC236}">
                <a16:creationId xmlns:a16="http://schemas.microsoft.com/office/drawing/2014/main" id="{4C82F0E5-5315-54A1-ACE2-DF06F0392F5A}"/>
              </a:ext>
            </a:extLst>
          </p:cNvPr>
          <p:cNvSpPr txBox="1"/>
          <p:nvPr/>
        </p:nvSpPr>
        <p:spPr>
          <a:xfrm>
            <a:off x="4704842" y="4423260"/>
            <a:ext cx="3013432" cy="646331"/>
          </a:xfrm>
          <a:prstGeom prst="rect">
            <a:avLst/>
          </a:prstGeom>
          <a:noFill/>
        </p:spPr>
        <p:txBody>
          <a:bodyPr wrap="square">
            <a:spAutoFit/>
          </a:bodyPr>
          <a:lstStyle/>
          <a:p>
            <a:pPr algn="ctr"/>
            <a:r>
              <a:rPr lang="en-US" b="1" i="0">
                <a:solidFill>
                  <a:srgbClr val="0070C0"/>
                </a:solidFill>
                <a:effectLst/>
                <a:latin typeface="Arial" panose="020B0604020202020204" pitchFamily="34" charset="0"/>
                <a:cs typeface="Arial" panose="020B0604020202020204" pitchFamily="34" charset="0"/>
              </a:rPr>
              <a:t>Decipher low-risk</a:t>
            </a:r>
            <a:r>
              <a:rPr lang="en-US" i="0">
                <a:solidFill>
                  <a:srgbClr val="002060"/>
                </a:solidFill>
                <a:effectLst/>
                <a:latin typeface="Arial" panose="020B0604020202020204" pitchFamily="34" charset="0"/>
                <a:cs typeface="Arial" panose="020B0604020202020204" pitchFamily="34" charset="0"/>
              </a:rPr>
              <a:t>: không có lợi ích của xạ trị sớm</a:t>
            </a:r>
            <a:endParaRPr lang="en-US">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C0246C1-E3E1-6FA5-0BA4-1DC801D5DBCC}"/>
              </a:ext>
            </a:extLst>
          </p:cNvPr>
          <p:cNvSpPr txBox="1"/>
          <p:nvPr/>
        </p:nvSpPr>
        <p:spPr>
          <a:xfrm>
            <a:off x="8603949" y="4327467"/>
            <a:ext cx="2969079" cy="923330"/>
          </a:xfrm>
          <a:prstGeom prst="rect">
            <a:avLst/>
          </a:prstGeom>
          <a:noFill/>
        </p:spPr>
        <p:txBody>
          <a:bodyPr wrap="square">
            <a:spAutoFit/>
          </a:bodyPr>
          <a:lstStyle/>
          <a:p>
            <a:pPr algn="ctr"/>
            <a:r>
              <a:rPr lang="en-US" b="1" i="0">
                <a:solidFill>
                  <a:srgbClr val="C00000"/>
                </a:solidFill>
                <a:effectLst/>
                <a:latin typeface="Arial" panose="020B0604020202020204" pitchFamily="34" charset="0"/>
                <a:cs typeface="Arial" panose="020B0604020202020204" pitchFamily="34" charset="0"/>
              </a:rPr>
              <a:t>Decipher high-risk</a:t>
            </a:r>
            <a:r>
              <a:rPr lang="en-US" i="0">
                <a:solidFill>
                  <a:srgbClr val="002060"/>
                </a:solidFill>
                <a:effectLst/>
                <a:latin typeface="Arial" panose="020B0604020202020204" pitchFamily="34" charset="0"/>
                <a:cs typeface="Arial" panose="020B0604020202020204" pitchFamily="34" charset="0"/>
              </a:rPr>
              <a:t>: xạ trị sớm cho lợi ích vượt trội giảm di căn xa</a:t>
            </a:r>
            <a:endParaRPr lang="en-US">
              <a:solidFill>
                <a:srgbClr val="002060"/>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61980CB-0433-357D-807C-1EBBFB68E8F8}"/>
              </a:ext>
            </a:extLst>
          </p:cNvPr>
          <p:cNvSpPr/>
          <p:nvPr/>
        </p:nvSpPr>
        <p:spPr>
          <a:xfrm>
            <a:off x="4704842" y="4314057"/>
            <a:ext cx="3171464" cy="950151"/>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F30C35-43BB-B155-07DE-36D43622AE5D}"/>
              </a:ext>
            </a:extLst>
          </p:cNvPr>
          <p:cNvSpPr/>
          <p:nvPr/>
        </p:nvSpPr>
        <p:spPr>
          <a:xfrm>
            <a:off x="8502757" y="4314057"/>
            <a:ext cx="3171464" cy="95015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A6C5293-38FE-A1B9-B6C1-6194E4BEA144}"/>
              </a:ext>
            </a:extLst>
          </p:cNvPr>
          <p:cNvSpPr txBox="1"/>
          <p:nvPr/>
        </p:nvSpPr>
        <p:spPr>
          <a:xfrm>
            <a:off x="-3927" y="5663378"/>
            <a:ext cx="12723780" cy="1194622"/>
          </a:xfrm>
          <a:prstGeom prst="rect">
            <a:avLst/>
          </a:prstGeom>
          <a:solidFill>
            <a:schemeClr val="bg1">
              <a:lumMod val="85000"/>
            </a:schemeClr>
          </a:solidFill>
        </p:spPr>
        <p:txBody>
          <a:bodyPr wrap="square">
            <a:spAutoFit/>
          </a:bodyPr>
          <a:lstStyle/>
          <a:p>
            <a:pPr algn="just">
              <a:lnSpc>
                <a:spcPct val="110000"/>
              </a:lnSpc>
            </a:pPr>
            <a:r>
              <a:rPr lang="en-US" sz="2200" spc="10">
                <a:solidFill>
                  <a:srgbClr val="002060"/>
                </a:solidFill>
                <a:effectLst/>
                <a:latin typeface="Arial" panose="020B0604020202020204" pitchFamily="34" charset="0"/>
                <a:ea typeface="Calibri" panose="020F0502020204030204" pitchFamily="34" charset="0"/>
                <a:cs typeface="Arial" panose="020B0604020202020204" pitchFamily="34" charset="0"/>
              </a:rPr>
              <a:t>              Được đưa và xem xét của NCCN 2024. </a:t>
            </a:r>
            <a:r>
              <a:rPr lang="en-US" sz="2200" spc="10">
                <a:solidFill>
                  <a:srgbClr val="002060"/>
                </a:solidFill>
                <a:latin typeface="Arial" panose="020B0604020202020204" pitchFamily="34" charset="0"/>
                <a:ea typeface="Calibri" panose="020F0502020204030204" pitchFamily="34" charset="0"/>
                <a:cs typeface="Arial" panose="020B0604020202020204" pitchFamily="34" charset="0"/>
              </a:rPr>
              <a:t>Tuy nhiên</a:t>
            </a:r>
          </a:p>
          <a:p>
            <a:pPr marL="1793875" indent="-342900" algn="just">
              <a:lnSpc>
                <a:spcPct val="110000"/>
              </a:lnSpc>
              <a:buFont typeface="Courier New" panose="02070309020205020404" pitchFamily="49" charset="0"/>
              <a:buChar char="o"/>
            </a:pPr>
            <a:r>
              <a:rPr lang="en-US" sz="2200" spc="10">
                <a:solidFill>
                  <a:srgbClr val="002060"/>
                </a:solidFill>
                <a:effectLst/>
                <a:latin typeface="Arial" panose="020B0604020202020204" pitchFamily="34" charset="0"/>
                <a:ea typeface="Calibri" panose="020F0502020204030204" pitchFamily="34" charset="0"/>
                <a:cs typeface="Arial" panose="020B0604020202020204" pitchFamily="34" charset="0"/>
              </a:rPr>
              <a:t>Kh</a:t>
            </a:r>
            <a:r>
              <a:rPr lang="en-US" sz="2200" spc="10">
                <a:solidFill>
                  <a:srgbClr val="002060"/>
                </a:solidFill>
                <a:latin typeface="Arial" panose="020B0604020202020204" pitchFamily="34" charset="0"/>
                <a:ea typeface="Calibri" panose="020F0502020204030204" pitchFamily="34" charset="0"/>
                <a:cs typeface="Arial" panose="020B0604020202020204" pitchFamily="34" charset="0"/>
              </a:rPr>
              <a:t>ông  có đồng thuận rõ ràng sử dụng DECIPHER để quyết định thêm ADT</a:t>
            </a:r>
          </a:p>
          <a:p>
            <a:pPr marL="1793875" indent="-342900" algn="just">
              <a:lnSpc>
                <a:spcPct val="110000"/>
              </a:lnSpc>
              <a:buFont typeface="Courier New" panose="02070309020205020404" pitchFamily="49" charset="0"/>
              <a:buChar char="o"/>
            </a:pPr>
            <a:r>
              <a:rPr lang="en-US" sz="2200" spc="10">
                <a:solidFill>
                  <a:srgbClr val="002060"/>
                </a:solidFill>
                <a:latin typeface="Arial" panose="020B0604020202020204" pitchFamily="34" charset="0"/>
                <a:ea typeface="Calibri" panose="020F0502020204030204" pitchFamily="34" charset="0"/>
                <a:cs typeface="Arial" panose="020B0604020202020204" pitchFamily="34" charset="0"/>
              </a:rPr>
              <a:t>Không có sẵn ngoài Mỹ </a:t>
            </a:r>
            <a:endParaRPr lang="en-US" sz="220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8623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C0C68D0-9A2C-31F0-BE7A-60FBEBD05551}"/>
              </a:ext>
            </a:extLst>
          </p:cNvPr>
          <p:cNvGraphicFramePr>
            <a:graphicFrameLocks noGrp="1"/>
          </p:cNvGraphicFramePr>
          <p:nvPr>
            <p:ph idx="1"/>
            <p:extLst>
              <p:ext uri="{D42A27DB-BD31-4B8C-83A1-F6EECF244321}">
                <p14:modId xmlns:p14="http://schemas.microsoft.com/office/powerpoint/2010/main" val="2394077301"/>
              </p:ext>
            </p:extLst>
          </p:nvPr>
        </p:nvGraphicFramePr>
        <p:xfrm>
          <a:off x="327660" y="1595989"/>
          <a:ext cx="11536680" cy="4236720"/>
        </p:xfrm>
        <a:graphic>
          <a:graphicData uri="http://schemas.openxmlformats.org/drawingml/2006/table">
            <a:tbl>
              <a:tblPr firstRow="1" bandRow="1">
                <a:tableStyleId>{5C22544A-7EE6-4342-B048-85BDC9FD1C3A}</a:tableStyleId>
              </a:tblPr>
              <a:tblGrid>
                <a:gridCol w="2269768">
                  <a:extLst>
                    <a:ext uri="{9D8B030D-6E8A-4147-A177-3AD203B41FA5}">
                      <a16:colId xmlns:a16="http://schemas.microsoft.com/office/drawing/2014/main" val="3842896427"/>
                    </a:ext>
                  </a:extLst>
                </a:gridCol>
                <a:gridCol w="1017482">
                  <a:extLst>
                    <a:ext uri="{9D8B030D-6E8A-4147-A177-3AD203B41FA5}">
                      <a16:colId xmlns:a16="http://schemas.microsoft.com/office/drawing/2014/main" val="122659033"/>
                    </a:ext>
                  </a:extLst>
                </a:gridCol>
                <a:gridCol w="2175846">
                  <a:extLst>
                    <a:ext uri="{9D8B030D-6E8A-4147-A177-3AD203B41FA5}">
                      <a16:colId xmlns:a16="http://schemas.microsoft.com/office/drawing/2014/main" val="1920922211"/>
                    </a:ext>
                  </a:extLst>
                </a:gridCol>
                <a:gridCol w="1518396">
                  <a:extLst>
                    <a:ext uri="{9D8B030D-6E8A-4147-A177-3AD203B41FA5}">
                      <a16:colId xmlns:a16="http://schemas.microsoft.com/office/drawing/2014/main" val="2843132317"/>
                    </a:ext>
                  </a:extLst>
                </a:gridCol>
                <a:gridCol w="1377514">
                  <a:extLst>
                    <a:ext uri="{9D8B030D-6E8A-4147-A177-3AD203B41FA5}">
                      <a16:colId xmlns:a16="http://schemas.microsoft.com/office/drawing/2014/main" val="4028051986"/>
                    </a:ext>
                  </a:extLst>
                </a:gridCol>
                <a:gridCol w="1968634">
                  <a:extLst>
                    <a:ext uri="{9D8B030D-6E8A-4147-A177-3AD203B41FA5}">
                      <a16:colId xmlns:a16="http://schemas.microsoft.com/office/drawing/2014/main" val="4088573733"/>
                    </a:ext>
                  </a:extLst>
                </a:gridCol>
                <a:gridCol w="1209040">
                  <a:extLst>
                    <a:ext uri="{9D8B030D-6E8A-4147-A177-3AD203B41FA5}">
                      <a16:colId xmlns:a16="http://schemas.microsoft.com/office/drawing/2014/main" val="2043647141"/>
                    </a:ext>
                  </a:extLst>
                </a:gridCol>
              </a:tblGrid>
              <a:tr h="370840">
                <a:tc>
                  <a:txBody>
                    <a:bodyPr/>
                    <a:lstStyle/>
                    <a:p>
                      <a:pPr algn="ctr"/>
                      <a:r>
                        <a:rPr lang="en-US" sz="2200"/>
                        <a:t>Nghiên cứu </a:t>
                      </a:r>
                    </a:p>
                  </a:txBody>
                  <a:tcPr/>
                </a:tc>
                <a:tc>
                  <a:txBody>
                    <a:bodyPr/>
                    <a:lstStyle/>
                    <a:p>
                      <a:pPr algn="ctr"/>
                      <a:r>
                        <a:rPr lang="en-US" sz="2200"/>
                        <a:t>N</a:t>
                      </a:r>
                    </a:p>
                  </a:txBody>
                  <a:tcPr/>
                </a:tc>
                <a:tc>
                  <a:txBody>
                    <a:bodyPr/>
                    <a:lstStyle/>
                    <a:p>
                      <a:pPr algn="ctr"/>
                      <a:r>
                        <a:rPr lang="en-US" sz="2200"/>
                        <a:t>Xạ trị+</a:t>
                      </a:r>
                    </a:p>
                  </a:txBody>
                  <a:tcPr/>
                </a:tc>
                <a:tc>
                  <a:txBody>
                    <a:bodyPr/>
                    <a:lstStyle/>
                    <a:p>
                      <a:pPr algn="ctr"/>
                      <a:r>
                        <a:rPr lang="en-US" sz="2200"/>
                        <a:t>ADT</a:t>
                      </a:r>
                    </a:p>
                  </a:txBody>
                  <a:tcPr/>
                </a:tc>
                <a:tc>
                  <a:txBody>
                    <a:bodyPr/>
                    <a:lstStyle/>
                    <a:p>
                      <a:pPr algn="ctr"/>
                      <a:r>
                        <a:rPr lang="en-US" sz="2200"/>
                        <a:t>Kết cục</a:t>
                      </a:r>
                    </a:p>
                  </a:txBody>
                  <a:tcPr/>
                </a:tc>
                <a:tc>
                  <a:txBody>
                    <a:bodyPr/>
                    <a:lstStyle/>
                    <a:p>
                      <a:pPr algn="ctr"/>
                      <a:r>
                        <a:rPr lang="en-US" sz="2200"/>
                        <a:t>HR</a:t>
                      </a:r>
                    </a:p>
                  </a:txBody>
                  <a:tcPr/>
                </a:tc>
                <a:tc>
                  <a:txBody>
                    <a:bodyPr/>
                    <a:lstStyle/>
                    <a:p>
                      <a:pPr algn="ctr"/>
                      <a:r>
                        <a:rPr lang="en-US" sz="2200"/>
                        <a:t>p</a:t>
                      </a:r>
                    </a:p>
                  </a:txBody>
                  <a:tcPr/>
                </a:tc>
                <a:extLst>
                  <a:ext uri="{0D108BD9-81ED-4DB2-BD59-A6C34878D82A}">
                    <a16:rowId xmlns:a16="http://schemas.microsoft.com/office/drawing/2014/main" val="2274280956"/>
                  </a:ext>
                </a:extLst>
              </a:tr>
              <a:tr h="370840">
                <a:tc>
                  <a:txBody>
                    <a:bodyPr/>
                    <a:lstStyle/>
                    <a:p>
                      <a:r>
                        <a:rPr lang="en-US" sz="2200">
                          <a:solidFill>
                            <a:srgbClr val="002060"/>
                          </a:solidFill>
                        </a:rPr>
                        <a:t>RTOG-9601</a:t>
                      </a:r>
                    </a:p>
                  </a:txBody>
                  <a:tcPr/>
                </a:tc>
                <a:tc>
                  <a:txBody>
                    <a:bodyPr/>
                    <a:lstStyle/>
                    <a:p>
                      <a:pPr algn="ctr"/>
                      <a:r>
                        <a:rPr lang="en-US" sz="2200">
                          <a:solidFill>
                            <a:srgbClr val="002060"/>
                          </a:solidFill>
                        </a:rPr>
                        <a:t>760</a:t>
                      </a:r>
                    </a:p>
                  </a:txBody>
                  <a:tcPr/>
                </a:tc>
                <a:tc>
                  <a:txBody>
                    <a:bodyPr/>
                    <a:lstStyle/>
                    <a:p>
                      <a:r>
                        <a:rPr lang="en-US" sz="2200">
                          <a:solidFill>
                            <a:srgbClr val="002060"/>
                          </a:solidFill>
                        </a:rPr>
                        <a:t>Bicalutamide</a:t>
                      </a:r>
                    </a:p>
                  </a:txBody>
                  <a:tcPr/>
                </a:tc>
                <a:tc>
                  <a:txBody>
                    <a:bodyPr/>
                    <a:lstStyle/>
                    <a:p>
                      <a:r>
                        <a:rPr lang="en-US" sz="2200">
                          <a:solidFill>
                            <a:srgbClr val="002060"/>
                          </a:solidFill>
                        </a:rPr>
                        <a:t>24 tháng</a:t>
                      </a:r>
                    </a:p>
                  </a:txBody>
                  <a:tcPr/>
                </a:tc>
                <a:tc>
                  <a:txBody>
                    <a:bodyPr/>
                    <a:lstStyle/>
                    <a:p>
                      <a:pPr algn="ctr"/>
                      <a:r>
                        <a:rPr lang="en-US" sz="2200">
                          <a:solidFill>
                            <a:srgbClr val="002060"/>
                          </a:solidFill>
                        </a:rPr>
                        <a:t>OS</a:t>
                      </a:r>
                    </a:p>
                  </a:txBody>
                  <a:tcPr/>
                </a:tc>
                <a:tc>
                  <a:txBody>
                    <a:bodyPr/>
                    <a:lstStyle/>
                    <a:p>
                      <a:pPr algn="ctr"/>
                      <a:r>
                        <a:rPr lang="en-US" sz="2200">
                          <a:solidFill>
                            <a:srgbClr val="002060"/>
                          </a:solidFill>
                        </a:rPr>
                        <a:t>0.77</a:t>
                      </a:r>
                    </a:p>
                    <a:p>
                      <a:pPr algn="ctr"/>
                      <a:r>
                        <a:rPr lang="en-US" sz="2200">
                          <a:solidFill>
                            <a:srgbClr val="002060"/>
                          </a:solidFill>
                        </a:rPr>
                        <a:t>(0.59 – 0.99</a:t>
                      </a:r>
                    </a:p>
                  </a:txBody>
                  <a:tcPr/>
                </a:tc>
                <a:tc>
                  <a:txBody>
                    <a:bodyPr/>
                    <a:lstStyle/>
                    <a:p>
                      <a:r>
                        <a:rPr lang="en-US" sz="2200">
                          <a:solidFill>
                            <a:srgbClr val="002060"/>
                          </a:solidFill>
                        </a:rPr>
                        <a:t>0.04</a:t>
                      </a:r>
                    </a:p>
                  </a:txBody>
                  <a:tcPr/>
                </a:tc>
                <a:extLst>
                  <a:ext uri="{0D108BD9-81ED-4DB2-BD59-A6C34878D82A}">
                    <a16:rowId xmlns:a16="http://schemas.microsoft.com/office/drawing/2014/main" val="1622275390"/>
                  </a:ext>
                </a:extLst>
              </a:tr>
              <a:tr h="370840">
                <a:tc>
                  <a:txBody>
                    <a:bodyPr/>
                    <a:lstStyle/>
                    <a:p>
                      <a:r>
                        <a:rPr lang="en-US" sz="2200">
                          <a:solidFill>
                            <a:srgbClr val="002060"/>
                          </a:solidFill>
                        </a:rPr>
                        <a:t>GETUG 16</a:t>
                      </a:r>
                    </a:p>
                  </a:txBody>
                  <a:tcPr/>
                </a:tc>
                <a:tc>
                  <a:txBody>
                    <a:bodyPr/>
                    <a:lstStyle/>
                    <a:p>
                      <a:pPr algn="ctr"/>
                      <a:r>
                        <a:rPr lang="en-US" sz="2200">
                          <a:solidFill>
                            <a:srgbClr val="002060"/>
                          </a:solidFill>
                        </a:rPr>
                        <a:t>742</a:t>
                      </a:r>
                    </a:p>
                  </a:txBody>
                  <a:tcPr/>
                </a:tc>
                <a:tc>
                  <a:txBody>
                    <a:bodyPr/>
                    <a:lstStyle/>
                    <a:p>
                      <a:r>
                        <a:rPr lang="en-US" sz="2200">
                          <a:solidFill>
                            <a:srgbClr val="002060"/>
                          </a:solidFill>
                        </a:rPr>
                        <a:t>GHRHa</a:t>
                      </a:r>
                    </a:p>
                  </a:txBody>
                  <a:tcPr/>
                </a:tc>
                <a:tc>
                  <a:txBody>
                    <a:bodyPr/>
                    <a:lstStyle/>
                    <a:p>
                      <a:r>
                        <a:rPr lang="en-US" sz="2200">
                          <a:solidFill>
                            <a:srgbClr val="002060"/>
                          </a:solidFill>
                        </a:rPr>
                        <a:t>6 tháng</a:t>
                      </a:r>
                    </a:p>
                  </a:txBody>
                  <a:tcPr/>
                </a:tc>
                <a:tc>
                  <a:txBody>
                    <a:bodyPr/>
                    <a:lstStyle/>
                    <a:p>
                      <a:pPr algn="ctr"/>
                      <a:r>
                        <a:rPr lang="en-US" sz="2200">
                          <a:solidFill>
                            <a:srgbClr val="002060"/>
                          </a:solidFill>
                        </a:rPr>
                        <a:t>PFS</a:t>
                      </a:r>
                    </a:p>
                  </a:txBody>
                  <a:tcPr/>
                </a:tc>
                <a:tc>
                  <a:txBody>
                    <a:bodyPr/>
                    <a:lstStyle/>
                    <a:p>
                      <a:pPr algn="ctr"/>
                      <a:r>
                        <a:rPr lang="en-US" sz="2200">
                          <a:solidFill>
                            <a:srgbClr val="002060"/>
                          </a:solidFill>
                        </a:rPr>
                        <a:t>0.54</a:t>
                      </a:r>
                    </a:p>
                    <a:p>
                      <a:pPr algn="ctr"/>
                      <a:r>
                        <a:rPr lang="en-US" sz="2200">
                          <a:solidFill>
                            <a:srgbClr val="002060"/>
                          </a:solidFill>
                        </a:rPr>
                        <a:t>(0.43-0.68)</a:t>
                      </a:r>
                    </a:p>
                  </a:txBody>
                  <a:tcPr/>
                </a:tc>
                <a:tc>
                  <a:txBody>
                    <a:bodyPr/>
                    <a:lstStyle/>
                    <a:p>
                      <a:r>
                        <a:rPr lang="en-US" sz="2200">
                          <a:solidFill>
                            <a:srgbClr val="002060"/>
                          </a:solidFill>
                        </a:rPr>
                        <a:t>&lt;0.0001</a:t>
                      </a:r>
                    </a:p>
                  </a:txBody>
                  <a:tcPr/>
                </a:tc>
                <a:extLst>
                  <a:ext uri="{0D108BD9-81ED-4DB2-BD59-A6C34878D82A}">
                    <a16:rowId xmlns:a16="http://schemas.microsoft.com/office/drawing/2014/main" val="3912054795"/>
                  </a:ext>
                </a:extLst>
              </a:tr>
              <a:tr h="370840">
                <a:tc>
                  <a:txBody>
                    <a:bodyPr/>
                    <a:lstStyle/>
                    <a:p>
                      <a:r>
                        <a:rPr lang="en-US" sz="2200">
                          <a:solidFill>
                            <a:srgbClr val="002060"/>
                          </a:solidFill>
                        </a:rPr>
                        <a:t>RTOG -0534</a:t>
                      </a:r>
                    </a:p>
                    <a:p>
                      <a:r>
                        <a:rPr lang="en-US" sz="2200">
                          <a:solidFill>
                            <a:srgbClr val="002060"/>
                          </a:solidFill>
                        </a:rPr>
                        <a:t>(SPPORT)</a:t>
                      </a:r>
                    </a:p>
                  </a:txBody>
                  <a:tcPr/>
                </a:tc>
                <a:tc>
                  <a:txBody>
                    <a:bodyPr/>
                    <a:lstStyle/>
                    <a:p>
                      <a:pPr algn="ctr"/>
                      <a:r>
                        <a:rPr lang="en-US" sz="2200">
                          <a:solidFill>
                            <a:srgbClr val="002060"/>
                          </a:solidFill>
                        </a:rPr>
                        <a:t>1142</a:t>
                      </a:r>
                    </a:p>
                  </a:txBody>
                  <a:tcPr/>
                </a:tc>
                <a:tc>
                  <a:txBody>
                    <a:bodyPr/>
                    <a:lstStyle/>
                    <a:p>
                      <a:r>
                        <a:rPr lang="en-US" sz="2200">
                          <a:solidFill>
                            <a:srgbClr val="002060"/>
                          </a:solidFill>
                        </a:rPr>
                        <a:t>Antiandgrogen+ GHRHa</a:t>
                      </a:r>
                    </a:p>
                  </a:txBody>
                  <a:tcPr/>
                </a:tc>
                <a:tc>
                  <a:txBody>
                    <a:bodyPr/>
                    <a:lstStyle/>
                    <a:p>
                      <a:r>
                        <a:rPr lang="en-US" sz="2200">
                          <a:solidFill>
                            <a:srgbClr val="002060"/>
                          </a:solidFill>
                        </a:rPr>
                        <a:t>4-6 tháng</a:t>
                      </a:r>
                    </a:p>
                  </a:txBody>
                  <a:tcPr/>
                </a:tc>
                <a:tc>
                  <a:txBody>
                    <a:bodyPr/>
                    <a:lstStyle/>
                    <a:p>
                      <a:pPr algn="ctr"/>
                      <a:r>
                        <a:rPr lang="en-US" sz="2200">
                          <a:solidFill>
                            <a:srgbClr val="002060"/>
                          </a:solidFill>
                        </a:rPr>
                        <a:t>FFP</a:t>
                      </a:r>
                    </a:p>
                  </a:txBody>
                  <a:tcPr/>
                </a:tc>
                <a:tc>
                  <a:txBody>
                    <a:bodyPr/>
                    <a:lstStyle/>
                    <a:p>
                      <a:pPr algn="ctr"/>
                      <a:r>
                        <a:rPr lang="en-US" sz="2200">
                          <a:solidFill>
                            <a:srgbClr val="002060"/>
                          </a:solidFill>
                        </a:rPr>
                        <a:t>0.6</a:t>
                      </a:r>
                    </a:p>
                    <a:p>
                      <a:pPr algn="ctr"/>
                      <a:r>
                        <a:rPr lang="en-US" sz="2200">
                          <a:solidFill>
                            <a:srgbClr val="002060"/>
                          </a:solidFill>
                        </a:rPr>
                        <a:t>(0.47-0.77)</a:t>
                      </a:r>
                    </a:p>
                  </a:txBody>
                  <a:tcPr/>
                </a:tc>
                <a:tc>
                  <a:txBody>
                    <a:bodyPr/>
                    <a:lstStyle/>
                    <a:p>
                      <a:r>
                        <a:rPr lang="en-US" sz="2200">
                          <a:solidFill>
                            <a:srgbClr val="002060"/>
                          </a:solidFill>
                        </a:rPr>
                        <a:t>&lt; 0.001</a:t>
                      </a:r>
                    </a:p>
                  </a:txBody>
                  <a:tcPr/>
                </a:tc>
                <a:extLst>
                  <a:ext uri="{0D108BD9-81ED-4DB2-BD59-A6C34878D82A}">
                    <a16:rowId xmlns:a16="http://schemas.microsoft.com/office/drawing/2014/main" val="237094306"/>
                  </a:ext>
                </a:extLst>
              </a:tr>
              <a:tr h="370840">
                <a:tc>
                  <a:txBody>
                    <a:bodyPr/>
                    <a:lstStyle/>
                    <a:p>
                      <a:r>
                        <a:rPr lang="en-US" sz="2200">
                          <a:solidFill>
                            <a:srgbClr val="002060"/>
                          </a:solidFill>
                        </a:rPr>
                        <a:t>RADICALS-HD</a:t>
                      </a:r>
                    </a:p>
                  </a:txBody>
                  <a:tcPr/>
                </a:tc>
                <a:tc>
                  <a:txBody>
                    <a:bodyPr/>
                    <a:lstStyle/>
                    <a:p>
                      <a:pPr algn="ctr"/>
                      <a:r>
                        <a:rPr lang="en-US" sz="2200">
                          <a:solidFill>
                            <a:srgbClr val="002060"/>
                          </a:solidFill>
                        </a:rPr>
                        <a:t>1480</a:t>
                      </a:r>
                    </a:p>
                  </a:txBody>
                  <a:tcPr/>
                </a:tc>
                <a:tc>
                  <a:txBody>
                    <a:bodyPr/>
                    <a:lstStyle/>
                    <a:p>
                      <a:r>
                        <a:rPr lang="en-US" sz="2200">
                          <a:solidFill>
                            <a:srgbClr val="002060"/>
                          </a:solidFill>
                        </a:rPr>
                        <a:t>Bicalutamide hoặc GHRHa</a:t>
                      </a:r>
                    </a:p>
                  </a:txBody>
                  <a:tcPr/>
                </a:tc>
                <a:tc>
                  <a:txBody>
                    <a:bodyPr/>
                    <a:lstStyle/>
                    <a:p>
                      <a:r>
                        <a:rPr lang="en-US" sz="2200">
                          <a:solidFill>
                            <a:srgbClr val="002060"/>
                          </a:solidFill>
                        </a:rPr>
                        <a:t>6 tháng</a:t>
                      </a:r>
                    </a:p>
                  </a:txBody>
                  <a:tcPr/>
                </a:tc>
                <a:tc>
                  <a:txBody>
                    <a:bodyPr/>
                    <a:lstStyle/>
                    <a:p>
                      <a:pPr algn="ctr"/>
                      <a:r>
                        <a:rPr lang="en-US" sz="2200">
                          <a:solidFill>
                            <a:srgbClr val="002060"/>
                          </a:solidFill>
                        </a:rPr>
                        <a:t>MFS</a:t>
                      </a:r>
                    </a:p>
                  </a:txBody>
                  <a:tcPr/>
                </a:tc>
                <a:tc>
                  <a:txBody>
                    <a:bodyPr/>
                    <a:lstStyle/>
                    <a:p>
                      <a:pPr algn="ctr"/>
                      <a:r>
                        <a:rPr lang="en-US" sz="2200">
                          <a:solidFill>
                            <a:srgbClr val="002060"/>
                          </a:solidFill>
                        </a:rPr>
                        <a:t>0.886</a:t>
                      </a:r>
                    </a:p>
                    <a:p>
                      <a:pPr algn="ctr"/>
                      <a:r>
                        <a:rPr lang="en-US" sz="2200">
                          <a:solidFill>
                            <a:srgbClr val="002060"/>
                          </a:solidFill>
                        </a:rPr>
                        <a:t>(0.688-1.140)</a:t>
                      </a:r>
                    </a:p>
                  </a:txBody>
                  <a:tcPr/>
                </a:tc>
                <a:tc>
                  <a:txBody>
                    <a:bodyPr/>
                    <a:lstStyle/>
                    <a:p>
                      <a:r>
                        <a:rPr lang="en-US" sz="2200">
                          <a:solidFill>
                            <a:srgbClr val="002060"/>
                          </a:solidFill>
                        </a:rPr>
                        <a:t>0.35</a:t>
                      </a:r>
                    </a:p>
                  </a:txBody>
                  <a:tcPr/>
                </a:tc>
                <a:extLst>
                  <a:ext uri="{0D108BD9-81ED-4DB2-BD59-A6C34878D82A}">
                    <a16:rowId xmlns:a16="http://schemas.microsoft.com/office/drawing/2014/main" val="1996719229"/>
                  </a:ext>
                </a:extLst>
              </a:tr>
              <a:tr h="370840">
                <a:tc>
                  <a:txBody>
                    <a:bodyPr/>
                    <a:lstStyle/>
                    <a:p>
                      <a:r>
                        <a:rPr lang="en-US" sz="2200">
                          <a:solidFill>
                            <a:srgbClr val="002060"/>
                          </a:solidFill>
                        </a:rPr>
                        <a:t>RADICALS-HD</a:t>
                      </a:r>
                    </a:p>
                  </a:txBody>
                  <a:tcPr/>
                </a:tc>
                <a:tc>
                  <a:txBody>
                    <a:bodyPr/>
                    <a:lstStyle/>
                    <a:p>
                      <a:pPr algn="ctr"/>
                      <a:r>
                        <a:rPr lang="en-US" sz="2200">
                          <a:solidFill>
                            <a:srgbClr val="002060"/>
                          </a:solidFill>
                        </a:rPr>
                        <a:t>1523</a:t>
                      </a:r>
                    </a:p>
                  </a:txBody>
                  <a:tcPr/>
                </a:tc>
                <a:tc>
                  <a:txBody>
                    <a:bodyPr/>
                    <a:lstStyle/>
                    <a:p>
                      <a:r>
                        <a:rPr lang="en-US" sz="2200">
                          <a:solidFill>
                            <a:srgbClr val="002060"/>
                          </a:solidFill>
                        </a:rPr>
                        <a:t>Bicalutamide hoặc GHRHa</a:t>
                      </a:r>
                    </a:p>
                  </a:txBody>
                  <a:tcPr/>
                </a:tc>
                <a:tc>
                  <a:txBody>
                    <a:bodyPr/>
                    <a:lstStyle/>
                    <a:p>
                      <a:r>
                        <a:rPr lang="en-US" sz="2200">
                          <a:solidFill>
                            <a:srgbClr val="002060"/>
                          </a:solidFill>
                        </a:rPr>
                        <a:t>6 tháng vs</a:t>
                      </a:r>
                    </a:p>
                    <a:p>
                      <a:r>
                        <a:rPr lang="en-US" sz="2200">
                          <a:solidFill>
                            <a:srgbClr val="002060"/>
                          </a:solidFill>
                        </a:rPr>
                        <a:t>24 tháng</a:t>
                      </a:r>
                    </a:p>
                  </a:txBody>
                  <a:tcPr/>
                </a:tc>
                <a:tc>
                  <a:txBody>
                    <a:bodyPr/>
                    <a:lstStyle/>
                    <a:p>
                      <a:pPr algn="ctr"/>
                      <a:r>
                        <a:rPr lang="en-US" sz="2200">
                          <a:solidFill>
                            <a:srgbClr val="002060"/>
                          </a:solidFill>
                        </a:rPr>
                        <a:t>MFS</a:t>
                      </a:r>
                    </a:p>
                  </a:txBody>
                  <a:tcPr/>
                </a:tc>
                <a:tc>
                  <a:txBody>
                    <a:bodyPr/>
                    <a:lstStyle/>
                    <a:p>
                      <a:pPr algn="ctr"/>
                      <a:r>
                        <a:rPr lang="en-US" sz="2200">
                          <a:solidFill>
                            <a:srgbClr val="002060"/>
                          </a:solidFill>
                        </a:rPr>
                        <a:t>0.773</a:t>
                      </a:r>
                    </a:p>
                    <a:p>
                      <a:pPr algn="ctr"/>
                      <a:r>
                        <a:rPr lang="en-US" sz="2200">
                          <a:solidFill>
                            <a:srgbClr val="002060"/>
                          </a:solidFill>
                        </a:rPr>
                        <a:t>(0.612 – 0.975)</a:t>
                      </a:r>
                    </a:p>
                  </a:txBody>
                  <a:tcPr/>
                </a:tc>
                <a:tc>
                  <a:txBody>
                    <a:bodyPr/>
                    <a:lstStyle/>
                    <a:p>
                      <a:r>
                        <a:rPr lang="en-US" sz="2200">
                          <a:solidFill>
                            <a:srgbClr val="002060"/>
                          </a:solidFill>
                        </a:rPr>
                        <a:t>0.029</a:t>
                      </a:r>
                    </a:p>
                  </a:txBody>
                  <a:tcPr/>
                </a:tc>
                <a:extLst>
                  <a:ext uri="{0D108BD9-81ED-4DB2-BD59-A6C34878D82A}">
                    <a16:rowId xmlns:a16="http://schemas.microsoft.com/office/drawing/2014/main" val="1519138922"/>
                  </a:ext>
                </a:extLst>
              </a:tr>
            </a:tbl>
          </a:graphicData>
        </a:graphic>
      </p:graphicFrame>
      <p:sp>
        <p:nvSpPr>
          <p:cNvPr id="5" name="Title 3">
            <a:extLst>
              <a:ext uri="{FF2B5EF4-FFF2-40B4-BE49-F238E27FC236}">
                <a16:creationId xmlns:a16="http://schemas.microsoft.com/office/drawing/2014/main" id="{EC8CB80E-09CF-4ACC-53C5-BBAC6295E3FB}"/>
              </a:ext>
            </a:extLst>
          </p:cNvPr>
          <p:cNvSpPr txBox="1">
            <a:spLocks noGrp="1"/>
          </p:cNvSpPr>
          <p:nvPr>
            <p:ph type="title"/>
          </p:nvPr>
        </p:nvSpPr>
        <p:spPr>
          <a:xfrm>
            <a:off x="327660" y="192991"/>
            <a:ext cx="11344964" cy="649922"/>
          </a:xfrm>
          <a:prstGeom prst="rect">
            <a:avLst/>
          </a:prstGeom>
          <a:noFill/>
        </p:spPr>
        <p:txBody>
          <a:bodyPr wrap="square">
            <a:spAutoFit/>
          </a:bodyPr>
          <a:lstStyle/>
          <a:p>
            <a:r>
              <a:rPr lang="en-US" sz="4000" b="1">
                <a:solidFill>
                  <a:srgbClr val="D00054"/>
                </a:solidFill>
              </a:rPr>
              <a:t>Các nghiên cứu điều trị cứu vớt sau mổ: Xạ trị± ADT</a:t>
            </a:r>
          </a:p>
        </p:txBody>
      </p:sp>
      <p:sp>
        <p:nvSpPr>
          <p:cNvPr id="6" name="TextBox 5">
            <a:extLst>
              <a:ext uri="{FF2B5EF4-FFF2-40B4-BE49-F238E27FC236}">
                <a16:creationId xmlns:a16="http://schemas.microsoft.com/office/drawing/2014/main" id="{498B0157-EC6E-BA85-788E-D21A2AA7C82C}"/>
              </a:ext>
            </a:extLst>
          </p:cNvPr>
          <p:cNvSpPr txBox="1"/>
          <p:nvPr/>
        </p:nvSpPr>
        <p:spPr>
          <a:xfrm>
            <a:off x="467387" y="922353"/>
            <a:ext cx="5959066" cy="514756"/>
          </a:xfrm>
          <a:prstGeom prst="rect">
            <a:avLst/>
          </a:prstGeom>
          <a:noFill/>
        </p:spPr>
        <p:txBody>
          <a:bodyPr wrap="square">
            <a:spAutoFit/>
          </a:bodyPr>
          <a:lstStyle/>
          <a:p>
            <a:pPr algn="just">
              <a:lnSpc>
                <a:spcPct val="110000"/>
              </a:lnSpc>
              <a:spcBef>
                <a:spcPts val="600"/>
              </a:spcBef>
              <a:spcAft>
                <a:spcPts val="800"/>
              </a:spcAft>
            </a:pPr>
            <a:r>
              <a:rPr lang="en-US" sz="2600" b="1">
                <a:solidFill>
                  <a:srgbClr val="D00054"/>
                </a:solidFill>
                <a:ea typeface="Calibri" panose="020F0502020204030204" pitchFamily="34" charset="0"/>
                <a:cs typeface="Arial" panose="020B0604020202020204" pitchFamily="34" charset="0"/>
              </a:rPr>
              <a:t>Đa dạng về dân số, thiết kế, kết cuộc</a:t>
            </a:r>
            <a:endParaRPr lang="en-US" sz="2600" b="1">
              <a:solidFill>
                <a:srgbClr val="D00054"/>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0857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784B9ECF-C174-EE06-9134-21DBA605167A}"/>
              </a:ext>
            </a:extLst>
          </p:cNvPr>
          <p:cNvPicPr>
            <a:picLocks noGrp="1" noChangeAspect="1"/>
          </p:cNvPicPr>
          <p:nvPr>
            <p:ph idx="1"/>
          </p:nvPr>
        </p:nvPicPr>
        <p:blipFill>
          <a:blip r:embed="rId2"/>
          <a:stretch>
            <a:fillRect/>
          </a:stretch>
        </p:blipFill>
        <p:spPr>
          <a:xfrm>
            <a:off x="4610097" y="1633774"/>
            <a:ext cx="7544689" cy="3260769"/>
          </a:xfrm>
        </p:spPr>
      </p:pic>
      <p:sp>
        <p:nvSpPr>
          <p:cNvPr id="5" name="TextBox 4">
            <a:extLst>
              <a:ext uri="{FF2B5EF4-FFF2-40B4-BE49-F238E27FC236}">
                <a16:creationId xmlns:a16="http://schemas.microsoft.com/office/drawing/2014/main" id="{9E12BE29-3C4A-3CC9-01C5-6F796E813BEA}"/>
              </a:ext>
            </a:extLst>
          </p:cNvPr>
          <p:cNvSpPr txBox="1"/>
          <p:nvPr/>
        </p:nvSpPr>
        <p:spPr>
          <a:xfrm>
            <a:off x="664155" y="4947058"/>
            <a:ext cx="10863687" cy="1291379"/>
          </a:xfrm>
          <a:prstGeom prst="rect">
            <a:avLst/>
          </a:prstGeom>
          <a:noFill/>
        </p:spPr>
        <p:txBody>
          <a:bodyPr wrap="square">
            <a:spAutoFit/>
          </a:bodyPr>
          <a:lstStyle/>
          <a:p>
            <a:pPr algn="just">
              <a:lnSpc>
                <a:spcPct val="110000"/>
              </a:lnSpc>
              <a:spcBef>
                <a:spcPts val="600"/>
              </a:spcBef>
              <a:spcAft>
                <a:spcPts val="800"/>
              </a:spcAft>
            </a:pPr>
            <a:r>
              <a:rPr lang="vi-VN" sz="2400" spc="10">
                <a:solidFill>
                  <a:srgbClr val="000E2A"/>
                </a:solidFill>
                <a:ea typeface="Calibri" panose="020F0502020204030204" pitchFamily="34" charset="0"/>
                <a:cs typeface="Arial" panose="020B0604020202020204" pitchFamily="34" charset="0"/>
              </a:rPr>
              <a:t>Từ 3 RCT ( 3364 BN), </a:t>
            </a:r>
            <a:r>
              <a:rPr lang="en-US" sz="2400" b="1" spc="10">
                <a:solidFill>
                  <a:srgbClr val="000E2A"/>
                </a:solidFill>
                <a:ea typeface="Calibri" panose="020F0502020204030204" pitchFamily="34" charset="0"/>
                <a:cs typeface="Arial" panose="020B0604020202020204" pitchFamily="34" charset="0"/>
              </a:rPr>
              <a:t>x</a:t>
            </a:r>
            <a:r>
              <a:rPr lang="vi-VN" sz="2400" b="1" spc="10">
                <a:solidFill>
                  <a:srgbClr val="000E2A"/>
                </a:solidFill>
                <a:ea typeface="Calibri" panose="020F0502020204030204" pitchFamily="34" charset="0"/>
                <a:cs typeface="Arial" panose="020B0604020202020204" pitchFamily="34" charset="0"/>
              </a:rPr>
              <a:t>ạ trị + ADT 6 tháng </a:t>
            </a:r>
            <a:r>
              <a:rPr lang="vi-VN" sz="2400" spc="10">
                <a:solidFill>
                  <a:srgbClr val="000E2A"/>
                </a:solidFill>
                <a:ea typeface="Calibri" panose="020F0502020204030204" pitchFamily="34" charset="0"/>
                <a:cs typeface="Arial" panose="020B0604020202020204" pitchFamily="34" charset="0"/>
              </a:rPr>
              <a:t>cải thiện MFS so với xạ trị đơn thuần (HR 0.82, 95%CI 0.70 – 0.96, p = 0.01), tỷ lệ chênh lệch tuyệt đối 5 năm 2% (CI</a:t>
            </a:r>
            <a:r>
              <a:rPr lang="en-US" sz="2400" spc="10">
                <a:solidFill>
                  <a:srgbClr val="000E2A"/>
                </a:solidFill>
                <a:ea typeface="Calibri" panose="020F0502020204030204" pitchFamily="34" charset="0"/>
                <a:cs typeface="Arial" panose="020B0604020202020204" pitchFamily="34" charset="0"/>
              </a:rPr>
              <a:t> </a:t>
            </a:r>
            <a:r>
              <a:rPr lang="vi-VN" sz="2400" spc="10">
                <a:solidFill>
                  <a:srgbClr val="000E2A"/>
                </a:solidFill>
                <a:ea typeface="Calibri" panose="020F0502020204030204" pitchFamily="34" charset="0"/>
                <a:cs typeface="Arial" panose="020B0604020202020204" pitchFamily="34" charset="0"/>
              </a:rPr>
              <a:t>0-3%)</a:t>
            </a:r>
            <a:endParaRPr lang="en-US" sz="2400">
              <a:solidFill>
                <a:srgbClr val="000E2A"/>
              </a:solidFill>
              <a:effectLst/>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88B80537-819B-575E-ACD0-CE5579885D4E}"/>
              </a:ext>
            </a:extLst>
          </p:cNvPr>
          <p:cNvSpPr txBox="1"/>
          <p:nvPr/>
        </p:nvSpPr>
        <p:spPr>
          <a:xfrm>
            <a:off x="7292193" y="6342416"/>
            <a:ext cx="6099462" cy="553998"/>
          </a:xfrm>
          <a:prstGeom prst="rect">
            <a:avLst/>
          </a:prstGeom>
          <a:noFill/>
        </p:spPr>
        <p:txBody>
          <a:bodyPr wrap="square">
            <a:spAutoFit/>
          </a:bodyPr>
          <a:lstStyle/>
          <a:p>
            <a:r>
              <a:rPr lang="en-US" sz="1500" b="0" i="0">
                <a:solidFill>
                  <a:srgbClr val="002060"/>
                </a:solidFill>
                <a:effectLst/>
                <a:latin typeface="ArialMT"/>
              </a:rPr>
              <a:t>Burdett S et al. 2022 ESMO Annual Meeting, LBA64</a:t>
            </a:r>
            <a:r>
              <a:rPr lang="en-US" sz="1500">
                <a:solidFill>
                  <a:srgbClr val="002060"/>
                </a:solidFill>
              </a:rPr>
              <a:t> </a:t>
            </a:r>
            <a:br>
              <a:rPr lang="en-US" sz="1500">
                <a:solidFill>
                  <a:srgbClr val="002060"/>
                </a:solidFill>
              </a:rPr>
            </a:br>
            <a:endParaRPr lang="en-US" sz="1500">
              <a:solidFill>
                <a:srgbClr val="002060"/>
              </a:solidFill>
            </a:endParaRPr>
          </a:p>
        </p:txBody>
      </p:sp>
      <p:sp>
        <p:nvSpPr>
          <p:cNvPr id="7" name="Title 5">
            <a:extLst>
              <a:ext uri="{FF2B5EF4-FFF2-40B4-BE49-F238E27FC236}">
                <a16:creationId xmlns:a16="http://schemas.microsoft.com/office/drawing/2014/main" id="{3AD50CB6-2C54-C1A6-E30B-14D5EF51D66F}"/>
              </a:ext>
            </a:extLst>
          </p:cNvPr>
          <p:cNvSpPr txBox="1">
            <a:spLocks noGrp="1"/>
          </p:cNvSpPr>
          <p:nvPr>
            <p:ph type="title"/>
          </p:nvPr>
        </p:nvSpPr>
        <p:spPr>
          <a:xfrm>
            <a:off x="490959" y="515584"/>
            <a:ext cx="10515600" cy="580223"/>
          </a:xfrm>
          <a:prstGeom prst="rect">
            <a:avLst/>
          </a:prstGeom>
          <a:noFill/>
        </p:spPr>
        <p:txBody>
          <a:bodyPr wrap="square">
            <a:spAutoFit/>
          </a:bodyPr>
          <a:lstStyle/>
          <a:p>
            <a:r>
              <a:rPr lang="vi-VN" sz="3500" b="1">
                <a:solidFill>
                  <a:srgbClr val="D00054"/>
                </a:solidFill>
                <a:latin typeface="Aptos Display (Headings)"/>
              </a:rPr>
              <a:t>DADSPORT :  phân tích gộp</a:t>
            </a:r>
            <a:endParaRPr lang="en-US" sz="3500" b="1">
              <a:solidFill>
                <a:srgbClr val="D00054"/>
              </a:solidFill>
              <a:latin typeface="Aptos Display (Headings)"/>
            </a:endParaRPr>
          </a:p>
        </p:txBody>
      </p:sp>
      <p:pic>
        <p:nvPicPr>
          <p:cNvPr id="8" name="Picture 7">
            <a:extLst>
              <a:ext uri="{FF2B5EF4-FFF2-40B4-BE49-F238E27FC236}">
                <a16:creationId xmlns:a16="http://schemas.microsoft.com/office/drawing/2014/main" id="{A3892728-D1AA-1A0B-6F18-137EEF9D2F99}"/>
              </a:ext>
            </a:extLst>
          </p:cNvPr>
          <p:cNvPicPr>
            <a:picLocks noChangeAspect="1"/>
          </p:cNvPicPr>
          <p:nvPr/>
        </p:nvPicPr>
        <p:blipFill>
          <a:blip r:embed="rId3"/>
          <a:stretch>
            <a:fillRect/>
          </a:stretch>
        </p:blipFill>
        <p:spPr>
          <a:xfrm>
            <a:off x="197095" y="2084123"/>
            <a:ext cx="4399289" cy="2086925"/>
          </a:xfrm>
          <a:prstGeom prst="rect">
            <a:avLst/>
          </a:prstGeom>
        </p:spPr>
      </p:pic>
    </p:spTree>
    <p:extLst>
      <p:ext uri="{BB962C8B-B14F-4D97-AF65-F5344CB8AC3E}">
        <p14:creationId xmlns:p14="http://schemas.microsoft.com/office/powerpoint/2010/main" val="1800248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D0DBD723-4807-6C67-CBE8-C193239E76E1}"/>
              </a:ext>
            </a:extLst>
          </p:cNvPr>
          <p:cNvSpPr txBox="1">
            <a:spLocks noGrp="1"/>
          </p:cNvSpPr>
          <p:nvPr>
            <p:ph type="title"/>
          </p:nvPr>
        </p:nvSpPr>
        <p:spPr>
          <a:xfrm>
            <a:off x="668215" y="405120"/>
            <a:ext cx="10515600" cy="580223"/>
          </a:xfrm>
          <a:prstGeom prst="rect">
            <a:avLst/>
          </a:prstGeom>
          <a:noFill/>
        </p:spPr>
        <p:txBody>
          <a:bodyPr vert="horz" wrap="square" lIns="91440" tIns="45720" rIns="91440" bIns="45720" rtlCol="0" anchor="ctr">
            <a:spAutoFit/>
          </a:bodyPr>
          <a:lstStyle/>
          <a:p>
            <a:r>
              <a:rPr lang="en-US" sz="3500" b="1">
                <a:solidFill>
                  <a:srgbClr val="D00054"/>
                </a:solidFill>
                <a:latin typeface="Aptos Display (Headings)"/>
              </a:rPr>
              <a:t>RADICALS-HD : 6 vs 12 tháng ADT</a:t>
            </a:r>
          </a:p>
        </p:txBody>
      </p:sp>
      <p:sp>
        <p:nvSpPr>
          <p:cNvPr id="5" name="TextBox 4">
            <a:extLst>
              <a:ext uri="{FF2B5EF4-FFF2-40B4-BE49-F238E27FC236}">
                <a16:creationId xmlns:a16="http://schemas.microsoft.com/office/drawing/2014/main" id="{AC410008-F05E-C00C-06B1-C337D98515B1}"/>
              </a:ext>
            </a:extLst>
          </p:cNvPr>
          <p:cNvSpPr txBox="1"/>
          <p:nvPr/>
        </p:nvSpPr>
        <p:spPr>
          <a:xfrm>
            <a:off x="298396" y="1183429"/>
            <a:ext cx="6069153" cy="4544899"/>
          </a:xfrm>
          <a:prstGeom prst="rect">
            <a:avLst/>
          </a:prstGeom>
          <a:noFill/>
        </p:spPr>
        <p:txBody>
          <a:bodyPr wrap="square">
            <a:spAutoFit/>
          </a:bodyPr>
          <a:lstStyle/>
          <a:p>
            <a:pPr algn="just">
              <a:lnSpc>
                <a:spcPct val="110000"/>
              </a:lnSpc>
            </a:pPr>
            <a:r>
              <a:rPr lang="en-US" sz="2400" spc="10">
                <a:solidFill>
                  <a:srgbClr val="000E2A"/>
                </a:solidFill>
                <a:effectLst/>
                <a:ea typeface="Calibri" panose="020F0502020204030204" pitchFamily="34" charset="0"/>
                <a:cs typeface="Arial" panose="020B0604020202020204" pitchFamily="34" charset="0"/>
              </a:rPr>
              <a:t>2008 – 2015: 1520 BN ch</a:t>
            </a:r>
            <a:r>
              <a:rPr lang="en-US" sz="2400" spc="10">
                <a:solidFill>
                  <a:srgbClr val="000E2A"/>
                </a:solidFill>
                <a:ea typeface="Calibri" panose="020F0502020204030204" pitchFamily="34" charset="0"/>
                <a:cs typeface="Arial" panose="020B0604020202020204" pitchFamily="34" charset="0"/>
              </a:rPr>
              <a:t>ủ yếu nguy cơ cao (GS 8-10, T3a+), bao gồm cả xạ trị bổ túc và cứu vớt, chia ngẫu nhiên</a:t>
            </a:r>
          </a:p>
          <a:p>
            <a:pPr marL="809625" indent="-342900" algn="just">
              <a:lnSpc>
                <a:spcPct val="110000"/>
              </a:lnSpc>
              <a:buFont typeface="Arial" panose="020B0604020202020204" pitchFamily="34" charset="0"/>
              <a:buChar char="•"/>
            </a:pPr>
            <a:r>
              <a:rPr lang="en-US" sz="2200" spc="10">
                <a:solidFill>
                  <a:srgbClr val="000E2A"/>
                </a:solidFill>
                <a:effectLst/>
                <a:ea typeface="Calibri" panose="020F0502020204030204" pitchFamily="34" charset="0"/>
                <a:cs typeface="Arial" panose="020B0604020202020204" pitchFamily="34" charset="0"/>
              </a:rPr>
              <a:t>X</a:t>
            </a:r>
            <a:r>
              <a:rPr lang="en-US" sz="2200" spc="10">
                <a:solidFill>
                  <a:srgbClr val="000E2A"/>
                </a:solidFill>
                <a:ea typeface="Calibri" panose="020F0502020204030204" pitchFamily="34" charset="0"/>
                <a:cs typeface="Arial" panose="020B0604020202020204" pitchFamily="34" charset="0"/>
              </a:rPr>
              <a:t>ạ trị + ADT 6 tháng</a:t>
            </a:r>
          </a:p>
          <a:p>
            <a:pPr marL="809625" indent="-342900" algn="just">
              <a:lnSpc>
                <a:spcPct val="110000"/>
              </a:lnSpc>
              <a:buFont typeface="Arial" panose="020B0604020202020204" pitchFamily="34" charset="0"/>
              <a:buChar char="•"/>
            </a:pPr>
            <a:r>
              <a:rPr lang="en-US" sz="2200" spc="10">
                <a:solidFill>
                  <a:srgbClr val="000E2A"/>
                </a:solidFill>
                <a:effectLst/>
                <a:ea typeface="Calibri" panose="020F0502020204030204" pitchFamily="34" charset="0"/>
                <a:cs typeface="Arial" panose="020B0604020202020204" pitchFamily="34" charset="0"/>
              </a:rPr>
              <a:t>X</a:t>
            </a:r>
            <a:r>
              <a:rPr lang="en-US" sz="2200" spc="10">
                <a:solidFill>
                  <a:srgbClr val="000E2A"/>
                </a:solidFill>
                <a:ea typeface="Calibri" panose="020F0502020204030204" pitchFamily="34" charset="0"/>
                <a:cs typeface="Arial" panose="020B0604020202020204" pitchFamily="34" charset="0"/>
              </a:rPr>
              <a:t>ạ trị + ADT 24 tháng</a:t>
            </a:r>
          </a:p>
          <a:p>
            <a:pPr algn="just">
              <a:lnSpc>
                <a:spcPct val="110000"/>
              </a:lnSpc>
            </a:pPr>
            <a:r>
              <a:rPr lang="en-US" sz="2400" spc="10">
                <a:solidFill>
                  <a:srgbClr val="000E2A"/>
                </a:solidFill>
                <a:effectLst/>
                <a:ea typeface="Calibri" panose="020F0502020204030204" pitchFamily="34" charset="0"/>
                <a:cs typeface="Arial" panose="020B0604020202020204" pitchFamily="34" charset="0"/>
              </a:rPr>
              <a:t>DMFS cải thiện ở nhóm ADT dài hạn</a:t>
            </a:r>
          </a:p>
          <a:p>
            <a:pPr marL="717550" indent="-266700" algn="just">
              <a:lnSpc>
                <a:spcPct val="110000"/>
              </a:lnSpc>
              <a:buFont typeface="Arial" panose="020B0604020202020204" pitchFamily="34" charset="0"/>
              <a:buChar char="•"/>
            </a:pPr>
            <a:r>
              <a:rPr lang="en-US" sz="2200" spc="10">
                <a:solidFill>
                  <a:srgbClr val="000E2A"/>
                </a:solidFill>
                <a:ea typeface="Calibri" panose="020F0502020204030204" pitchFamily="34" charset="0"/>
                <a:cs typeface="Arial" panose="020B0604020202020204" pitchFamily="34" charset="0"/>
              </a:rPr>
              <a:t>DMFS 10 năm: 72% (ADT 6 tháng) vs 78% (ADT 24 tháng), p = 0.029</a:t>
            </a:r>
          </a:p>
          <a:p>
            <a:pPr marL="717550" indent="-266700" algn="just">
              <a:lnSpc>
                <a:spcPct val="110000"/>
              </a:lnSpc>
              <a:buFont typeface="Arial" panose="020B0604020202020204" pitchFamily="34" charset="0"/>
              <a:buChar char="•"/>
            </a:pPr>
            <a:r>
              <a:rPr lang="en-US" sz="2200" spc="10">
                <a:solidFill>
                  <a:srgbClr val="000E2A"/>
                </a:solidFill>
                <a:ea typeface="Calibri" panose="020F0502020204030204" pitchFamily="34" charset="0"/>
                <a:cs typeface="Arial" panose="020B0604020202020204" pitchFamily="34" charset="0"/>
              </a:rPr>
              <a:t>Không khác biệt OS</a:t>
            </a:r>
          </a:p>
          <a:p>
            <a:pPr algn="just">
              <a:lnSpc>
                <a:spcPct val="110000"/>
              </a:lnSpc>
            </a:pPr>
            <a:endParaRPr lang="en-US" sz="2400" spc="10">
              <a:solidFill>
                <a:srgbClr val="000E2A"/>
              </a:solidFill>
              <a:ea typeface="Calibri" panose="020F0502020204030204" pitchFamily="34" charset="0"/>
              <a:cs typeface="Arial" panose="020B0604020202020204" pitchFamily="34" charset="0"/>
            </a:endParaRPr>
          </a:p>
          <a:p>
            <a:pPr algn="just">
              <a:lnSpc>
                <a:spcPct val="110000"/>
              </a:lnSpc>
            </a:pPr>
            <a:r>
              <a:rPr lang="en-US" sz="2400" spc="10">
                <a:solidFill>
                  <a:srgbClr val="000E2A"/>
                </a:solidFill>
                <a:ea typeface="Calibri" panose="020F0502020204030204" pitchFamily="34" charset="0"/>
                <a:cs typeface="Arial" panose="020B0604020202020204" pitchFamily="34" charset="0"/>
              </a:rPr>
              <a:t>ADT 24 tháng: nguy cơ kéo dài tác dụng phụ</a:t>
            </a:r>
            <a:endParaRPr lang="en-US" sz="2400">
              <a:solidFill>
                <a:srgbClr val="000E2A"/>
              </a:solidFill>
              <a:effectLst/>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85BDD570-B469-8E56-5547-38CC85A859BB}"/>
              </a:ext>
            </a:extLst>
          </p:cNvPr>
          <p:cNvSpPr txBox="1"/>
          <p:nvPr/>
        </p:nvSpPr>
        <p:spPr>
          <a:xfrm>
            <a:off x="272904" y="5756862"/>
            <a:ext cx="11306221" cy="482248"/>
          </a:xfrm>
          <a:prstGeom prst="rect">
            <a:avLst/>
          </a:prstGeom>
          <a:solidFill>
            <a:schemeClr val="accent4">
              <a:lumMod val="50000"/>
            </a:schemeClr>
          </a:solidFill>
        </p:spPr>
        <p:txBody>
          <a:bodyPr wrap="square">
            <a:spAutoFit/>
          </a:bodyPr>
          <a:lstStyle/>
          <a:p>
            <a:pPr algn="ctr">
              <a:lnSpc>
                <a:spcPct val="110000"/>
              </a:lnSpc>
            </a:pPr>
            <a:r>
              <a:rPr lang="en-US" sz="2400" spc="10">
                <a:solidFill>
                  <a:schemeClr val="bg1"/>
                </a:solidFill>
                <a:ea typeface="Calibri" panose="020F0502020204030204" pitchFamily="34" charset="0"/>
                <a:cs typeface="Arial" panose="020B0604020202020204" pitchFamily="34" charset="0"/>
              </a:rPr>
              <a:t>Nguy cơ cao: ADT 24 tháng cải thiện sống còn không di căn xa  so với ADT 6 tháng</a:t>
            </a:r>
            <a:endParaRPr lang="en-US" sz="2400">
              <a:solidFill>
                <a:schemeClr val="bg1"/>
              </a:solidFill>
              <a:effectLst/>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1F35BC83-BF69-52D3-8295-8D34F65EA6B7}"/>
              </a:ext>
            </a:extLst>
          </p:cNvPr>
          <p:cNvSpPr txBox="1"/>
          <p:nvPr/>
        </p:nvSpPr>
        <p:spPr>
          <a:xfrm>
            <a:off x="6096000" y="6508956"/>
            <a:ext cx="1669366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212121"/>
                </a:solidFill>
                <a:effectLst/>
                <a:latin typeface="+mj-lt"/>
              </a:rPr>
              <a:t>Parker CC, Lancet. 2024 Jun 1;403(10442):2416-2425. doi: 10.1016/S0140-6736(24)00549-X.</a:t>
            </a:r>
            <a:endParaRPr lang="en-US" sz="1200">
              <a:latin typeface="+mj-lt"/>
            </a:endParaRPr>
          </a:p>
        </p:txBody>
      </p:sp>
      <p:pic>
        <p:nvPicPr>
          <p:cNvPr id="9" name="Picture 8">
            <a:extLst>
              <a:ext uri="{FF2B5EF4-FFF2-40B4-BE49-F238E27FC236}">
                <a16:creationId xmlns:a16="http://schemas.microsoft.com/office/drawing/2014/main" id="{1AFAEF0E-01D5-383C-7289-C17C525DA75B}"/>
              </a:ext>
            </a:extLst>
          </p:cNvPr>
          <p:cNvPicPr>
            <a:picLocks noChangeAspect="1"/>
          </p:cNvPicPr>
          <p:nvPr/>
        </p:nvPicPr>
        <p:blipFill>
          <a:blip r:embed="rId2"/>
          <a:stretch>
            <a:fillRect/>
          </a:stretch>
        </p:blipFill>
        <p:spPr>
          <a:xfrm>
            <a:off x="6324127" y="1492908"/>
            <a:ext cx="5569477" cy="3872183"/>
          </a:xfrm>
          <a:prstGeom prst="rect">
            <a:avLst/>
          </a:prstGeom>
        </p:spPr>
      </p:pic>
      <p:sp>
        <p:nvSpPr>
          <p:cNvPr id="10" name="TextBox 9">
            <a:extLst>
              <a:ext uri="{FF2B5EF4-FFF2-40B4-BE49-F238E27FC236}">
                <a16:creationId xmlns:a16="http://schemas.microsoft.com/office/drawing/2014/main" id="{23ABD98A-E5C6-8AE5-29E5-9234E75A23D4}"/>
              </a:ext>
            </a:extLst>
          </p:cNvPr>
          <p:cNvSpPr txBox="1"/>
          <p:nvPr/>
        </p:nvSpPr>
        <p:spPr>
          <a:xfrm flipH="1">
            <a:off x="11068755" y="2394549"/>
            <a:ext cx="722483" cy="369332"/>
          </a:xfrm>
          <a:prstGeom prst="rect">
            <a:avLst/>
          </a:prstGeom>
          <a:noFill/>
        </p:spPr>
        <p:txBody>
          <a:bodyPr wrap="square">
            <a:spAutoFit/>
          </a:bodyPr>
          <a:lstStyle/>
          <a:p>
            <a:r>
              <a:rPr lang="en-US" sz="1800" spc="10">
                <a:solidFill>
                  <a:srgbClr val="0070C0"/>
                </a:solidFill>
                <a:ea typeface="Calibri" panose="020F0502020204030204" pitchFamily="34" charset="0"/>
                <a:cs typeface="Arial" panose="020B0604020202020204" pitchFamily="34" charset="0"/>
              </a:rPr>
              <a:t>72% </a:t>
            </a:r>
            <a:endParaRPr lang="en-US">
              <a:solidFill>
                <a:srgbClr val="0070C0"/>
              </a:solidFill>
            </a:endParaRPr>
          </a:p>
        </p:txBody>
      </p:sp>
      <p:sp>
        <p:nvSpPr>
          <p:cNvPr id="11" name="TextBox 10">
            <a:extLst>
              <a:ext uri="{FF2B5EF4-FFF2-40B4-BE49-F238E27FC236}">
                <a16:creationId xmlns:a16="http://schemas.microsoft.com/office/drawing/2014/main" id="{95BA4B9A-5838-B4D4-29F1-FCB9BB4A248A}"/>
              </a:ext>
            </a:extLst>
          </p:cNvPr>
          <p:cNvSpPr txBox="1"/>
          <p:nvPr/>
        </p:nvSpPr>
        <p:spPr>
          <a:xfrm>
            <a:off x="11090586" y="1637951"/>
            <a:ext cx="757086" cy="369332"/>
          </a:xfrm>
          <a:prstGeom prst="rect">
            <a:avLst/>
          </a:prstGeom>
          <a:noFill/>
        </p:spPr>
        <p:txBody>
          <a:bodyPr wrap="square">
            <a:spAutoFit/>
          </a:bodyPr>
          <a:lstStyle/>
          <a:p>
            <a:r>
              <a:rPr lang="en-US" sz="1800" spc="10">
                <a:solidFill>
                  <a:srgbClr val="C00000"/>
                </a:solidFill>
                <a:ea typeface="Calibri" panose="020F0502020204030204" pitchFamily="34" charset="0"/>
                <a:cs typeface="Arial" panose="020B0604020202020204" pitchFamily="34" charset="0"/>
              </a:rPr>
              <a:t>78% </a:t>
            </a:r>
            <a:endParaRPr lang="en-US">
              <a:solidFill>
                <a:srgbClr val="C00000"/>
              </a:solidFill>
            </a:endParaRPr>
          </a:p>
        </p:txBody>
      </p:sp>
      <p:sp>
        <p:nvSpPr>
          <p:cNvPr id="12" name="TextBox 11">
            <a:extLst>
              <a:ext uri="{FF2B5EF4-FFF2-40B4-BE49-F238E27FC236}">
                <a16:creationId xmlns:a16="http://schemas.microsoft.com/office/drawing/2014/main" id="{A3C2DAEC-F096-A382-E90C-FB922971FD85}"/>
              </a:ext>
            </a:extLst>
          </p:cNvPr>
          <p:cNvSpPr txBox="1"/>
          <p:nvPr/>
        </p:nvSpPr>
        <p:spPr>
          <a:xfrm>
            <a:off x="8812494" y="2763881"/>
            <a:ext cx="1608686" cy="400110"/>
          </a:xfrm>
          <a:prstGeom prst="rect">
            <a:avLst/>
          </a:prstGeom>
          <a:noFill/>
        </p:spPr>
        <p:txBody>
          <a:bodyPr wrap="square">
            <a:spAutoFit/>
          </a:bodyPr>
          <a:lstStyle/>
          <a:p>
            <a:r>
              <a:rPr lang="en-US" sz="2000" spc="10">
                <a:solidFill>
                  <a:srgbClr val="000E2A"/>
                </a:solidFill>
                <a:ea typeface="Calibri" panose="020F0502020204030204" pitchFamily="34" charset="0"/>
                <a:cs typeface="Arial" panose="020B0604020202020204" pitchFamily="34" charset="0"/>
              </a:rPr>
              <a:t>p = 0.029</a:t>
            </a:r>
            <a:endParaRPr lang="en-US" sz="2000"/>
          </a:p>
        </p:txBody>
      </p:sp>
      <p:sp>
        <p:nvSpPr>
          <p:cNvPr id="13" name="TextBox 12">
            <a:extLst>
              <a:ext uri="{FF2B5EF4-FFF2-40B4-BE49-F238E27FC236}">
                <a16:creationId xmlns:a16="http://schemas.microsoft.com/office/drawing/2014/main" id="{72E5BCCC-AE59-7ACE-2AC4-6F6BF30E0280}"/>
              </a:ext>
            </a:extLst>
          </p:cNvPr>
          <p:cNvSpPr txBox="1"/>
          <p:nvPr/>
        </p:nvSpPr>
        <p:spPr>
          <a:xfrm>
            <a:off x="7200910" y="1035691"/>
            <a:ext cx="6069153" cy="482248"/>
          </a:xfrm>
          <a:prstGeom prst="rect">
            <a:avLst/>
          </a:prstGeom>
          <a:noFill/>
        </p:spPr>
        <p:txBody>
          <a:bodyPr wrap="square">
            <a:spAutoFit/>
          </a:bodyPr>
          <a:lstStyle/>
          <a:p>
            <a:pPr algn="just">
              <a:lnSpc>
                <a:spcPct val="110000"/>
              </a:lnSpc>
            </a:pPr>
            <a:r>
              <a:rPr lang="en-US" sz="2400" spc="10">
                <a:solidFill>
                  <a:srgbClr val="000E2A"/>
                </a:solidFill>
                <a:effectLst/>
                <a:ea typeface="Calibri" panose="020F0502020204030204" pitchFamily="34" charset="0"/>
                <a:cs typeface="Arial" panose="020B0604020202020204" pitchFamily="34" charset="0"/>
              </a:rPr>
              <a:t>Sống còn không di căn xa 10 năm</a:t>
            </a:r>
            <a:endParaRPr lang="en-US" sz="2400">
              <a:solidFill>
                <a:srgbClr val="000E2A"/>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60464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BEA676-BC46-F2AC-98FC-E8AA94E52B62}"/>
              </a:ext>
            </a:extLst>
          </p:cNvPr>
          <p:cNvSpPr txBox="1">
            <a:spLocks noGrp="1"/>
          </p:cNvSpPr>
          <p:nvPr>
            <p:ph type="title"/>
          </p:nvPr>
        </p:nvSpPr>
        <p:spPr>
          <a:xfrm>
            <a:off x="6435506" y="216958"/>
            <a:ext cx="5753745" cy="577081"/>
          </a:xfrm>
          <a:prstGeom prst="rect">
            <a:avLst/>
          </a:prstGeom>
          <a:noFill/>
        </p:spPr>
        <p:txBody>
          <a:bodyPr vert="horz" wrap="square" lIns="91440" tIns="45720" rIns="91440" bIns="45720" rtlCol="0" anchor="ctr">
            <a:spAutoFit/>
          </a:bodyPr>
          <a:lstStyle/>
          <a:p>
            <a:r>
              <a:rPr lang="en-US" sz="3500" b="1">
                <a:solidFill>
                  <a:srgbClr val="D00054"/>
                </a:solidFill>
                <a:latin typeface="Aptos Display (Headings)"/>
              </a:rPr>
              <a:t>Tiếp cận BN sau phẫu thuật</a:t>
            </a:r>
          </a:p>
        </p:txBody>
      </p:sp>
      <p:sp>
        <p:nvSpPr>
          <p:cNvPr id="5" name="TextBox 4">
            <a:extLst>
              <a:ext uri="{FF2B5EF4-FFF2-40B4-BE49-F238E27FC236}">
                <a16:creationId xmlns:a16="http://schemas.microsoft.com/office/drawing/2014/main" id="{C5C16B31-B3A9-DC40-6125-F08C3DCCE2EE}"/>
              </a:ext>
            </a:extLst>
          </p:cNvPr>
          <p:cNvSpPr txBox="1"/>
          <p:nvPr/>
        </p:nvSpPr>
        <p:spPr>
          <a:xfrm>
            <a:off x="1902767" y="343054"/>
            <a:ext cx="4104503" cy="384785"/>
          </a:xfrm>
          <a:prstGeom prst="rect">
            <a:avLst/>
          </a:prstGeom>
          <a:solidFill>
            <a:schemeClr val="bg1"/>
          </a:solidFill>
          <a:ln>
            <a:solidFill>
              <a:srgbClr val="002060"/>
            </a:solidFill>
          </a:ln>
        </p:spPr>
        <p:txBody>
          <a:bodyPr wrap="square">
            <a:spAutoFit/>
          </a:bodyPr>
          <a:lstStyle/>
          <a:p>
            <a:pPr algn="ctr">
              <a:lnSpc>
                <a:spcPct val="110000"/>
              </a:lnSpc>
              <a:spcBef>
                <a:spcPts val="600"/>
              </a:spcBef>
              <a:spcAft>
                <a:spcPts val="800"/>
              </a:spcAft>
            </a:pPr>
            <a:r>
              <a:rPr lang="en-US" spc="10">
                <a:solidFill>
                  <a:srgbClr val="000E2A"/>
                </a:solidFill>
                <a:ea typeface="Calibri" panose="020F0502020204030204" pitchFamily="34" charset="0"/>
                <a:cs typeface="Arial" panose="020B0604020202020204" pitchFamily="34" charset="0"/>
              </a:rPr>
              <a:t>Đo PSA sau mổ  6-8 tuần</a:t>
            </a:r>
          </a:p>
        </p:txBody>
      </p:sp>
      <p:sp>
        <p:nvSpPr>
          <p:cNvPr id="6" name="TextBox 5">
            <a:extLst>
              <a:ext uri="{FF2B5EF4-FFF2-40B4-BE49-F238E27FC236}">
                <a16:creationId xmlns:a16="http://schemas.microsoft.com/office/drawing/2014/main" id="{8E31E841-FA94-787A-6591-0CEF5B3E4DF4}"/>
              </a:ext>
            </a:extLst>
          </p:cNvPr>
          <p:cNvSpPr txBox="1"/>
          <p:nvPr/>
        </p:nvSpPr>
        <p:spPr>
          <a:xfrm>
            <a:off x="987899" y="1164970"/>
            <a:ext cx="2021099" cy="384785"/>
          </a:xfrm>
          <a:prstGeom prst="rect">
            <a:avLst/>
          </a:prstGeom>
          <a:noFill/>
          <a:ln>
            <a:solidFill>
              <a:srgbClr val="002060"/>
            </a:solidFill>
          </a:ln>
        </p:spPr>
        <p:txBody>
          <a:bodyPr wrap="square">
            <a:spAutoFit/>
          </a:bodyPr>
          <a:lstStyle/>
          <a:p>
            <a:pPr algn="ctr">
              <a:lnSpc>
                <a:spcPct val="110000"/>
              </a:lnSpc>
              <a:spcBef>
                <a:spcPts val="600"/>
              </a:spcBef>
              <a:spcAft>
                <a:spcPts val="800"/>
              </a:spcAft>
            </a:pPr>
            <a:r>
              <a:rPr lang="en-US" spc="10">
                <a:solidFill>
                  <a:srgbClr val="000E2A"/>
                </a:solidFill>
                <a:ea typeface="Calibri" panose="020F0502020204030204" pitchFamily="34" charset="0"/>
                <a:cs typeface="Arial" panose="020B0604020202020204" pitchFamily="34" charset="0"/>
              </a:rPr>
              <a:t>PSA ≥ 0.2 ng/mL</a:t>
            </a:r>
          </a:p>
        </p:txBody>
      </p:sp>
      <p:sp>
        <p:nvSpPr>
          <p:cNvPr id="7" name="TextBox 6">
            <a:extLst>
              <a:ext uri="{FF2B5EF4-FFF2-40B4-BE49-F238E27FC236}">
                <a16:creationId xmlns:a16="http://schemas.microsoft.com/office/drawing/2014/main" id="{CC296C3F-334D-0EDE-1101-C8F1282D36D2}"/>
              </a:ext>
            </a:extLst>
          </p:cNvPr>
          <p:cNvSpPr txBox="1"/>
          <p:nvPr/>
        </p:nvSpPr>
        <p:spPr>
          <a:xfrm>
            <a:off x="613462" y="2292181"/>
            <a:ext cx="2769973" cy="689484"/>
          </a:xfrm>
          <a:prstGeom prst="rect">
            <a:avLst/>
          </a:prstGeom>
          <a:solidFill>
            <a:schemeClr val="accent6">
              <a:lumMod val="40000"/>
              <a:lumOff val="60000"/>
            </a:schemeClr>
          </a:solidFill>
          <a:ln>
            <a:solidFill>
              <a:srgbClr val="002060"/>
            </a:solidFill>
          </a:ln>
        </p:spPr>
        <p:txBody>
          <a:bodyPr wrap="square">
            <a:spAutoFit/>
          </a:bodyPr>
          <a:lstStyle/>
          <a:p>
            <a:pPr algn="ctr">
              <a:lnSpc>
                <a:spcPct val="110000"/>
              </a:lnSpc>
              <a:spcBef>
                <a:spcPts val="600"/>
              </a:spcBef>
              <a:spcAft>
                <a:spcPts val="800"/>
              </a:spcAft>
            </a:pPr>
            <a:r>
              <a:rPr lang="en-US" spc="10">
                <a:solidFill>
                  <a:srgbClr val="000E2A"/>
                </a:solidFill>
                <a:ea typeface="Calibri" panose="020F0502020204030204" pitchFamily="34" charset="0"/>
                <a:cs typeface="Arial" panose="020B0604020202020204" pitchFamily="34" charset="0"/>
              </a:rPr>
              <a:t>Xạ trị + ADT 6-24 tháng (tùy nguy cơ)</a:t>
            </a:r>
          </a:p>
        </p:txBody>
      </p:sp>
      <p:sp>
        <p:nvSpPr>
          <p:cNvPr id="8" name="TextBox 7">
            <a:extLst>
              <a:ext uri="{FF2B5EF4-FFF2-40B4-BE49-F238E27FC236}">
                <a16:creationId xmlns:a16="http://schemas.microsoft.com/office/drawing/2014/main" id="{48AC91C7-E858-1A5B-4C1A-6E31954EDD6C}"/>
              </a:ext>
            </a:extLst>
          </p:cNvPr>
          <p:cNvSpPr txBox="1"/>
          <p:nvPr/>
        </p:nvSpPr>
        <p:spPr>
          <a:xfrm>
            <a:off x="5290194" y="1164970"/>
            <a:ext cx="1921474" cy="384785"/>
          </a:xfrm>
          <a:prstGeom prst="rect">
            <a:avLst/>
          </a:prstGeom>
          <a:noFill/>
          <a:ln>
            <a:solidFill>
              <a:srgbClr val="002060"/>
            </a:solidFill>
          </a:ln>
        </p:spPr>
        <p:txBody>
          <a:bodyPr wrap="square">
            <a:spAutoFit/>
          </a:bodyPr>
          <a:lstStyle/>
          <a:p>
            <a:pPr algn="ctr">
              <a:lnSpc>
                <a:spcPct val="110000"/>
              </a:lnSpc>
              <a:spcBef>
                <a:spcPts val="600"/>
              </a:spcBef>
              <a:spcAft>
                <a:spcPts val="800"/>
              </a:spcAft>
            </a:pPr>
            <a:r>
              <a:rPr lang="en-US" spc="10">
                <a:solidFill>
                  <a:srgbClr val="000E2A"/>
                </a:solidFill>
                <a:ea typeface="Calibri" panose="020F0502020204030204" pitchFamily="34" charset="0"/>
                <a:cs typeface="Arial" panose="020B0604020202020204" pitchFamily="34" charset="0"/>
              </a:rPr>
              <a:t>PSA &lt; 0.2 ng/mL</a:t>
            </a:r>
          </a:p>
        </p:txBody>
      </p:sp>
      <p:sp>
        <p:nvSpPr>
          <p:cNvPr id="9" name="TextBox 8">
            <a:extLst>
              <a:ext uri="{FF2B5EF4-FFF2-40B4-BE49-F238E27FC236}">
                <a16:creationId xmlns:a16="http://schemas.microsoft.com/office/drawing/2014/main" id="{29494EC9-FC61-3852-A74F-6F5A3A8FE1EC}"/>
              </a:ext>
            </a:extLst>
          </p:cNvPr>
          <p:cNvSpPr txBox="1"/>
          <p:nvPr/>
        </p:nvSpPr>
        <p:spPr>
          <a:xfrm>
            <a:off x="4206145" y="1793243"/>
            <a:ext cx="4089571" cy="384785"/>
          </a:xfrm>
          <a:prstGeom prst="rect">
            <a:avLst/>
          </a:prstGeom>
          <a:noFill/>
          <a:ln>
            <a:solidFill>
              <a:srgbClr val="002060"/>
            </a:solidFill>
          </a:ln>
        </p:spPr>
        <p:txBody>
          <a:bodyPr wrap="square">
            <a:spAutoFit/>
          </a:bodyPr>
          <a:lstStyle/>
          <a:p>
            <a:pPr algn="ctr">
              <a:lnSpc>
                <a:spcPct val="110000"/>
              </a:lnSpc>
              <a:spcBef>
                <a:spcPts val="600"/>
              </a:spcBef>
              <a:spcAft>
                <a:spcPts val="800"/>
              </a:spcAft>
            </a:pPr>
            <a:r>
              <a:rPr lang="en-US" spc="10">
                <a:solidFill>
                  <a:srgbClr val="000E2A"/>
                </a:solidFill>
                <a:ea typeface="Calibri" panose="020F0502020204030204" pitchFamily="34" charset="0"/>
                <a:cs typeface="Arial" panose="020B0604020202020204" pitchFamily="34" charset="0"/>
              </a:rPr>
              <a:t>Theo dõi  đến khi PSA ≥ 0.2 ng/mL </a:t>
            </a:r>
          </a:p>
        </p:txBody>
      </p:sp>
      <p:sp>
        <p:nvSpPr>
          <p:cNvPr id="10" name="TextBox 9">
            <a:extLst>
              <a:ext uri="{FF2B5EF4-FFF2-40B4-BE49-F238E27FC236}">
                <a16:creationId xmlns:a16="http://schemas.microsoft.com/office/drawing/2014/main" id="{9677D4A3-9DED-9185-AB16-1268F5B2E8F6}"/>
              </a:ext>
            </a:extLst>
          </p:cNvPr>
          <p:cNvSpPr txBox="1"/>
          <p:nvPr/>
        </p:nvSpPr>
        <p:spPr>
          <a:xfrm>
            <a:off x="4883708" y="2981665"/>
            <a:ext cx="2734446" cy="384785"/>
          </a:xfrm>
          <a:prstGeom prst="rect">
            <a:avLst/>
          </a:prstGeom>
          <a:solidFill>
            <a:schemeClr val="accent6">
              <a:lumMod val="40000"/>
              <a:lumOff val="60000"/>
            </a:schemeClr>
          </a:solidFill>
          <a:ln>
            <a:solidFill>
              <a:srgbClr val="002060"/>
            </a:solidFill>
          </a:ln>
        </p:spPr>
        <p:txBody>
          <a:bodyPr wrap="square">
            <a:spAutoFit/>
          </a:bodyPr>
          <a:lstStyle/>
          <a:p>
            <a:pPr algn="ctr">
              <a:lnSpc>
                <a:spcPct val="110000"/>
              </a:lnSpc>
              <a:spcBef>
                <a:spcPts val="600"/>
              </a:spcBef>
              <a:spcAft>
                <a:spcPts val="800"/>
              </a:spcAft>
            </a:pPr>
            <a:r>
              <a:rPr lang="en-US" spc="10">
                <a:solidFill>
                  <a:srgbClr val="000E2A"/>
                </a:solidFill>
                <a:ea typeface="Calibri" panose="020F0502020204030204" pitchFamily="34" charset="0"/>
                <a:cs typeface="Arial" panose="020B0604020202020204" pitchFamily="34" charset="0"/>
              </a:rPr>
              <a:t>Xạ trị + ADT 6 tháng </a:t>
            </a:r>
          </a:p>
        </p:txBody>
      </p:sp>
      <p:sp>
        <p:nvSpPr>
          <p:cNvPr id="11" name="TextBox 10">
            <a:extLst>
              <a:ext uri="{FF2B5EF4-FFF2-40B4-BE49-F238E27FC236}">
                <a16:creationId xmlns:a16="http://schemas.microsoft.com/office/drawing/2014/main" id="{F5B8DE64-9EB3-B5AB-9AE3-A35A1DD1056C}"/>
              </a:ext>
            </a:extLst>
          </p:cNvPr>
          <p:cNvSpPr txBox="1"/>
          <p:nvPr/>
        </p:nvSpPr>
        <p:spPr>
          <a:xfrm>
            <a:off x="4886327" y="3573347"/>
            <a:ext cx="2734447" cy="384784"/>
          </a:xfrm>
          <a:prstGeom prst="rect">
            <a:avLst/>
          </a:prstGeom>
          <a:noFill/>
          <a:ln>
            <a:solidFill>
              <a:srgbClr val="002060"/>
            </a:solidFill>
          </a:ln>
        </p:spPr>
        <p:txBody>
          <a:bodyPr wrap="square">
            <a:spAutoFit/>
          </a:bodyPr>
          <a:lstStyle/>
          <a:p>
            <a:pPr algn="ctr">
              <a:lnSpc>
                <a:spcPct val="110000"/>
              </a:lnSpc>
              <a:spcBef>
                <a:spcPts val="600"/>
              </a:spcBef>
              <a:spcAft>
                <a:spcPts val="800"/>
              </a:spcAft>
            </a:pPr>
            <a:r>
              <a:rPr lang="en-US" spc="10">
                <a:solidFill>
                  <a:srgbClr val="000E2A"/>
                </a:solidFill>
                <a:ea typeface="Calibri" panose="020F0502020204030204" pitchFamily="34" charset="0"/>
                <a:cs typeface="Arial" panose="020B0604020202020204" pitchFamily="34" charset="0"/>
              </a:rPr>
              <a:t>Theo dõi PSA sau điều trị</a:t>
            </a:r>
          </a:p>
        </p:txBody>
      </p:sp>
      <p:sp>
        <p:nvSpPr>
          <p:cNvPr id="12" name="TextBox 11">
            <a:extLst>
              <a:ext uri="{FF2B5EF4-FFF2-40B4-BE49-F238E27FC236}">
                <a16:creationId xmlns:a16="http://schemas.microsoft.com/office/drawing/2014/main" id="{5F165A8F-C5FF-F484-E1C4-D0157DA7676E}"/>
              </a:ext>
            </a:extLst>
          </p:cNvPr>
          <p:cNvSpPr txBox="1"/>
          <p:nvPr/>
        </p:nvSpPr>
        <p:spPr>
          <a:xfrm>
            <a:off x="4886326" y="4181965"/>
            <a:ext cx="2734447" cy="689484"/>
          </a:xfrm>
          <a:prstGeom prst="rect">
            <a:avLst/>
          </a:prstGeom>
          <a:solidFill>
            <a:schemeClr val="accent5">
              <a:lumMod val="75000"/>
            </a:schemeClr>
          </a:solidFill>
          <a:ln>
            <a:solidFill>
              <a:srgbClr val="002060"/>
            </a:solidFill>
          </a:ln>
        </p:spPr>
        <p:txBody>
          <a:bodyPr wrap="square">
            <a:spAutoFit/>
          </a:bodyPr>
          <a:lstStyle/>
          <a:p>
            <a:pPr algn="ctr">
              <a:lnSpc>
                <a:spcPct val="110000"/>
              </a:lnSpc>
            </a:pPr>
            <a:r>
              <a:rPr lang="en-US" spc="10">
                <a:solidFill>
                  <a:schemeClr val="bg1"/>
                </a:solidFill>
                <a:ea typeface="Calibri" panose="020F0502020204030204" pitchFamily="34" charset="0"/>
                <a:cs typeface="Arial" panose="020B0604020202020204" pitchFamily="34" charset="0"/>
              </a:rPr>
              <a:t>Tái phát sinh hóa lần 2 </a:t>
            </a:r>
          </a:p>
          <a:p>
            <a:pPr algn="ctr">
              <a:lnSpc>
                <a:spcPct val="110000"/>
              </a:lnSpc>
            </a:pPr>
            <a:r>
              <a:rPr lang="en-US" spc="10">
                <a:solidFill>
                  <a:schemeClr val="bg1"/>
                </a:solidFill>
                <a:ea typeface="Calibri" panose="020F0502020204030204" pitchFamily="34" charset="0"/>
                <a:cs typeface="Arial" panose="020B0604020202020204" pitchFamily="34" charset="0"/>
              </a:rPr>
              <a:t>PSA ≥ 0.2 ng/mL</a:t>
            </a:r>
          </a:p>
        </p:txBody>
      </p:sp>
      <p:sp>
        <p:nvSpPr>
          <p:cNvPr id="13" name="TextBox 12">
            <a:extLst>
              <a:ext uri="{FF2B5EF4-FFF2-40B4-BE49-F238E27FC236}">
                <a16:creationId xmlns:a16="http://schemas.microsoft.com/office/drawing/2014/main" id="{BBF74ACC-3D1F-C3D5-C186-217472E9DDB6}"/>
              </a:ext>
            </a:extLst>
          </p:cNvPr>
          <p:cNvSpPr txBox="1"/>
          <p:nvPr/>
        </p:nvSpPr>
        <p:spPr>
          <a:xfrm>
            <a:off x="4013432" y="5075218"/>
            <a:ext cx="2048525" cy="689484"/>
          </a:xfrm>
          <a:prstGeom prst="rect">
            <a:avLst/>
          </a:prstGeom>
          <a:noFill/>
          <a:ln>
            <a:solidFill>
              <a:srgbClr val="002060"/>
            </a:solidFill>
          </a:ln>
        </p:spPr>
        <p:txBody>
          <a:bodyPr wrap="square">
            <a:spAutoFit/>
          </a:bodyPr>
          <a:lstStyle/>
          <a:p>
            <a:pPr algn="ctr">
              <a:lnSpc>
                <a:spcPct val="110000"/>
              </a:lnSpc>
            </a:pPr>
            <a:r>
              <a:rPr lang="en-US" spc="10">
                <a:solidFill>
                  <a:srgbClr val="000E2A"/>
                </a:solidFill>
                <a:ea typeface="Calibri" panose="020F0502020204030204" pitchFamily="34" charset="0"/>
                <a:cs typeface="Arial" panose="020B0604020202020204" pitchFamily="34" charset="0"/>
              </a:rPr>
              <a:t>PSADT &lt; 12 tháng</a:t>
            </a:r>
          </a:p>
          <a:p>
            <a:pPr algn="ctr">
              <a:lnSpc>
                <a:spcPct val="110000"/>
              </a:lnSpc>
            </a:pPr>
            <a:r>
              <a:rPr lang="en-US" spc="10">
                <a:solidFill>
                  <a:srgbClr val="000E2A"/>
                </a:solidFill>
                <a:ea typeface="Calibri" panose="020F0502020204030204" pitchFamily="34" charset="0"/>
                <a:cs typeface="Arial" panose="020B0604020202020204" pitchFamily="34" charset="0"/>
              </a:rPr>
              <a:t>Hoặc GS 8-10  </a:t>
            </a:r>
          </a:p>
        </p:txBody>
      </p:sp>
      <p:sp>
        <p:nvSpPr>
          <p:cNvPr id="14" name="TextBox 13">
            <a:extLst>
              <a:ext uri="{FF2B5EF4-FFF2-40B4-BE49-F238E27FC236}">
                <a16:creationId xmlns:a16="http://schemas.microsoft.com/office/drawing/2014/main" id="{CBAE2F70-8993-4822-4435-93EA5BD889EA}"/>
              </a:ext>
            </a:extLst>
          </p:cNvPr>
          <p:cNvSpPr txBox="1"/>
          <p:nvPr/>
        </p:nvSpPr>
        <p:spPr>
          <a:xfrm>
            <a:off x="3799114" y="5958165"/>
            <a:ext cx="2454436" cy="689484"/>
          </a:xfrm>
          <a:prstGeom prst="rect">
            <a:avLst/>
          </a:prstGeom>
          <a:solidFill>
            <a:schemeClr val="accent6">
              <a:lumMod val="40000"/>
              <a:lumOff val="60000"/>
            </a:schemeClr>
          </a:solidFill>
          <a:ln>
            <a:solidFill>
              <a:srgbClr val="002060"/>
            </a:solidFill>
          </a:ln>
        </p:spPr>
        <p:txBody>
          <a:bodyPr wrap="square">
            <a:spAutoFit/>
          </a:bodyPr>
          <a:lstStyle/>
          <a:p>
            <a:pPr algn="ctr">
              <a:lnSpc>
                <a:spcPct val="110000"/>
              </a:lnSpc>
            </a:pPr>
            <a:r>
              <a:rPr lang="en-US" spc="10">
                <a:solidFill>
                  <a:srgbClr val="000E2A"/>
                </a:solidFill>
                <a:ea typeface="Calibri" panose="020F0502020204030204" pitchFamily="34" charset="0"/>
                <a:cs typeface="Arial" panose="020B0604020202020204" pitchFamily="34" charset="0"/>
              </a:rPr>
              <a:t>ADT tối thiểu 6-8 tháng (ngắt quãng)</a:t>
            </a:r>
          </a:p>
        </p:txBody>
      </p:sp>
      <p:sp>
        <p:nvSpPr>
          <p:cNvPr id="15" name="TextBox 14">
            <a:extLst>
              <a:ext uri="{FF2B5EF4-FFF2-40B4-BE49-F238E27FC236}">
                <a16:creationId xmlns:a16="http://schemas.microsoft.com/office/drawing/2014/main" id="{80F77721-9A0C-7376-1E22-784DE957F8D6}"/>
              </a:ext>
            </a:extLst>
          </p:cNvPr>
          <p:cNvSpPr txBox="1"/>
          <p:nvPr/>
        </p:nvSpPr>
        <p:spPr>
          <a:xfrm>
            <a:off x="6433898" y="5080986"/>
            <a:ext cx="2246614" cy="689484"/>
          </a:xfrm>
          <a:prstGeom prst="rect">
            <a:avLst/>
          </a:prstGeom>
          <a:noFill/>
          <a:ln>
            <a:solidFill>
              <a:srgbClr val="002060"/>
            </a:solidFill>
          </a:ln>
        </p:spPr>
        <p:txBody>
          <a:bodyPr wrap="square">
            <a:spAutoFit/>
          </a:bodyPr>
          <a:lstStyle/>
          <a:p>
            <a:pPr algn="ctr">
              <a:lnSpc>
                <a:spcPct val="110000"/>
              </a:lnSpc>
            </a:pPr>
            <a:r>
              <a:rPr lang="en-US" spc="10">
                <a:solidFill>
                  <a:srgbClr val="000E2A"/>
                </a:solidFill>
                <a:ea typeface="Calibri" panose="020F0502020204030204" pitchFamily="34" charset="0"/>
                <a:cs typeface="Arial" panose="020B0604020202020204" pitchFamily="34" charset="0"/>
              </a:rPr>
              <a:t>PSADT ≤9 tháng</a:t>
            </a:r>
          </a:p>
          <a:p>
            <a:pPr algn="ctr">
              <a:lnSpc>
                <a:spcPct val="110000"/>
              </a:lnSpc>
            </a:pPr>
            <a:r>
              <a:rPr lang="en-US" spc="10">
                <a:solidFill>
                  <a:srgbClr val="000E2A"/>
                </a:solidFill>
                <a:ea typeface="Calibri" panose="020F0502020204030204" pitchFamily="34" charset="0"/>
                <a:cs typeface="Arial" panose="020B0604020202020204" pitchFamily="34" charset="0"/>
              </a:rPr>
              <a:t>Và PSA ≥ 1 ng/mL</a:t>
            </a:r>
          </a:p>
        </p:txBody>
      </p:sp>
      <p:sp>
        <p:nvSpPr>
          <p:cNvPr id="16" name="TextBox 15">
            <a:extLst>
              <a:ext uri="{FF2B5EF4-FFF2-40B4-BE49-F238E27FC236}">
                <a16:creationId xmlns:a16="http://schemas.microsoft.com/office/drawing/2014/main" id="{5D5C7328-6B21-CDF7-9CFB-D545CC4F9476}"/>
              </a:ext>
            </a:extLst>
          </p:cNvPr>
          <p:cNvSpPr txBox="1"/>
          <p:nvPr/>
        </p:nvSpPr>
        <p:spPr>
          <a:xfrm>
            <a:off x="6402454" y="5958165"/>
            <a:ext cx="2246611" cy="384785"/>
          </a:xfrm>
          <a:prstGeom prst="rect">
            <a:avLst/>
          </a:prstGeom>
          <a:solidFill>
            <a:schemeClr val="accent6">
              <a:lumMod val="40000"/>
              <a:lumOff val="60000"/>
            </a:schemeClr>
          </a:solidFill>
          <a:ln>
            <a:solidFill>
              <a:srgbClr val="002060"/>
            </a:solidFill>
          </a:ln>
        </p:spPr>
        <p:txBody>
          <a:bodyPr wrap="square">
            <a:spAutoFit/>
          </a:bodyPr>
          <a:lstStyle/>
          <a:p>
            <a:pPr algn="ctr">
              <a:lnSpc>
                <a:spcPct val="110000"/>
              </a:lnSpc>
            </a:pPr>
            <a:r>
              <a:rPr lang="en-US" spc="10">
                <a:solidFill>
                  <a:srgbClr val="000E2A"/>
                </a:solidFill>
                <a:ea typeface="Calibri" panose="020F0502020204030204" pitchFamily="34" charset="0"/>
                <a:cs typeface="Arial" panose="020B0604020202020204" pitchFamily="34" charset="0"/>
              </a:rPr>
              <a:t>Enzalutamide</a:t>
            </a:r>
          </a:p>
        </p:txBody>
      </p:sp>
      <p:sp>
        <p:nvSpPr>
          <p:cNvPr id="17" name="TextBox 16">
            <a:extLst>
              <a:ext uri="{FF2B5EF4-FFF2-40B4-BE49-F238E27FC236}">
                <a16:creationId xmlns:a16="http://schemas.microsoft.com/office/drawing/2014/main" id="{EAA6AC87-5373-29C6-3C2A-CBE5636DA0AB}"/>
              </a:ext>
            </a:extLst>
          </p:cNvPr>
          <p:cNvSpPr txBox="1"/>
          <p:nvPr/>
        </p:nvSpPr>
        <p:spPr>
          <a:xfrm>
            <a:off x="4883707" y="2401861"/>
            <a:ext cx="2734446" cy="384785"/>
          </a:xfrm>
          <a:prstGeom prst="rect">
            <a:avLst/>
          </a:prstGeom>
          <a:solidFill>
            <a:schemeClr val="accent5">
              <a:lumMod val="75000"/>
            </a:schemeClr>
          </a:solidFill>
          <a:ln>
            <a:solidFill>
              <a:srgbClr val="002060"/>
            </a:solidFill>
          </a:ln>
        </p:spPr>
        <p:txBody>
          <a:bodyPr wrap="square">
            <a:spAutoFit/>
          </a:bodyPr>
          <a:lstStyle/>
          <a:p>
            <a:pPr algn="ctr">
              <a:lnSpc>
                <a:spcPct val="110000"/>
              </a:lnSpc>
              <a:spcBef>
                <a:spcPts val="600"/>
              </a:spcBef>
              <a:spcAft>
                <a:spcPts val="800"/>
              </a:spcAft>
            </a:pPr>
            <a:r>
              <a:rPr lang="en-US" spc="10">
                <a:solidFill>
                  <a:schemeClr val="bg1"/>
                </a:solidFill>
                <a:ea typeface="Calibri" panose="020F0502020204030204" pitchFamily="34" charset="0"/>
                <a:cs typeface="Arial" panose="020B0604020202020204" pitchFamily="34" charset="0"/>
              </a:rPr>
              <a:t>Tái phát sinh hóa lần 1</a:t>
            </a:r>
          </a:p>
        </p:txBody>
      </p:sp>
      <p:cxnSp>
        <p:nvCxnSpPr>
          <p:cNvPr id="18" name="Straight Arrow Connector 17">
            <a:extLst>
              <a:ext uri="{FF2B5EF4-FFF2-40B4-BE49-F238E27FC236}">
                <a16:creationId xmlns:a16="http://schemas.microsoft.com/office/drawing/2014/main" id="{04BF8F1E-9B8A-E28C-EC16-A9DD010F0371}"/>
              </a:ext>
            </a:extLst>
          </p:cNvPr>
          <p:cNvCxnSpPr>
            <a:stCxn id="5" idx="2"/>
            <a:endCxn id="6" idx="0"/>
          </p:cNvCxnSpPr>
          <p:nvPr/>
        </p:nvCxnSpPr>
        <p:spPr>
          <a:xfrm flipH="1">
            <a:off x="1998449" y="727839"/>
            <a:ext cx="1956570" cy="437131"/>
          </a:xfrm>
          <a:prstGeom prst="straightConnector1">
            <a:avLst/>
          </a:prstGeom>
          <a:ln w="12700">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60DE2135-AEB4-F17E-D8F5-BF7879FC077D}"/>
              </a:ext>
            </a:extLst>
          </p:cNvPr>
          <p:cNvCxnSpPr>
            <a:cxnSpLocks/>
            <a:stCxn id="5" idx="2"/>
            <a:endCxn id="8" idx="0"/>
          </p:cNvCxnSpPr>
          <p:nvPr/>
        </p:nvCxnSpPr>
        <p:spPr>
          <a:xfrm>
            <a:off x="3955019" y="727839"/>
            <a:ext cx="2295912" cy="437131"/>
          </a:xfrm>
          <a:prstGeom prst="straightConnector1">
            <a:avLst/>
          </a:prstGeom>
          <a:ln w="12700">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DF4EC5E-9CB1-F2E8-D958-4273FA59C251}"/>
              </a:ext>
            </a:extLst>
          </p:cNvPr>
          <p:cNvCxnSpPr>
            <a:cxnSpLocks/>
            <a:stCxn id="6" idx="2"/>
            <a:endCxn id="7" idx="0"/>
          </p:cNvCxnSpPr>
          <p:nvPr/>
        </p:nvCxnSpPr>
        <p:spPr>
          <a:xfrm>
            <a:off x="1998449" y="1549755"/>
            <a:ext cx="0" cy="742426"/>
          </a:xfrm>
          <a:prstGeom prst="straightConnector1">
            <a:avLst/>
          </a:prstGeom>
          <a:ln w="12700">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B71073C1-C749-C723-27CE-1FC745B7B333}"/>
              </a:ext>
            </a:extLst>
          </p:cNvPr>
          <p:cNvCxnSpPr>
            <a:cxnSpLocks/>
            <a:stCxn id="8" idx="2"/>
            <a:endCxn id="9" idx="0"/>
          </p:cNvCxnSpPr>
          <p:nvPr/>
        </p:nvCxnSpPr>
        <p:spPr>
          <a:xfrm>
            <a:off x="6250931" y="1549755"/>
            <a:ext cx="0" cy="243488"/>
          </a:xfrm>
          <a:prstGeom prst="straightConnector1">
            <a:avLst/>
          </a:prstGeom>
          <a:ln w="12700">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B0C7B344-2807-D0C5-DC6C-3D6A028B8D1C}"/>
              </a:ext>
            </a:extLst>
          </p:cNvPr>
          <p:cNvCxnSpPr>
            <a:cxnSpLocks/>
          </p:cNvCxnSpPr>
          <p:nvPr/>
        </p:nvCxnSpPr>
        <p:spPr>
          <a:xfrm>
            <a:off x="6250930" y="2178028"/>
            <a:ext cx="0" cy="243488"/>
          </a:xfrm>
          <a:prstGeom prst="straightConnector1">
            <a:avLst/>
          </a:prstGeom>
          <a:ln w="12700">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061DEB6-0DA7-7017-5C3E-F97728FC2592}"/>
              </a:ext>
            </a:extLst>
          </p:cNvPr>
          <p:cNvCxnSpPr>
            <a:cxnSpLocks/>
            <a:endCxn id="10" idx="0"/>
          </p:cNvCxnSpPr>
          <p:nvPr/>
        </p:nvCxnSpPr>
        <p:spPr>
          <a:xfrm flipH="1">
            <a:off x="6250931" y="2786646"/>
            <a:ext cx="2620" cy="195019"/>
          </a:xfrm>
          <a:prstGeom prst="straightConnector1">
            <a:avLst/>
          </a:prstGeom>
          <a:ln w="12700">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94DACF2-ACAE-DD42-BCE7-5C782536D64D}"/>
              </a:ext>
            </a:extLst>
          </p:cNvPr>
          <p:cNvCxnSpPr>
            <a:cxnSpLocks/>
          </p:cNvCxnSpPr>
          <p:nvPr/>
        </p:nvCxnSpPr>
        <p:spPr>
          <a:xfrm flipH="1">
            <a:off x="6247121" y="3372389"/>
            <a:ext cx="2620" cy="195019"/>
          </a:xfrm>
          <a:prstGeom prst="straightConnector1">
            <a:avLst/>
          </a:prstGeom>
          <a:ln w="12700">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33C1DB78-919F-91DA-9735-68E7EA9889FD}"/>
              </a:ext>
            </a:extLst>
          </p:cNvPr>
          <p:cNvCxnSpPr>
            <a:cxnSpLocks/>
            <a:stCxn id="11" idx="2"/>
            <a:endCxn id="12" idx="0"/>
          </p:cNvCxnSpPr>
          <p:nvPr/>
        </p:nvCxnSpPr>
        <p:spPr>
          <a:xfrm flipH="1">
            <a:off x="6253550" y="3958131"/>
            <a:ext cx="1" cy="223834"/>
          </a:xfrm>
          <a:prstGeom prst="straightConnector1">
            <a:avLst/>
          </a:prstGeom>
          <a:ln w="12700">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C333C7D7-A3A5-B19C-DBBA-E5053F660D30}"/>
              </a:ext>
            </a:extLst>
          </p:cNvPr>
          <p:cNvCxnSpPr>
            <a:cxnSpLocks/>
            <a:stCxn id="12" idx="2"/>
            <a:endCxn id="13" idx="0"/>
          </p:cNvCxnSpPr>
          <p:nvPr/>
        </p:nvCxnSpPr>
        <p:spPr>
          <a:xfrm flipH="1">
            <a:off x="5037695" y="4871449"/>
            <a:ext cx="1215855" cy="203769"/>
          </a:xfrm>
          <a:prstGeom prst="straightConnector1">
            <a:avLst/>
          </a:prstGeom>
          <a:ln w="12700">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29CF9CC-88E0-5571-2B21-2F618DA5EF32}"/>
              </a:ext>
            </a:extLst>
          </p:cNvPr>
          <p:cNvCxnSpPr>
            <a:cxnSpLocks/>
            <a:stCxn id="12" idx="2"/>
            <a:endCxn id="15" idx="0"/>
          </p:cNvCxnSpPr>
          <p:nvPr/>
        </p:nvCxnSpPr>
        <p:spPr>
          <a:xfrm>
            <a:off x="6253550" y="4871449"/>
            <a:ext cx="1303655" cy="209537"/>
          </a:xfrm>
          <a:prstGeom prst="straightConnector1">
            <a:avLst/>
          </a:prstGeom>
          <a:ln w="12700">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D9A85515-D0EA-FC16-4DDB-9DFCC296113E}"/>
              </a:ext>
            </a:extLst>
          </p:cNvPr>
          <p:cNvCxnSpPr>
            <a:cxnSpLocks/>
            <a:stCxn id="13" idx="2"/>
            <a:endCxn id="14" idx="0"/>
          </p:cNvCxnSpPr>
          <p:nvPr/>
        </p:nvCxnSpPr>
        <p:spPr>
          <a:xfrm flipH="1">
            <a:off x="5026332" y="5764702"/>
            <a:ext cx="11363" cy="193463"/>
          </a:xfrm>
          <a:prstGeom prst="straightConnector1">
            <a:avLst/>
          </a:prstGeom>
          <a:ln w="12700">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3D79C299-C98B-07BB-5B47-0EDD6EAB4849}"/>
              </a:ext>
            </a:extLst>
          </p:cNvPr>
          <p:cNvCxnSpPr>
            <a:cxnSpLocks/>
            <a:stCxn id="15" idx="2"/>
          </p:cNvCxnSpPr>
          <p:nvPr/>
        </p:nvCxnSpPr>
        <p:spPr>
          <a:xfrm>
            <a:off x="7557205" y="5770470"/>
            <a:ext cx="0" cy="187695"/>
          </a:xfrm>
          <a:prstGeom prst="straightConnector1">
            <a:avLst/>
          </a:prstGeom>
          <a:ln w="12700">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C0EBEA0E-173E-A8E7-E616-645FB5945C8A}"/>
              </a:ext>
            </a:extLst>
          </p:cNvPr>
          <p:cNvCxnSpPr>
            <a:cxnSpLocks/>
          </p:cNvCxnSpPr>
          <p:nvPr/>
        </p:nvCxnSpPr>
        <p:spPr>
          <a:xfrm flipV="1">
            <a:off x="1998449" y="3765739"/>
            <a:ext cx="2908262" cy="11010"/>
          </a:xfrm>
          <a:prstGeom prst="straightConnector1">
            <a:avLst/>
          </a:prstGeom>
          <a:ln w="12700">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ADF18213-7066-9959-BDE8-BA4679BD7C6B}"/>
              </a:ext>
            </a:extLst>
          </p:cNvPr>
          <p:cNvCxnSpPr>
            <a:cxnSpLocks/>
            <a:stCxn id="7" idx="2"/>
          </p:cNvCxnSpPr>
          <p:nvPr/>
        </p:nvCxnSpPr>
        <p:spPr>
          <a:xfrm>
            <a:off x="1998449" y="2981665"/>
            <a:ext cx="0" cy="795084"/>
          </a:xfrm>
          <a:prstGeom prst="straightConnector1">
            <a:avLst/>
          </a:prstGeom>
          <a:ln w="12700">
            <a:solidFill>
              <a:srgbClr val="00206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0A41031E-26E5-6747-3C59-EFF7CB8B13A7}"/>
              </a:ext>
            </a:extLst>
          </p:cNvPr>
          <p:cNvSpPr txBox="1"/>
          <p:nvPr/>
        </p:nvSpPr>
        <p:spPr>
          <a:xfrm>
            <a:off x="8880050" y="2521938"/>
            <a:ext cx="2734446" cy="689484"/>
          </a:xfrm>
          <a:prstGeom prst="rect">
            <a:avLst/>
          </a:prstGeom>
          <a:solidFill>
            <a:schemeClr val="bg1">
              <a:lumMod val="85000"/>
            </a:schemeClr>
          </a:solidFill>
          <a:ln w="19050">
            <a:solidFill>
              <a:schemeClr val="bg2">
                <a:lumMod val="75000"/>
              </a:schemeClr>
            </a:solidFill>
            <a:prstDash val="dash"/>
          </a:ln>
        </p:spPr>
        <p:txBody>
          <a:bodyPr wrap="square">
            <a:spAutoFit/>
          </a:bodyPr>
          <a:lstStyle/>
          <a:p>
            <a:pPr algn="ctr">
              <a:lnSpc>
                <a:spcPct val="110000"/>
              </a:lnSpc>
              <a:spcBef>
                <a:spcPts val="600"/>
              </a:spcBef>
              <a:spcAft>
                <a:spcPts val="800"/>
              </a:spcAft>
            </a:pPr>
            <a:r>
              <a:rPr lang="en-US" spc="10">
                <a:solidFill>
                  <a:schemeClr val="bg2">
                    <a:lumMod val="25000"/>
                  </a:schemeClr>
                </a:solidFill>
                <a:ea typeface="Calibri" panose="020F0502020204030204" pitchFamily="34" charset="0"/>
                <a:cs typeface="Arial" panose="020B0604020202020204" pitchFamily="34" charset="0"/>
              </a:rPr>
              <a:t>Xạ trị + ADT 24 tháng cho nguy cơ cao? </a:t>
            </a:r>
          </a:p>
        </p:txBody>
      </p:sp>
      <p:sp>
        <p:nvSpPr>
          <p:cNvPr id="33" name="TextBox 32">
            <a:extLst>
              <a:ext uri="{FF2B5EF4-FFF2-40B4-BE49-F238E27FC236}">
                <a16:creationId xmlns:a16="http://schemas.microsoft.com/office/drawing/2014/main" id="{ADEE0A09-5A4C-B2CB-019F-A64D6432184D}"/>
              </a:ext>
            </a:extLst>
          </p:cNvPr>
          <p:cNvSpPr txBox="1"/>
          <p:nvPr/>
        </p:nvSpPr>
        <p:spPr>
          <a:xfrm>
            <a:off x="8870455" y="3248818"/>
            <a:ext cx="2734446" cy="384785"/>
          </a:xfrm>
          <a:prstGeom prst="rect">
            <a:avLst/>
          </a:prstGeom>
          <a:solidFill>
            <a:srgbClr val="BEBEBE"/>
          </a:solidFill>
          <a:ln w="19050">
            <a:solidFill>
              <a:schemeClr val="bg2">
                <a:lumMod val="75000"/>
              </a:schemeClr>
            </a:solidFill>
            <a:prstDash val="dash"/>
          </a:ln>
        </p:spPr>
        <p:txBody>
          <a:bodyPr wrap="square">
            <a:spAutoFit/>
          </a:bodyPr>
          <a:lstStyle/>
          <a:p>
            <a:pPr algn="ctr">
              <a:lnSpc>
                <a:spcPct val="110000"/>
              </a:lnSpc>
              <a:spcBef>
                <a:spcPts val="600"/>
              </a:spcBef>
              <a:spcAft>
                <a:spcPts val="800"/>
              </a:spcAft>
            </a:pPr>
            <a:r>
              <a:rPr lang="en-US" b="1" spc="10">
                <a:solidFill>
                  <a:schemeClr val="bg2">
                    <a:lumMod val="25000"/>
                  </a:schemeClr>
                </a:solidFill>
                <a:ea typeface="Calibri" panose="020F0502020204030204" pitchFamily="34" charset="0"/>
                <a:cs typeface="Arial" panose="020B0604020202020204" pitchFamily="34" charset="0"/>
              </a:rPr>
              <a:t>NGUY CƠ CAO</a:t>
            </a:r>
          </a:p>
        </p:txBody>
      </p:sp>
      <p:sp>
        <p:nvSpPr>
          <p:cNvPr id="34" name="TextBox 33">
            <a:extLst>
              <a:ext uri="{FF2B5EF4-FFF2-40B4-BE49-F238E27FC236}">
                <a16:creationId xmlns:a16="http://schemas.microsoft.com/office/drawing/2014/main" id="{6AA562A4-B366-79DF-D75A-EC7CB565ECD7}"/>
              </a:ext>
            </a:extLst>
          </p:cNvPr>
          <p:cNvSpPr txBox="1"/>
          <p:nvPr/>
        </p:nvSpPr>
        <p:spPr>
          <a:xfrm>
            <a:off x="8860860" y="3672263"/>
            <a:ext cx="2744041" cy="584775"/>
          </a:xfrm>
          <a:prstGeom prst="rect">
            <a:avLst/>
          </a:prstGeom>
          <a:solidFill>
            <a:schemeClr val="bg1">
              <a:lumMod val="95000"/>
            </a:schemeClr>
          </a:solidFill>
          <a:ln>
            <a:solidFill>
              <a:schemeClr val="tx1">
                <a:lumMod val="50000"/>
                <a:lumOff val="50000"/>
              </a:schemeClr>
            </a:solidFill>
          </a:ln>
        </p:spPr>
        <p:txBody>
          <a:bodyPr wrap="square">
            <a:spAutoFit/>
          </a:bodyPr>
          <a:lstStyle/>
          <a:p>
            <a:r>
              <a:rPr lang="en-US" sz="1600" b="1" spc="10">
                <a:solidFill>
                  <a:schemeClr val="bg2">
                    <a:lumMod val="25000"/>
                  </a:schemeClr>
                </a:solidFill>
                <a:ea typeface="Calibri" panose="020F0502020204030204" pitchFamily="34" charset="0"/>
                <a:cs typeface="Arial" panose="020B0604020202020204" pitchFamily="34" charset="0"/>
              </a:rPr>
              <a:t>ESTRO</a:t>
            </a:r>
            <a:r>
              <a:rPr lang="en-US" sz="1600" spc="10">
                <a:solidFill>
                  <a:schemeClr val="bg2">
                    <a:lumMod val="25000"/>
                  </a:schemeClr>
                </a:solidFill>
                <a:ea typeface="Calibri" panose="020F0502020204030204" pitchFamily="34" charset="0"/>
                <a:cs typeface="Arial" panose="020B0604020202020204" pitchFamily="34" charset="0"/>
              </a:rPr>
              <a:t>: PSA≥ 0.7 ng/mL và ISUP grade group ≥ 4</a:t>
            </a:r>
            <a:endParaRPr lang="en-US" sz="1600">
              <a:solidFill>
                <a:schemeClr val="bg2">
                  <a:lumMod val="25000"/>
                </a:schemeClr>
              </a:solidFill>
            </a:endParaRPr>
          </a:p>
        </p:txBody>
      </p:sp>
      <p:sp>
        <p:nvSpPr>
          <p:cNvPr id="35" name="TextBox 34">
            <a:extLst>
              <a:ext uri="{FF2B5EF4-FFF2-40B4-BE49-F238E27FC236}">
                <a16:creationId xmlns:a16="http://schemas.microsoft.com/office/drawing/2014/main" id="{E5D3096F-2C8F-9B37-7C37-EE5337EF2E6D}"/>
              </a:ext>
            </a:extLst>
          </p:cNvPr>
          <p:cNvSpPr txBox="1"/>
          <p:nvPr/>
        </p:nvSpPr>
        <p:spPr>
          <a:xfrm>
            <a:off x="8870455" y="4295698"/>
            <a:ext cx="2744041" cy="1077218"/>
          </a:xfrm>
          <a:prstGeom prst="rect">
            <a:avLst/>
          </a:prstGeom>
          <a:solidFill>
            <a:schemeClr val="bg1">
              <a:lumMod val="95000"/>
            </a:schemeClr>
          </a:solidFill>
          <a:ln>
            <a:solidFill>
              <a:schemeClr val="tx1">
                <a:lumMod val="50000"/>
                <a:lumOff val="50000"/>
              </a:schemeClr>
            </a:solidFill>
          </a:ln>
        </p:spPr>
        <p:txBody>
          <a:bodyPr wrap="square">
            <a:spAutoFit/>
          </a:bodyPr>
          <a:lstStyle/>
          <a:p>
            <a:r>
              <a:rPr lang="en-US" sz="1600" b="1">
                <a:solidFill>
                  <a:schemeClr val="tx1">
                    <a:lumMod val="85000"/>
                    <a:lumOff val="15000"/>
                  </a:schemeClr>
                </a:solidFill>
                <a:effectLst/>
                <a:ea typeface="Calibri" panose="020F0502020204030204" pitchFamily="34" charset="0"/>
                <a:cs typeface="Arial" panose="020B0604020202020204" pitchFamily="34" charset="0"/>
              </a:rPr>
              <a:t>AUA: </a:t>
            </a:r>
            <a:r>
              <a:rPr lang="en-US" sz="1600">
                <a:solidFill>
                  <a:schemeClr val="tx1">
                    <a:lumMod val="85000"/>
                    <a:lumOff val="15000"/>
                  </a:schemeClr>
                </a:solidFill>
                <a:effectLst/>
                <a:latin typeface="Aptos (Body)"/>
                <a:ea typeface="Calibri" panose="020F0502020204030204" pitchFamily="34" charset="0"/>
                <a:cs typeface="Arial" panose="020B0604020202020204" pitchFamily="34" charset="0"/>
              </a:rPr>
              <a:t>Một trong các yếu tố </a:t>
            </a:r>
            <a:r>
              <a:rPr lang="vi-VN" sz="1600">
                <a:solidFill>
                  <a:schemeClr val="tx1">
                    <a:lumMod val="85000"/>
                    <a:lumOff val="15000"/>
                  </a:schemeClr>
                </a:solidFill>
                <a:effectLst/>
                <a:latin typeface="Aptos (Body)"/>
                <a:ea typeface="Calibri" panose="020F0502020204030204" pitchFamily="34" charset="0"/>
                <a:cs typeface="Arial" panose="020B0604020202020204" pitchFamily="34" charset="0"/>
              </a:rPr>
              <a:t>Gleason grade group 4-5</a:t>
            </a:r>
            <a:r>
              <a:rPr lang="en-US" sz="1600">
                <a:solidFill>
                  <a:schemeClr val="tx1">
                    <a:lumMod val="85000"/>
                    <a:lumOff val="15000"/>
                  </a:schemeClr>
                </a:solidFill>
                <a:effectLst/>
                <a:latin typeface="Aptos (Body)"/>
                <a:ea typeface="Calibri" panose="020F0502020204030204" pitchFamily="34" charset="0"/>
                <a:cs typeface="Arial" panose="020B0604020202020204" pitchFamily="34" charset="0"/>
              </a:rPr>
              <a:t>, </a:t>
            </a:r>
            <a:r>
              <a:rPr lang="vi-VN" sz="1600">
                <a:solidFill>
                  <a:schemeClr val="tx1">
                    <a:lumMod val="85000"/>
                    <a:lumOff val="15000"/>
                  </a:schemeClr>
                </a:solidFill>
                <a:effectLst/>
                <a:latin typeface="Aptos (Body)"/>
                <a:ea typeface="Calibri" panose="020F0502020204030204" pitchFamily="34" charset="0"/>
                <a:cs typeface="Arial" panose="020B0604020202020204" pitchFamily="34" charset="0"/>
              </a:rPr>
              <a:t>pT3b-4</a:t>
            </a:r>
            <a:r>
              <a:rPr lang="en-US" sz="1600">
                <a:solidFill>
                  <a:schemeClr val="tx1">
                    <a:lumMod val="85000"/>
                    <a:lumOff val="15000"/>
                  </a:schemeClr>
                </a:solidFill>
                <a:effectLst/>
                <a:latin typeface="Aptos (Body)"/>
                <a:ea typeface="Calibri" panose="020F0502020204030204" pitchFamily="34" charset="0"/>
                <a:cs typeface="Arial" panose="020B0604020202020204" pitchFamily="34" charset="0"/>
              </a:rPr>
              <a:t>, </a:t>
            </a:r>
            <a:r>
              <a:rPr lang="vi-VN" sz="1600">
                <a:solidFill>
                  <a:schemeClr val="tx1">
                    <a:lumMod val="85000"/>
                    <a:lumOff val="15000"/>
                  </a:schemeClr>
                </a:solidFill>
                <a:latin typeface="Aptos (Body)"/>
                <a:ea typeface="Calibri" panose="020F0502020204030204" pitchFamily="34" charset="0"/>
                <a:cs typeface="Arial" panose="020B0604020202020204" pitchFamily="34" charset="0"/>
              </a:rPr>
              <a:t>D</a:t>
            </a:r>
            <a:r>
              <a:rPr lang="vi-VN" sz="1600">
                <a:solidFill>
                  <a:schemeClr val="tx1">
                    <a:lumMod val="85000"/>
                    <a:lumOff val="15000"/>
                  </a:schemeClr>
                </a:solidFill>
                <a:effectLst/>
                <a:latin typeface="Aptos (Body)"/>
                <a:ea typeface="Calibri" panose="020F0502020204030204" pitchFamily="34" charset="0"/>
                <a:cs typeface="Arial" panose="020B0604020202020204" pitchFamily="34" charset="0"/>
              </a:rPr>
              <a:t>iện cắt (+)</a:t>
            </a:r>
            <a:r>
              <a:rPr lang="en-US" sz="1600">
                <a:solidFill>
                  <a:schemeClr val="tx1">
                    <a:lumMod val="85000"/>
                    <a:lumOff val="15000"/>
                  </a:schemeClr>
                </a:solidFill>
                <a:effectLst/>
                <a:latin typeface="Aptos (Body)"/>
                <a:ea typeface="Calibri" panose="020F0502020204030204" pitchFamily="34" charset="0"/>
                <a:cs typeface="Arial" panose="020B0604020202020204" pitchFamily="34" charset="0"/>
              </a:rPr>
              <a:t>, </a:t>
            </a:r>
            <a:r>
              <a:rPr lang="en-US" sz="1600">
                <a:solidFill>
                  <a:schemeClr val="tx1">
                    <a:lumMod val="85000"/>
                    <a:lumOff val="15000"/>
                  </a:schemeClr>
                </a:solidFill>
                <a:latin typeface="Aptos (Body)"/>
                <a:ea typeface="Calibri" panose="020F0502020204030204" pitchFamily="34" charset="0"/>
                <a:cs typeface="Arial" panose="020B0604020202020204" pitchFamily="34" charset="0"/>
              </a:rPr>
              <a:t>pN</a:t>
            </a:r>
            <a:r>
              <a:rPr lang="vi-VN" sz="1600">
                <a:solidFill>
                  <a:schemeClr val="tx1">
                    <a:lumMod val="85000"/>
                    <a:lumOff val="15000"/>
                  </a:schemeClr>
                </a:solidFill>
                <a:effectLst/>
                <a:latin typeface="Aptos (Body)"/>
                <a:ea typeface="Calibri" panose="020F0502020204030204" pitchFamily="34" charset="0"/>
                <a:cs typeface="Arial" panose="020B0604020202020204" pitchFamily="34" charset="0"/>
              </a:rPr>
              <a:t>(+)</a:t>
            </a:r>
            <a:r>
              <a:rPr lang="en-US" sz="1600">
                <a:solidFill>
                  <a:schemeClr val="tx1">
                    <a:lumMod val="85000"/>
                    <a:lumOff val="15000"/>
                  </a:schemeClr>
                </a:solidFill>
                <a:effectLst/>
                <a:latin typeface="Aptos (Body)"/>
                <a:ea typeface="Calibri" panose="020F0502020204030204" pitchFamily="34" charset="0"/>
                <a:cs typeface="Arial" panose="020B0604020202020204" pitchFamily="34" charset="0"/>
              </a:rPr>
              <a:t>, </a:t>
            </a:r>
            <a:r>
              <a:rPr lang="vi-VN" sz="1600">
                <a:solidFill>
                  <a:schemeClr val="tx1">
                    <a:lumMod val="85000"/>
                    <a:lumOff val="15000"/>
                  </a:schemeClr>
                </a:solidFill>
                <a:effectLst/>
                <a:latin typeface="Aptos (Body)"/>
                <a:ea typeface="Calibri" panose="020F0502020204030204" pitchFamily="34" charset="0"/>
                <a:cs typeface="Arial" panose="020B0604020202020204" pitchFamily="34" charset="0"/>
              </a:rPr>
              <a:t>PSADT &lt; 6 tháng</a:t>
            </a:r>
            <a:endParaRPr lang="vi-VN" sz="1600">
              <a:solidFill>
                <a:schemeClr val="tx1">
                  <a:lumMod val="85000"/>
                  <a:lumOff val="15000"/>
                </a:schemeClr>
              </a:solidFill>
              <a:latin typeface="Aptos (Body)"/>
              <a:ea typeface="Calibri" panose="020F0502020204030204" pitchFamily="34" charset="0"/>
              <a:cs typeface="Arial" panose="020B0604020202020204" pitchFamily="34" charset="0"/>
            </a:endParaRPr>
          </a:p>
        </p:txBody>
      </p:sp>
      <p:cxnSp>
        <p:nvCxnSpPr>
          <p:cNvPr id="45" name="Straight Arrow Connector 44">
            <a:extLst>
              <a:ext uri="{FF2B5EF4-FFF2-40B4-BE49-F238E27FC236}">
                <a16:creationId xmlns:a16="http://schemas.microsoft.com/office/drawing/2014/main" id="{31352324-2C7E-D57C-091C-F61FA8F507C5}"/>
              </a:ext>
            </a:extLst>
          </p:cNvPr>
          <p:cNvCxnSpPr>
            <a:cxnSpLocks/>
            <a:endCxn id="32" idx="1"/>
          </p:cNvCxnSpPr>
          <p:nvPr/>
        </p:nvCxnSpPr>
        <p:spPr>
          <a:xfrm flipV="1">
            <a:off x="6247121" y="2866680"/>
            <a:ext cx="2632929" cy="349"/>
          </a:xfrm>
          <a:prstGeom prst="straightConnector1">
            <a:avLst/>
          </a:prstGeom>
          <a:ln>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986C59B6-D78F-E55F-F4A4-B91560ABEFE0}"/>
              </a:ext>
            </a:extLst>
          </p:cNvPr>
          <p:cNvSpPr txBox="1"/>
          <p:nvPr/>
        </p:nvSpPr>
        <p:spPr>
          <a:xfrm>
            <a:off x="27653" y="1706932"/>
            <a:ext cx="4104503" cy="336054"/>
          </a:xfrm>
          <a:prstGeom prst="rect">
            <a:avLst/>
          </a:prstGeom>
          <a:noFill/>
          <a:ln>
            <a:noFill/>
          </a:ln>
        </p:spPr>
        <p:txBody>
          <a:bodyPr wrap="square">
            <a:spAutoFit/>
          </a:bodyPr>
          <a:lstStyle/>
          <a:p>
            <a:pPr algn="ctr">
              <a:lnSpc>
                <a:spcPct val="110000"/>
              </a:lnSpc>
              <a:spcBef>
                <a:spcPts val="600"/>
              </a:spcBef>
              <a:spcAft>
                <a:spcPts val="800"/>
              </a:spcAft>
            </a:pPr>
            <a:r>
              <a:rPr lang="en-US" sz="1500" i="1" spc="10">
                <a:solidFill>
                  <a:srgbClr val="000E2A"/>
                </a:solidFill>
                <a:ea typeface="Calibri" panose="020F0502020204030204" pitchFamily="34" charset="0"/>
                <a:cs typeface="Arial" panose="020B0604020202020204" pitchFamily="34" charset="0"/>
              </a:rPr>
              <a:t>Chờ đường tiểu hồi phục</a:t>
            </a:r>
          </a:p>
        </p:txBody>
      </p:sp>
      <p:sp>
        <p:nvSpPr>
          <p:cNvPr id="2" name="TextBox 1">
            <a:extLst>
              <a:ext uri="{FF2B5EF4-FFF2-40B4-BE49-F238E27FC236}">
                <a16:creationId xmlns:a16="http://schemas.microsoft.com/office/drawing/2014/main" id="{E6A08C9D-E039-97A3-8FBD-50CD75DF630D}"/>
              </a:ext>
            </a:extLst>
          </p:cNvPr>
          <p:cNvSpPr txBox="1"/>
          <p:nvPr/>
        </p:nvSpPr>
        <p:spPr>
          <a:xfrm>
            <a:off x="6433898" y="6360391"/>
            <a:ext cx="2632929" cy="336054"/>
          </a:xfrm>
          <a:prstGeom prst="rect">
            <a:avLst/>
          </a:prstGeom>
          <a:noFill/>
          <a:ln>
            <a:noFill/>
          </a:ln>
        </p:spPr>
        <p:txBody>
          <a:bodyPr wrap="square">
            <a:spAutoFit/>
          </a:bodyPr>
          <a:lstStyle/>
          <a:p>
            <a:pPr algn="ctr">
              <a:lnSpc>
                <a:spcPct val="110000"/>
              </a:lnSpc>
              <a:spcBef>
                <a:spcPts val="600"/>
              </a:spcBef>
              <a:spcAft>
                <a:spcPts val="800"/>
              </a:spcAft>
            </a:pPr>
            <a:r>
              <a:rPr lang="en-US" sz="1500" i="1" spc="10">
                <a:solidFill>
                  <a:srgbClr val="000E2A"/>
                </a:solidFill>
                <a:ea typeface="Calibri" panose="020F0502020204030204" pitchFamily="34" charset="0"/>
                <a:cs typeface="Arial" panose="020B0604020202020204" pitchFamily="34" charset="0"/>
              </a:rPr>
              <a:t>(Nghiên cứu EMBARK)</a:t>
            </a:r>
          </a:p>
        </p:txBody>
      </p:sp>
      <p:sp>
        <p:nvSpPr>
          <p:cNvPr id="37" name="TextBox 36">
            <a:extLst>
              <a:ext uri="{FF2B5EF4-FFF2-40B4-BE49-F238E27FC236}">
                <a16:creationId xmlns:a16="http://schemas.microsoft.com/office/drawing/2014/main" id="{67B06686-262C-6371-4749-46AAA5271CE5}"/>
              </a:ext>
            </a:extLst>
          </p:cNvPr>
          <p:cNvSpPr txBox="1"/>
          <p:nvPr/>
        </p:nvSpPr>
        <p:spPr>
          <a:xfrm>
            <a:off x="8893638" y="1639821"/>
            <a:ext cx="2734446" cy="689484"/>
          </a:xfrm>
          <a:prstGeom prst="rect">
            <a:avLst/>
          </a:prstGeom>
          <a:solidFill>
            <a:schemeClr val="accent1">
              <a:lumMod val="20000"/>
              <a:lumOff val="80000"/>
            </a:schemeClr>
          </a:solidFill>
          <a:ln w="19050">
            <a:solidFill>
              <a:schemeClr val="accent4">
                <a:lumMod val="75000"/>
              </a:schemeClr>
            </a:solidFill>
            <a:prstDash val="dash"/>
          </a:ln>
        </p:spPr>
        <p:txBody>
          <a:bodyPr wrap="square">
            <a:spAutoFit/>
          </a:bodyPr>
          <a:lstStyle/>
          <a:p>
            <a:pPr algn="ctr">
              <a:lnSpc>
                <a:spcPct val="110000"/>
              </a:lnSpc>
              <a:spcBef>
                <a:spcPts val="600"/>
              </a:spcBef>
              <a:spcAft>
                <a:spcPts val="800"/>
              </a:spcAft>
            </a:pPr>
            <a:r>
              <a:rPr lang="en-US" spc="10">
                <a:solidFill>
                  <a:schemeClr val="bg2">
                    <a:lumMod val="25000"/>
                  </a:schemeClr>
                </a:solidFill>
                <a:ea typeface="Calibri" panose="020F0502020204030204" pitchFamily="34" charset="0"/>
                <a:cs typeface="Arial" panose="020B0604020202020204" pitchFamily="34" charset="0"/>
              </a:rPr>
              <a:t>Nếu PET-PSMA (+), điều trị tùy theo vị trí tái phát</a:t>
            </a:r>
          </a:p>
        </p:txBody>
      </p:sp>
      <p:cxnSp>
        <p:nvCxnSpPr>
          <p:cNvPr id="38" name="Straight Arrow Connector 37">
            <a:extLst>
              <a:ext uri="{FF2B5EF4-FFF2-40B4-BE49-F238E27FC236}">
                <a16:creationId xmlns:a16="http://schemas.microsoft.com/office/drawing/2014/main" id="{4D45AC41-02EA-DEFB-572D-CEF6F039024A}"/>
              </a:ext>
            </a:extLst>
          </p:cNvPr>
          <p:cNvCxnSpPr>
            <a:cxnSpLocks/>
            <a:stCxn id="9" idx="3"/>
            <a:endCxn id="37" idx="1"/>
          </p:cNvCxnSpPr>
          <p:nvPr/>
        </p:nvCxnSpPr>
        <p:spPr>
          <a:xfrm flipV="1">
            <a:off x="8295716" y="1984563"/>
            <a:ext cx="597922" cy="1073"/>
          </a:xfrm>
          <a:prstGeom prst="straightConnector1">
            <a:avLst/>
          </a:prstGeom>
          <a:ln>
            <a:solidFill>
              <a:schemeClr val="accent4">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57ED07FD-AB61-CF62-3825-EF5193578935}"/>
              </a:ext>
            </a:extLst>
          </p:cNvPr>
          <p:cNvSpPr txBox="1"/>
          <p:nvPr/>
        </p:nvSpPr>
        <p:spPr>
          <a:xfrm>
            <a:off x="2097306" y="5499502"/>
            <a:ext cx="2632929" cy="336054"/>
          </a:xfrm>
          <a:prstGeom prst="rect">
            <a:avLst/>
          </a:prstGeom>
          <a:noFill/>
          <a:ln>
            <a:noFill/>
          </a:ln>
        </p:spPr>
        <p:txBody>
          <a:bodyPr wrap="square">
            <a:spAutoFit/>
          </a:bodyPr>
          <a:lstStyle/>
          <a:p>
            <a:pPr algn="ctr">
              <a:lnSpc>
                <a:spcPct val="110000"/>
              </a:lnSpc>
              <a:spcBef>
                <a:spcPts val="600"/>
              </a:spcBef>
              <a:spcAft>
                <a:spcPts val="800"/>
              </a:spcAft>
            </a:pPr>
            <a:r>
              <a:rPr lang="en-US" sz="1500" i="1" spc="10">
                <a:solidFill>
                  <a:srgbClr val="000E2A"/>
                </a:solidFill>
                <a:ea typeface="Calibri" panose="020F0502020204030204" pitchFamily="34" charset="0"/>
                <a:cs typeface="Arial" panose="020B0604020202020204" pitchFamily="34" charset="0"/>
              </a:rPr>
              <a:t>ASCO 2021</a:t>
            </a:r>
          </a:p>
        </p:txBody>
      </p:sp>
      <p:sp>
        <p:nvSpPr>
          <p:cNvPr id="36" name="TextBox 35">
            <a:extLst>
              <a:ext uri="{FF2B5EF4-FFF2-40B4-BE49-F238E27FC236}">
                <a16:creationId xmlns:a16="http://schemas.microsoft.com/office/drawing/2014/main" id="{CB9173DB-5410-2BE3-E41F-F344B669231A}"/>
              </a:ext>
            </a:extLst>
          </p:cNvPr>
          <p:cNvSpPr txBox="1"/>
          <p:nvPr/>
        </p:nvSpPr>
        <p:spPr>
          <a:xfrm>
            <a:off x="2950558" y="3026114"/>
            <a:ext cx="2632929" cy="336054"/>
          </a:xfrm>
          <a:prstGeom prst="rect">
            <a:avLst/>
          </a:prstGeom>
          <a:noFill/>
          <a:ln>
            <a:noFill/>
          </a:ln>
        </p:spPr>
        <p:txBody>
          <a:bodyPr wrap="square">
            <a:spAutoFit/>
          </a:bodyPr>
          <a:lstStyle/>
          <a:p>
            <a:pPr algn="ctr">
              <a:lnSpc>
                <a:spcPct val="110000"/>
              </a:lnSpc>
              <a:spcBef>
                <a:spcPts val="600"/>
              </a:spcBef>
              <a:spcAft>
                <a:spcPts val="800"/>
              </a:spcAft>
            </a:pPr>
            <a:r>
              <a:rPr lang="en-US" sz="1500" i="1" spc="10">
                <a:solidFill>
                  <a:srgbClr val="000E2A"/>
                </a:solidFill>
                <a:ea typeface="Calibri" panose="020F0502020204030204" pitchFamily="34" charset="0"/>
                <a:cs typeface="Arial" panose="020B0604020202020204" pitchFamily="34" charset="0"/>
              </a:rPr>
              <a:t>66 Gy/ 33 lần</a:t>
            </a:r>
          </a:p>
        </p:txBody>
      </p:sp>
    </p:spTree>
    <p:extLst>
      <p:ext uri="{BB962C8B-B14F-4D97-AF65-F5344CB8AC3E}">
        <p14:creationId xmlns:p14="http://schemas.microsoft.com/office/powerpoint/2010/main" val="1391330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33007" y="246703"/>
            <a:ext cx="6250674" cy="55399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b="1" kern="1200" baseline="0">
                <a:solidFill>
                  <a:schemeClr val="tx1"/>
                </a:solidFill>
                <a:latin typeface="+mj-lt"/>
                <a:ea typeface="+mj-ea"/>
                <a:cs typeface="+mj-cs"/>
              </a:defRPr>
            </a:lvl1pPr>
          </a:lstStyle>
          <a:p>
            <a:pPr algn="ctr"/>
            <a:r>
              <a:rPr lang="en-US" sz="3500">
                <a:ln w="0"/>
                <a:solidFill>
                  <a:srgbClr val="CC0066"/>
                </a:solidFill>
                <a:effectLst>
                  <a:glow rad="127000">
                    <a:schemeClr val="bg1"/>
                  </a:glow>
                </a:effectLst>
                <a:latin typeface="Arial" panose="020B0604020202020204" pitchFamily="34" charset="0"/>
                <a:cs typeface="Arial" panose="020B0604020202020204" pitchFamily="34" charset="0"/>
              </a:rPr>
              <a:t>Điều trị cứu vớt sau xạ trị</a:t>
            </a:r>
          </a:p>
        </p:txBody>
      </p:sp>
      <p:sp>
        <p:nvSpPr>
          <p:cNvPr id="19" name="TextBox 18"/>
          <p:cNvSpPr txBox="1"/>
          <p:nvPr/>
        </p:nvSpPr>
        <p:spPr>
          <a:xfrm>
            <a:off x="7738338" y="6471154"/>
            <a:ext cx="4762666" cy="338554"/>
          </a:xfrm>
          <a:prstGeom prst="rect">
            <a:avLst/>
          </a:prstGeom>
          <a:noFill/>
        </p:spPr>
        <p:txBody>
          <a:bodyPr wrap="square" rtlCol="0">
            <a:spAutoFit/>
          </a:bodyPr>
          <a:lstStyle/>
          <a:p>
            <a:r>
              <a:rPr lang="it-IT" sz="1600">
                <a:solidFill>
                  <a:srgbClr val="002060"/>
                </a:solidFill>
                <a:latin typeface="Arial" panose="020B0604020202020204" pitchFamily="34" charset="0"/>
                <a:cs typeface="Arial" panose="020B0604020202020204" pitchFamily="34" charset="0"/>
              </a:rPr>
              <a:t>Tóm tắt từ  NCCN, EAU, AUA/ASTRO/SUO</a:t>
            </a:r>
            <a:endParaRPr lang="en-US" sz="160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468629" y="800701"/>
            <a:ext cx="5627371" cy="3477875"/>
          </a:xfrm>
          <a:prstGeom prst="rect">
            <a:avLst/>
          </a:prstGeom>
          <a:noFill/>
        </p:spPr>
        <p:txBody>
          <a:bodyPr wrap="square" rtlCol="0">
            <a:spAutoFit/>
          </a:bodyPr>
          <a:lstStyle/>
          <a:p>
            <a:pPr marL="171450">
              <a:spcBef>
                <a:spcPts val="600"/>
              </a:spcBef>
            </a:pPr>
            <a:r>
              <a:rPr lang="en-US" sz="2000" b="1">
                <a:solidFill>
                  <a:srgbClr val="002060"/>
                </a:solidFill>
                <a:latin typeface="Arial" panose="020B0604020202020204" pitchFamily="34" charset="0"/>
                <a:cs typeface="Arial" panose="020B0604020202020204" pitchFamily="34" charset="0"/>
              </a:rPr>
              <a:t>Đối tượng</a:t>
            </a:r>
          </a:p>
          <a:p>
            <a:pPr marL="342900" indent="-171450">
              <a:spcBef>
                <a:spcPts val="600"/>
              </a:spcBef>
              <a:buFontTx/>
              <a:buChar char="-"/>
            </a:pPr>
            <a:r>
              <a:rPr lang="en-US" sz="2000">
                <a:solidFill>
                  <a:srgbClr val="002060"/>
                </a:solidFill>
                <a:latin typeface="Arial" panose="020B0604020202020204" pitchFamily="34" charset="0"/>
                <a:cs typeface="Arial" panose="020B0604020202020204" pitchFamily="34" charset="0"/>
              </a:rPr>
              <a:t>Bằng chứng GPB của tái phát tại chỗ</a:t>
            </a:r>
          </a:p>
          <a:p>
            <a:pPr marL="342900" indent="-171450">
              <a:spcBef>
                <a:spcPts val="600"/>
              </a:spcBef>
              <a:buFontTx/>
              <a:buChar char="-"/>
            </a:pPr>
            <a:r>
              <a:rPr lang="en-US" sz="2000">
                <a:solidFill>
                  <a:srgbClr val="002060"/>
                </a:solidFill>
                <a:latin typeface="Arial" panose="020B0604020202020204" pitchFamily="34" charset="0"/>
                <a:cs typeface="Arial" panose="020B0604020202020204" pitchFamily="34" charset="0"/>
              </a:rPr>
              <a:t>Ước tính sống còn &gt; 10 năm</a:t>
            </a:r>
          </a:p>
          <a:p>
            <a:pPr marL="342900" indent="-171450">
              <a:spcBef>
                <a:spcPts val="600"/>
              </a:spcBef>
              <a:buFontTx/>
              <a:buChar char="-"/>
            </a:pPr>
            <a:r>
              <a:rPr lang="en-US" sz="2000">
                <a:solidFill>
                  <a:srgbClr val="002060"/>
                </a:solidFill>
                <a:latin typeface="Arial" panose="020B0604020202020204" pitchFamily="34" charset="0"/>
                <a:cs typeface="Arial" panose="020B0604020202020204" pitchFamily="34" charset="0"/>
              </a:rPr>
              <a:t>Giai đoạn bệnh ban đầu T1-T3a, N0</a:t>
            </a:r>
          </a:p>
          <a:p>
            <a:pPr marL="342900" indent="-171450">
              <a:spcBef>
                <a:spcPts val="600"/>
              </a:spcBef>
              <a:buFontTx/>
              <a:buChar char="-"/>
            </a:pPr>
            <a:r>
              <a:rPr lang="en-US" sz="2000">
                <a:solidFill>
                  <a:srgbClr val="002060"/>
                </a:solidFill>
                <a:latin typeface="Arial" panose="020B0604020202020204" pitchFamily="34" charset="0"/>
                <a:cs typeface="Arial" panose="020B0604020202020204" pitchFamily="34" charset="0"/>
              </a:rPr>
              <a:t>PSA &lt; 10 – 15 ng/ml</a:t>
            </a:r>
          </a:p>
          <a:p>
            <a:pPr marL="342900" indent="-171450">
              <a:spcBef>
                <a:spcPts val="600"/>
              </a:spcBef>
              <a:buFontTx/>
              <a:buChar char="-"/>
            </a:pPr>
            <a:r>
              <a:rPr lang="en-US" sz="2000">
                <a:solidFill>
                  <a:srgbClr val="002060"/>
                </a:solidFill>
                <a:latin typeface="Arial" panose="020B0604020202020204" pitchFamily="34" charset="0"/>
                <a:cs typeface="Arial" panose="020B0604020202020204" pitchFamily="34" charset="0"/>
              </a:rPr>
              <a:t>Gleason score &lt;8</a:t>
            </a:r>
          </a:p>
          <a:p>
            <a:pPr marL="342900" indent="-171450">
              <a:spcBef>
                <a:spcPts val="600"/>
              </a:spcBef>
              <a:buFontTx/>
              <a:buChar char="-"/>
            </a:pPr>
            <a:r>
              <a:rPr lang="en-US" sz="2000">
                <a:solidFill>
                  <a:srgbClr val="002060"/>
                </a:solidFill>
                <a:latin typeface="Arial" panose="020B0604020202020204" pitchFamily="34" charset="0"/>
                <a:cs typeface="Arial" panose="020B0604020202020204" pitchFamily="34" charset="0"/>
              </a:rPr>
              <a:t>PSA DT &gt; 12 tháng</a:t>
            </a:r>
          </a:p>
          <a:p>
            <a:pPr marL="342900" indent="-171450">
              <a:spcBef>
                <a:spcPts val="600"/>
              </a:spcBef>
              <a:buFontTx/>
              <a:buChar char="-"/>
            </a:pPr>
            <a:r>
              <a:rPr lang="en-US" sz="2000">
                <a:solidFill>
                  <a:srgbClr val="002060"/>
                </a:solidFill>
                <a:latin typeface="Arial" panose="020B0604020202020204" pitchFamily="34" charset="0"/>
                <a:cs typeface="Arial" panose="020B0604020202020204" pitchFamily="34" charset="0"/>
              </a:rPr>
              <a:t>Tái phát sinh học sau 2 năm từ lúc xạ trị</a:t>
            </a:r>
          </a:p>
          <a:p>
            <a:pPr marL="342900" indent="-171450">
              <a:spcBef>
                <a:spcPts val="600"/>
              </a:spcBef>
              <a:buFontTx/>
              <a:buChar char="-"/>
            </a:pPr>
            <a:r>
              <a:rPr lang="en-US" sz="2000">
                <a:solidFill>
                  <a:srgbClr val="002060"/>
                </a:solidFill>
                <a:latin typeface="Arial" panose="020B0604020202020204" pitchFamily="34" charset="0"/>
                <a:cs typeface="Arial" panose="020B0604020202020204" pitchFamily="34" charset="0"/>
              </a:rPr>
              <a:t>Hiện không có di căn xa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7634" y="1217543"/>
            <a:ext cx="2355359" cy="210412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862048" y="3986329"/>
            <a:ext cx="2166532" cy="235535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27938"/>
          <a:stretch/>
        </p:blipFill>
        <p:spPr>
          <a:xfrm>
            <a:off x="1003029" y="4264046"/>
            <a:ext cx="2433720" cy="209477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413" y="4278203"/>
            <a:ext cx="2726268" cy="2027600"/>
          </a:xfrm>
          <a:prstGeom prst="rect">
            <a:avLst/>
          </a:prstGeom>
        </p:spPr>
      </p:pic>
      <p:sp>
        <p:nvSpPr>
          <p:cNvPr id="10" name="TextBox 9"/>
          <p:cNvSpPr txBox="1"/>
          <p:nvPr/>
        </p:nvSpPr>
        <p:spPr>
          <a:xfrm>
            <a:off x="6583681" y="3427868"/>
            <a:ext cx="2728285" cy="400110"/>
          </a:xfrm>
          <a:prstGeom prst="rect">
            <a:avLst/>
          </a:prstGeom>
          <a:noFill/>
        </p:spPr>
        <p:txBody>
          <a:bodyPr wrap="square" rtlCol="0">
            <a:spAutoFit/>
          </a:bodyPr>
          <a:lstStyle/>
          <a:p>
            <a:pPr marL="171450">
              <a:spcBef>
                <a:spcPts val="600"/>
              </a:spcBef>
            </a:pPr>
            <a:r>
              <a:rPr lang="en-US" sz="2000" i="1">
                <a:solidFill>
                  <a:srgbClr val="002060"/>
                </a:solidFill>
                <a:latin typeface="Arial" panose="020B0604020202020204" pitchFamily="34" charset="0"/>
                <a:cs typeface="Arial" panose="020B0604020202020204" pitchFamily="34" charset="0"/>
              </a:rPr>
              <a:t>Phẫu thuật cứu vớt</a:t>
            </a:r>
          </a:p>
        </p:txBody>
      </p:sp>
      <p:sp>
        <p:nvSpPr>
          <p:cNvPr id="11" name="TextBox 10"/>
          <p:cNvSpPr txBox="1"/>
          <p:nvPr/>
        </p:nvSpPr>
        <p:spPr>
          <a:xfrm>
            <a:off x="6374196" y="6046330"/>
            <a:ext cx="2728285" cy="400110"/>
          </a:xfrm>
          <a:prstGeom prst="rect">
            <a:avLst/>
          </a:prstGeom>
          <a:noFill/>
        </p:spPr>
        <p:txBody>
          <a:bodyPr wrap="square" rtlCol="0">
            <a:spAutoFit/>
          </a:bodyPr>
          <a:lstStyle/>
          <a:p>
            <a:pPr marL="171450" algn="ctr">
              <a:spcBef>
                <a:spcPts val="600"/>
              </a:spcBef>
            </a:pPr>
            <a:r>
              <a:rPr lang="en-US" sz="2000" i="1">
                <a:solidFill>
                  <a:srgbClr val="002060"/>
                </a:solidFill>
                <a:latin typeface="Arial" panose="020B0604020202020204" pitchFamily="34" charset="0"/>
                <a:cs typeface="Arial" panose="020B0604020202020204" pitchFamily="34" charset="0"/>
              </a:rPr>
              <a:t>HIFU</a:t>
            </a:r>
          </a:p>
        </p:txBody>
      </p:sp>
      <p:sp>
        <p:nvSpPr>
          <p:cNvPr id="12" name="TextBox 11"/>
          <p:cNvSpPr txBox="1"/>
          <p:nvPr/>
        </p:nvSpPr>
        <p:spPr>
          <a:xfrm>
            <a:off x="3790493" y="6339584"/>
            <a:ext cx="2728285" cy="400110"/>
          </a:xfrm>
          <a:prstGeom prst="rect">
            <a:avLst/>
          </a:prstGeom>
          <a:noFill/>
        </p:spPr>
        <p:txBody>
          <a:bodyPr wrap="square" rtlCol="0">
            <a:spAutoFit/>
          </a:bodyPr>
          <a:lstStyle/>
          <a:p>
            <a:pPr marL="171450" algn="ctr">
              <a:spcBef>
                <a:spcPts val="600"/>
              </a:spcBef>
            </a:pPr>
            <a:r>
              <a:rPr lang="en-US" sz="2000" i="1">
                <a:solidFill>
                  <a:srgbClr val="002060"/>
                </a:solidFill>
                <a:latin typeface="Arial" panose="020B0604020202020204" pitchFamily="34" charset="0"/>
                <a:cs typeface="Arial" panose="020B0604020202020204" pitchFamily="34" charset="0"/>
              </a:rPr>
              <a:t>Xạ trị áp sát</a:t>
            </a:r>
          </a:p>
        </p:txBody>
      </p:sp>
      <p:sp>
        <p:nvSpPr>
          <p:cNvPr id="13" name="TextBox 12"/>
          <p:cNvSpPr txBox="1"/>
          <p:nvPr/>
        </p:nvSpPr>
        <p:spPr>
          <a:xfrm>
            <a:off x="780470" y="6314590"/>
            <a:ext cx="2728285" cy="400110"/>
          </a:xfrm>
          <a:prstGeom prst="rect">
            <a:avLst/>
          </a:prstGeom>
          <a:noFill/>
        </p:spPr>
        <p:txBody>
          <a:bodyPr wrap="square" rtlCol="0">
            <a:spAutoFit/>
          </a:bodyPr>
          <a:lstStyle/>
          <a:p>
            <a:pPr marL="171450" algn="ctr">
              <a:spcBef>
                <a:spcPts val="600"/>
              </a:spcBef>
            </a:pPr>
            <a:r>
              <a:rPr lang="en-US" sz="2000" i="1">
                <a:solidFill>
                  <a:srgbClr val="002060"/>
                </a:solidFill>
                <a:latin typeface="Arial" panose="020B0604020202020204" pitchFamily="34" charset="0"/>
                <a:cs typeface="Arial" panose="020B0604020202020204" pitchFamily="34" charset="0"/>
              </a:rPr>
              <a:t>Cryotherapy</a:t>
            </a:r>
          </a:p>
        </p:txBody>
      </p:sp>
      <p:sp>
        <p:nvSpPr>
          <p:cNvPr id="5" name="TextBox 4">
            <a:extLst>
              <a:ext uri="{FF2B5EF4-FFF2-40B4-BE49-F238E27FC236}">
                <a16:creationId xmlns:a16="http://schemas.microsoft.com/office/drawing/2014/main" id="{390DBA1B-B5E4-53A0-1CDC-8519DAF018FA}"/>
              </a:ext>
            </a:extLst>
          </p:cNvPr>
          <p:cNvSpPr txBox="1"/>
          <p:nvPr/>
        </p:nvSpPr>
        <p:spPr>
          <a:xfrm>
            <a:off x="9122993" y="4932571"/>
            <a:ext cx="2728285" cy="707886"/>
          </a:xfrm>
          <a:prstGeom prst="rect">
            <a:avLst/>
          </a:prstGeom>
          <a:noFill/>
        </p:spPr>
        <p:txBody>
          <a:bodyPr wrap="square" rtlCol="0">
            <a:spAutoFit/>
          </a:bodyPr>
          <a:lstStyle/>
          <a:p>
            <a:pPr marL="171450" algn="ctr">
              <a:spcBef>
                <a:spcPts val="600"/>
              </a:spcBef>
            </a:pPr>
            <a:r>
              <a:rPr lang="en-US" sz="2000" i="1">
                <a:solidFill>
                  <a:srgbClr val="002060"/>
                </a:solidFill>
                <a:latin typeface="Arial" panose="020B0604020202020204" pitchFamily="34" charset="0"/>
                <a:cs typeface="Arial" panose="020B0604020202020204" pitchFamily="34" charset="0"/>
              </a:rPr>
              <a:t>Các phương tiện này rất hạn chế tại VN</a:t>
            </a:r>
          </a:p>
        </p:txBody>
      </p:sp>
      <p:sp>
        <p:nvSpPr>
          <p:cNvPr id="9" name="TextBox 8">
            <a:extLst>
              <a:ext uri="{FF2B5EF4-FFF2-40B4-BE49-F238E27FC236}">
                <a16:creationId xmlns:a16="http://schemas.microsoft.com/office/drawing/2014/main" id="{AE6443B7-1AF7-0A9B-9E05-40837ECAAB6B}"/>
              </a:ext>
            </a:extLst>
          </p:cNvPr>
          <p:cNvSpPr txBox="1"/>
          <p:nvPr/>
        </p:nvSpPr>
        <p:spPr>
          <a:xfrm>
            <a:off x="9311966" y="1781563"/>
            <a:ext cx="2728285" cy="1631216"/>
          </a:xfrm>
          <a:prstGeom prst="rect">
            <a:avLst/>
          </a:prstGeom>
          <a:noFill/>
        </p:spPr>
        <p:txBody>
          <a:bodyPr wrap="square" rtlCol="0">
            <a:spAutoFit/>
          </a:bodyPr>
          <a:lstStyle/>
          <a:p>
            <a:pPr marL="171450">
              <a:spcBef>
                <a:spcPts val="600"/>
              </a:spcBef>
            </a:pPr>
            <a:r>
              <a:rPr lang="en-US" sz="2000" i="1">
                <a:solidFill>
                  <a:srgbClr val="002060"/>
                </a:solidFill>
                <a:latin typeface="Arial" panose="020B0604020202020204" pitchFamily="34" charset="0"/>
                <a:cs typeface="Arial" panose="020B0604020202020204" pitchFamily="34" charset="0"/>
              </a:rPr>
              <a:t>Nguy cơ của phẫu thuật rất cao, chỉ định hạn chế, ở những trung tâm giàu kinh nghiệm</a:t>
            </a:r>
          </a:p>
        </p:txBody>
      </p:sp>
      <p:sp>
        <p:nvSpPr>
          <p:cNvPr id="14" name="TextBox 13">
            <a:extLst>
              <a:ext uri="{FF2B5EF4-FFF2-40B4-BE49-F238E27FC236}">
                <a16:creationId xmlns:a16="http://schemas.microsoft.com/office/drawing/2014/main" id="{6B6D89EA-66D1-8ADC-4A66-C3DE2849B28A}"/>
              </a:ext>
            </a:extLst>
          </p:cNvPr>
          <p:cNvSpPr txBox="1"/>
          <p:nvPr/>
        </p:nvSpPr>
        <p:spPr>
          <a:xfrm>
            <a:off x="9311966" y="407961"/>
            <a:ext cx="2728285" cy="707886"/>
          </a:xfrm>
          <a:prstGeom prst="rect">
            <a:avLst/>
          </a:prstGeom>
          <a:noFill/>
        </p:spPr>
        <p:txBody>
          <a:bodyPr wrap="square" rtlCol="0">
            <a:spAutoFit/>
          </a:bodyPr>
          <a:lstStyle/>
          <a:p>
            <a:pPr marL="171450">
              <a:spcBef>
                <a:spcPts val="600"/>
              </a:spcBef>
            </a:pPr>
            <a:r>
              <a:rPr lang="en-US" sz="2000" i="1">
                <a:solidFill>
                  <a:srgbClr val="002060"/>
                </a:solidFill>
                <a:latin typeface="Arial" panose="020B0604020202020204" pitchFamily="34" charset="0"/>
                <a:cs typeface="Arial" panose="020B0604020202020204" pitchFamily="34" charset="0"/>
              </a:rPr>
              <a:t>Không có các nghiên cứu RCT</a:t>
            </a:r>
          </a:p>
        </p:txBody>
      </p:sp>
    </p:spTree>
    <p:extLst>
      <p:ext uri="{BB962C8B-B14F-4D97-AF65-F5344CB8AC3E}">
        <p14:creationId xmlns:p14="http://schemas.microsoft.com/office/powerpoint/2010/main" val="220355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72D0A0D-5817-2DC5-A8C9-90D9E1F081BA}"/>
              </a:ext>
            </a:extLst>
          </p:cNvPr>
          <p:cNvSpPr/>
          <p:nvPr/>
        </p:nvSpPr>
        <p:spPr>
          <a:xfrm>
            <a:off x="8116588" y="1288315"/>
            <a:ext cx="3670041" cy="741680"/>
          </a:xfrm>
          <a:prstGeom prst="rect">
            <a:avLst/>
          </a:prstGeom>
          <a:solidFill>
            <a:schemeClr val="accent5">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C804A95-1005-6A19-344D-225561BA6F99}"/>
              </a:ext>
            </a:extLst>
          </p:cNvPr>
          <p:cNvSpPr/>
          <p:nvPr/>
        </p:nvSpPr>
        <p:spPr>
          <a:xfrm>
            <a:off x="360170" y="1288315"/>
            <a:ext cx="2041764" cy="741680"/>
          </a:xfrm>
          <a:prstGeom prst="rect">
            <a:avLst/>
          </a:prstGeom>
          <a:solidFill>
            <a:schemeClr val="accent5">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86A0007C-2042-A23E-DE27-1BD518A90CE4}"/>
              </a:ext>
            </a:extLst>
          </p:cNvPr>
          <p:cNvGraphicFramePr>
            <a:graphicFrameLocks noGrp="1"/>
          </p:cNvGraphicFramePr>
          <p:nvPr>
            <p:extLst>
              <p:ext uri="{D42A27DB-BD31-4B8C-83A1-F6EECF244321}">
                <p14:modId xmlns:p14="http://schemas.microsoft.com/office/powerpoint/2010/main" val="2578996720"/>
              </p:ext>
            </p:extLst>
          </p:nvPr>
        </p:nvGraphicFramePr>
        <p:xfrm>
          <a:off x="2676825" y="2043354"/>
          <a:ext cx="2460315" cy="1483360"/>
        </p:xfrm>
        <a:graphic>
          <a:graphicData uri="http://schemas.openxmlformats.org/drawingml/2006/table">
            <a:tbl>
              <a:tblPr firstRow="1" bandRow="1">
                <a:tableStyleId>{C4B1156A-380E-4F78-BDF5-A606A8083BF9}</a:tableStyleId>
              </a:tblPr>
              <a:tblGrid>
                <a:gridCol w="816659">
                  <a:extLst>
                    <a:ext uri="{9D8B030D-6E8A-4147-A177-3AD203B41FA5}">
                      <a16:colId xmlns:a16="http://schemas.microsoft.com/office/drawing/2014/main" val="2773992644"/>
                    </a:ext>
                  </a:extLst>
                </a:gridCol>
                <a:gridCol w="764972">
                  <a:extLst>
                    <a:ext uri="{9D8B030D-6E8A-4147-A177-3AD203B41FA5}">
                      <a16:colId xmlns:a16="http://schemas.microsoft.com/office/drawing/2014/main" val="3258660697"/>
                    </a:ext>
                  </a:extLst>
                </a:gridCol>
                <a:gridCol w="878684">
                  <a:extLst>
                    <a:ext uri="{9D8B030D-6E8A-4147-A177-3AD203B41FA5}">
                      <a16:colId xmlns:a16="http://schemas.microsoft.com/office/drawing/2014/main" val="92519656"/>
                    </a:ext>
                  </a:extLst>
                </a:gridCol>
              </a:tblGrid>
              <a:tr h="370840">
                <a:tc>
                  <a:txBody>
                    <a:bodyPr/>
                    <a:lstStyle/>
                    <a:p>
                      <a:pPr algn="ctr"/>
                      <a:r>
                        <a:rPr lang="en-US" sz="1500">
                          <a:solidFill>
                            <a:schemeClr val="bg1"/>
                          </a:solidFill>
                        </a:rPr>
                        <a:t>GS</a:t>
                      </a:r>
                      <a:endParaRPr lang="en-US" sz="1500">
                        <a:solidFill>
                          <a:schemeClr val="bg1"/>
                        </a:solidFill>
                        <a:latin typeface="Arial" panose="020B0604020202020204" pitchFamily="34" charset="0"/>
                        <a:cs typeface="Arial" panose="020B0604020202020204" pitchFamily="34" charset="0"/>
                      </a:endParaRPr>
                    </a:p>
                  </a:txBody>
                  <a:tcPr>
                    <a:solidFill>
                      <a:srgbClr val="0070C0"/>
                    </a:solidFill>
                  </a:tcPr>
                </a:tc>
                <a:tc>
                  <a:txBody>
                    <a:bodyPr/>
                    <a:lstStyle/>
                    <a:p>
                      <a:pPr algn="ctr"/>
                      <a:r>
                        <a:rPr lang="en-US" sz="1500">
                          <a:solidFill>
                            <a:schemeClr val="bg1"/>
                          </a:solidFill>
                        </a:rPr>
                        <a:t>PSA</a:t>
                      </a:r>
                      <a:endParaRPr lang="en-US" sz="1500">
                        <a:solidFill>
                          <a:schemeClr val="bg1"/>
                        </a:solidFill>
                        <a:latin typeface="Arial" panose="020B0604020202020204" pitchFamily="34" charset="0"/>
                        <a:cs typeface="Arial" panose="020B0604020202020204" pitchFamily="34" charset="0"/>
                      </a:endParaRPr>
                    </a:p>
                  </a:txBody>
                  <a:tcPr>
                    <a:solidFill>
                      <a:srgbClr val="0070C0"/>
                    </a:solidFill>
                  </a:tcPr>
                </a:tc>
                <a:tc>
                  <a:txBody>
                    <a:bodyPr/>
                    <a:lstStyle/>
                    <a:p>
                      <a:pPr algn="ctr"/>
                      <a:r>
                        <a:rPr lang="en-US" sz="1500">
                          <a:solidFill>
                            <a:schemeClr val="bg1"/>
                          </a:solidFill>
                        </a:rPr>
                        <a:t>T</a:t>
                      </a:r>
                      <a:endParaRPr lang="en-US" sz="1500">
                        <a:solidFill>
                          <a:schemeClr val="bg1"/>
                        </a:solidFill>
                        <a:latin typeface="Arial" panose="020B0604020202020204" pitchFamily="34" charset="0"/>
                        <a:cs typeface="Arial" panose="020B0604020202020204" pitchFamily="34" charset="0"/>
                      </a:endParaRPr>
                    </a:p>
                  </a:txBody>
                  <a:tcPr>
                    <a:solidFill>
                      <a:srgbClr val="0070C0"/>
                    </a:solidFill>
                  </a:tcPr>
                </a:tc>
                <a:extLst>
                  <a:ext uri="{0D108BD9-81ED-4DB2-BD59-A6C34878D82A}">
                    <a16:rowId xmlns:a16="http://schemas.microsoft.com/office/drawing/2014/main" val="3305153765"/>
                  </a:ext>
                </a:extLst>
              </a:tr>
              <a:tr h="370840">
                <a:tc>
                  <a:txBody>
                    <a:bodyPr/>
                    <a:lstStyle/>
                    <a:p>
                      <a:r>
                        <a:rPr lang="en-US" sz="1500">
                          <a:solidFill>
                            <a:srgbClr val="002060"/>
                          </a:solidFill>
                        </a:rPr>
                        <a:t>7(3+4)</a:t>
                      </a:r>
                      <a:endParaRPr lang="en-US" sz="1500">
                        <a:solidFill>
                          <a:srgbClr val="002060"/>
                        </a:solidFill>
                        <a:latin typeface="Arial" panose="020B0604020202020204" pitchFamily="34" charset="0"/>
                        <a:cs typeface="Arial" panose="020B0604020202020204" pitchFamily="34" charset="0"/>
                      </a:endParaRPr>
                    </a:p>
                  </a:txBody>
                  <a:tcPr/>
                </a:tc>
                <a:tc>
                  <a:txBody>
                    <a:bodyPr/>
                    <a:lstStyle/>
                    <a:p>
                      <a:r>
                        <a:rPr lang="en-US" sz="1500">
                          <a:solidFill>
                            <a:srgbClr val="002060"/>
                          </a:solidFill>
                        </a:rPr>
                        <a:t>&lt; 10</a:t>
                      </a:r>
                      <a:endParaRPr lang="en-US" sz="1500">
                        <a:solidFill>
                          <a:srgbClr val="002060"/>
                        </a:solidFill>
                        <a:latin typeface="Arial" panose="020B0604020202020204" pitchFamily="34" charset="0"/>
                        <a:cs typeface="Arial" panose="020B0604020202020204" pitchFamily="34" charset="0"/>
                      </a:endParaRPr>
                    </a:p>
                  </a:txBody>
                  <a:tcPr/>
                </a:tc>
                <a:tc>
                  <a:txBody>
                    <a:bodyPr/>
                    <a:lstStyle/>
                    <a:p>
                      <a:r>
                        <a:rPr lang="en-US" sz="1500">
                          <a:solidFill>
                            <a:srgbClr val="002060"/>
                          </a:solidFill>
                        </a:rPr>
                        <a:t>cT1-2b</a:t>
                      </a:r>
                      <a:endParaRPr lang="en-US" sz="150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57550796"/>
                  </a:ext>
                </a:extLst>
              </a:tr>
              <a:tr h="370840">
                <a:tc>
                  <a:txBody>
                    <a:bodyPr/>
                    <a:lstStyle/>
                    <a:p>
                      <a:r>
                        <a:rPr lang="en-US" sz="1500">
                          <a:solidFill>
                            <a:srgbClr val="002060"/>
                          </a:solidFill>
                        </a:rPr>
                        <a:t>6 (3+3)</a:t>
                      </a:r>
                      <a:endParaRPr lang="en-US" sz="1500">
                        <a:solidFill>
                          <a:srgbClr val="002060"/>
                        </a:solidFill>
                        <a:latin typeface="Arial" panose="020B0604020202020204" pitchFamily="34" charset="0"/>
                        <a:cs typeface="Arial" panose="020B0604020202020204" pitchFamily="34" charset="0"/>
                      </a:endParaRPr>
                    </a:p>
                  </a:txBody>
                  <a:tcPr/>
                </a:tc>
                <a:tc>
                  <a:txBody>
                    <a:bodyPr/>
                    <a:lstStyle/>
                    <a:p>
                      <a:r>
                        <a:rPr lang="en-US" sz="1500">
                          <a:solidFill>
                            <a:srgbClr val="002060"/>
                          </a:solidFill>
                        </a:rPr>
                        <a:t>10-20</a:t>
                      </a:r>
                      <a:endParaRPr lang="en-US" sz="1500">
                        <a:solidFill>
                          <a:srgbClr val="002060"/>
                        </a:solidFill>
                        <a:latin typeface="Arial" panose="020B0604020202020204" pitchFamily="34" charset="0"/>
                        <a:cs typeface="Arial" panose="020B0604020202020204" pitchFamily="34" charset="0"/>
                      </a:endParaRPr>
                    </a:p>
                  </a:txBody>
                  <a:tcPr/>
                </a:tc>
                <a:tc>
                  <a:txBody>
                    <a:bodyPr/>
                    <a:lstStyle/>
                    <a:p>
                      <a:r>
                        <a:rPr lang="en-US" sz="1500">
                          <a:solidFill>
                            <a:srgbClr val="002060"/>
                          </a:solidFill>
                        </a:rPr>
                        <a:t>cT1-2b</a:t>
                      </a:r>
                      <a:endParaRPr lang="en-US" sz="150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32595318"/>
                  </a:ext>
                </a:extLst>
              </a:tr>
              <a:tr h="370840">
                <a:tc>
                  <a:txBody>
                    <a:bodyPr/>
                    <a:lstStyle/>
                    <a:p>
                      <a:r>
                        <a:rPr lang="en-US" sz="1500">
                          <a:solidFill>
                            <a:srgbClr val="002060"/>
                          </a:solidFill>
                        </a:rPr>
                        <a:t>6(3+3)</a:t>
                      </a:r>
                      <a:endParaRPr lang="en-US" sz="1500">
                        <a:solidFill>
                          <a:srgbClr val="002060"/>
                        </a:solidFill>
                        <a:latin typeface="Arial" panose="020B0604020202020204" pitchFamily="34" charset="0"/>
                        <a:cs typeface="Arial" panose="020B0604020202020204" pitchFamily="34" charset="0"/>
                      </a:endParaRPr>
                    </a:p>
                  </a:txBody>
                  <a:tcPr/>
                </a:tc>
                <a:tc>
                  <a:txBody>
                    <a:bodyPr/>
                    <a:lstStyle/>
                    <a:p>
                      <a:r>
                        <a:rPr lang="en-US" sz="1500">
                          <a:solidFill>
                            <a:srgbClr val="002060"/>
                          </a:solidFill>
                        </a:rPr>
                        <a:t>&lt; 10</a:t>
                      </a:r>
                      <a:endParaRPr lang="en-US" sz="1500">
                        <a:solidFill>
                          <a:srgbClr val="002060"/>
                        </a:solidFill>
                        <a:latin typeface="Arial" panose="020B0604020202020204" pitchFamily="34" charset="0"/>
                        <a:cs typeface="Arial" panose="020B0604020202020204" pitchFamily="34" charset="0"/>
                      </a:endParaRPr>
                    </a:p>
                  </a:txBody>
                  <a:tcPr/>
                </a:tc>
                <a:tc>
                  <a:txBody>
                    <a:bodyPr/>
                    <a:lstStyle/>
                    <a:p>
                      <a:r>
                        <a:rPr lang="en-US" sz="1500">
                          <a:solidFill>
                            <a:srgbClr val="002060"/>
                          </a:solidFill>
                        </a:rPr>
                        <a:t>cT2b</a:t>
                      </a:r>
                      <a:endParaRPr lang="en-US" sz="150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6845493"/>
                  </a:ext>
                </a:extLst>
              </a:tr>
            </a:tbl>
          </a:graphicData>
        </a:graphic>
      </p:graphicFrame>
      <p:graphicFrame>
        <p:nvGraphicFramePr>
          <p:cNvPr id="9" name="Table 8">
            <a:extLst>
              <a:ext uri="{FF2B5EF4-FFF2-40B4-BE49-F238E27FC236}">
                <a16:creationId xmlns:a16="http://schemas.microsoft.com/office/drawing/2014/main" id="{E7EBE999-D0AC-390C-B030-EA86721707D7}"/>
              </a:ext>
            </a:extLst>
          </p:cNvPr>
          <p:cNvGraphicFramePr>
            <a:graphicFrameLocks noGrp="1"/>
          </p:cNvGraphicFramePr>
          <p:nvPr>
            <p:extLst>
              <p:ext uri="{D42A27DB-BD31-4B8C-83A1-F6EECF244321}">
                <p14:modId xmlns:p14="http://schemas.microsoft.com/office/powerpoint/2010/main" val="1088055832"/>
              </p:ext>
            </p:extLst>
          </p:nvPr>
        </p:nvGraphicFramePr>
        <p:xfrm>
          <a:off x="5401815" y="2043354"/>
          <a:ext cx="2460316" cy="1112520"/>
        </p:xfrm>
        <a:graphic>
          <a:graphicData uri="http://schemas.openxmlformats.org/drawingml/2006/table">
            <a:tbl>
              <a:tblPr firstRow="1" bandRow="1">
                <a:tableStyleId>{C4B1156A-380E-4F78-BDF5-A606A8083BF9}</a:tableStyleId>
              </a:tblPr>
              <a:tblGrid>
                <a:gridCol w="875045">
                  <a:extLst>
                    <a:ext uri="{9D8B030D-6E8A-4147-A177-3AD203B41FA5}">
                      <a16:colId xmlns:a16="http://schemas.microsoft.com/office/drawing/2014/main" val="2773992644"/>
                    </a:ext>
                  </a:extLst>
                </a:gridCol>
                <a:gridCol w="701040">
                  <a:extLst>
                    <a:ext uri="{9D8B030D-6E8A-4147-A177-3AD203B41FA5}">
                      <a16:colId xmlns:a16="http://schemas.microsoft.com/office/drawing/2014/main" val="3258660697"/>
                    </a:ext>
                  </a:extLst>
                </a:gridCol>
                <a:gridCol w="884231">
                  <a:extLst>
                    <a:ext uri="{9D8B030D-6E8A-4147-A177-3AD203B41FA5}">
                      <a16:colId xmlns:a16="http://schemas.microsoft.com/office/drawing/2014/main" val="92519656"/>
                    </a:ext>
                  </a:extLst>
                </a:gridCol>
              </a:tblGrid>
              <a:tr h="370840">
                <a:tc>
                  <a:txBody>
                    <a:bodyPr/>
                    <a:lstStyle/>
                    <a:p>
                      <a:pPr algn="ctr"/>
                      <a:r>
                        <a:rPr lang="en-US" sz="1500">
                          <a:solidFill>
                            <a:schemeClr val="bg1"/>
                          </a:solidFill>
                        </a:rPr>
                        <a:t>GS</a:t>
                      </a:r>
                      <a:endParaRPr lang="en-US" sz="1500">
                        <a:solidFill>
                          <a:schemeClr val="bg1"/>
                        </a:solidFill>
                        <a:latin typeface="Arial" panose="020B0604020202020204" pitchFamily="34" charset="0"/>
                        <a:cs typeface="Arial" panose="020B0604020202020204" pitchFamily="34" charset="0"/>
                      </a:endParaRPr>
                    </a:p>
                  </a:txBody>
                  <a:tcPr>
                    <a:solidFill>
                      <a:srgbClr val="0070C0"/>
                    </a:solidFill>
                  </a:tcPr>
                </a:tc>
                <a:tc>
                  <a:txBody>
                    <a:bodyPr/>
                    <a:lstStyle/>
                    <a:p>
                      <a:pPr algn="ctr"/>
                      <a:r>
                        <a:rPr lang="en-US" sz="1500">
                          <a:solidFill>
                            <a:schemeClr val="bg1"/>
                          </a:solidFill>
                        </a:rPr>
                        <a:t>PSA</a:t>
                      </a:r>
                      <a:endParaRPr lang="en-US" sz="1500">
                        <a:solidFill>
                          <a:schemeClr val="bg1"/>
                        </a:solidFill>
                        <a:latin typeface="Arial" panose="020B0604020202020204" pitchFamily="34" charset="0"/>
                        <a:cs typeface="Arial" panose="020B0604020202020204" pitchFamily="34" charset="0"/>
                      </a:endParaRPr>
                    </a:p>
                  </a:txBody>
                  <a:tcPr>
                    <a:solidFill>
                      <a:srgbClr val="0070C0"/>
                    </a:solidFill>
                  </a:tcPr>
                </a:tc>
                <a:tc>
                  <a:txBody>
                    <a:bodyPr/>
                    <a:lstStyle/>
                    <a:p>
                      <a:pPr algn="ctr"/>
                      <a:r>
                        <a:rPr lang="en-US" sz="1500">
                          <a:solidFill>
                            <a:schemeClr val="bg1"/>
                          </a:solidFill>
                        </a:rPr>
                        <a:t>T</a:t>
                      </a:r>
                      <a:endParaRPr lang="en-US" sz="1500">
                        <a:solidFill>
                          <a:schemeClr val="bg1"/>
                        </a:solidFill>
                        <a:latin typeface="Arial" panose="020B0604020202020204" pitchFamily="34" charset="0"/>
                        <a:cs typeface="Arial" panose="020B0604020202020204" pitchFamily="34" charset="0"/>
                      </a:endParaRPr>
                    </a:p>
                  </a:txBody>
                  <a:tcPr>
                    <a:solidFill>
                      <a:srgbClr val="0070C0"/>
                    </a:solidFill>
                  </a:tcPr>
                </a:tc>
                <a:extLst>
                  <a:ext uri="{0D108BD9-81ED-4DB2-BD59-A6C34878D82A}">
                    <a16:rowId xmlns:a16="http://schemas.microsoft.com/office/drawing/2014/main" val="3305153765"/>
                  </a:ext>
                </a:extLst>
              </a:tr>
              <a:tr h="370840">
                <a:tc>
                  <a:txBody>
                    <a:bodyPr/>
                    <a:lstStyle/>
                    <a:p>
                      <a:r>
                        <a:rPr lang="en-US" sz="1500">
                          <a:solidFill>
                            <a:srgbClr val="002060"/>
                          </a:solidFill>
                        </a:rPr>
                        <a:t>7(3+4)</a:t>
                      </a:r>
                      <a:endParaRPr lang="en-US" sz="1500">
                        <a:solidFill>
                          <a:srgbClr val="002060"/>
                        </a:solidFill>
                        <a:latin typeface="Arial" panose="020B0604020202020204" pitchFamily="34" charset="0"/>
                        <a:cs typeface="Arial" panose="020B0604020202020204" pitchFamily="34" charset="0"/>
                      </a:endParaRPr>
                    </a:p>
                  </a:txBody>
                  <a:tcPr/>
                </a:tc>
                <a:tc>
                  <a:txBody>
                    <a:bodyPr/>
                    <a:lstStyle/>
                    <a:p>
                      <a:r>
                        <a:rPr lang="en-US" sz="1500">
                          <a:solidFill>
                            <a:srgbClr val="002060"/>
                          </a:solidFill>
                        </a:rPr>
                        <a:t>10-20</a:t>
                      </a:r>
                      <a:endParaRPr lang="en-US" sz="1500">
                        <a:solidFill>
                          <a:srgbClr val="002060"/>
                        </a:solidFill>
                        <a:latin typeface="Arial" panose="020B0604020202020204" pitchFamily="34" charset="0"/>
                        <a:cs typeface="Arial" panose="020B0604020202020204" pitchFamily="34" charset="0"/>
                      </a:endParaRPr>
                    </a:p>
                  </a:txBody>
                  <a:tcPr/>
                </a:tc>
                <a:tc>
                  <a:txBody>
                    <a:bodyPr/>
                    <a:lstStyle/>
                    <a:p>
                      <a:r>
                        <a:rPr lang="en-US" sz="1500">
                          <a:solidFill>
                            <a:srgbClr val="002060"/>
                          </a:solidFill>
                        </a:rPr>
                        <a:t>cT1-2b</a:t>
                      </a:r>
                      <a:endParaRPr lang="en-US" sz="150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57550796"/>
                  </a:ext>
                </a:extLst>
              </a:tr>
              <a:tr h="370840">
                <a:tc>
                  <a:txBody>
                    <a:bodyPr/>
                    <a:lstStyle/>
                    <a:p>
                      <a:r>
                        <a:rPr lang="en-US" sz="1500">
                          <a:solidFill>
                            <a:srgbClr val="002060"/>
                          </a:solidFill>
                        </a:rPr>
                        <a:t>7(4+3)</a:t>
                      </a:r>
                      <a:endParaRPr lang="en-US" sz="1500">
                        <a:solidFill>
                          <a:srgbClr val="002060"/>
                        </a:solidFill>
                        <a:latin typeface="Arial" panose="020B0604020202020204" pitchFamily="34" charset="0"/>
                        <a:cs typeface="Arial" panose="020B0604020202020204" pitchFamily="34" charset="0"/>
                      </a:endParaRPr>
                    </a:p>
                  </a:txBody>
                  <a:tcPr/>
                </a:tc>
                <a:tc>
                  <a:txBody>
                    <a:bodyPr/>
                    <a:lstStyle/>
                    <a:p>
                      <a:r>
                        <a:rPr lang="en-US" sz="1500">
                          <a:solidFill>
                            <a:srgbClr val="002060"/>
                          </a:solidFill>
                        </a:rPr>
                        <a:t>-</a:t>
                      </a:r>
                      <a:endParaRPr lang="en-US" sz="1500">
                        <a:solidFill>
                          <a:srgbClr val="002060"/>
                        </a:solidFill>
                        <a:latin typeface="Arial" panose="020B0604020202020204" pitchFamily="34" charset="0"/>
                        <a:cs typeface="Arial" panose="020B0604020202020204" pitchFamily="34" charset="0"/>
                      </a:endParaRPr>
                    </a:p>
                  </a:txBody>
                  <a:tcPr/>
                </a:tc>
                <a:tc>
                  <a:txBody>
                    <a:bodyPr/>
                    <a:lstStyle/>
                    <a:p>
                      <a:r>
                        <a:rPr lang="en-US" sz="1500">
                          <a:solidFill>
                            <a:srgbClr val="002060"/>
                          </a:solidFill>
                        </a:rPr>
                        <a:t>cT1-2b</a:t>
                      </a:r>
                      <a:endParaRPr lang="en-US" sz="150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32595318"/>
                  </a:ext>
                </a:extLst>
              </a:tr>
            </a:tbl>
          </a:graphicData>
        </a:graphic>
      </p:graphicFrame>
      <p:graphicFrame>
        <p:nvGraphicFramePr>
          <p:cNvPr id="10" name="Table 9">
            <a:extLst>
              <a:ext uri="{FF2B5EF4-FFF2-40B4-BE49-F238E27FC236}">
                <a16:creationId xmlns:a16="http://schemas.microsoft.com/office/drawing/2014/main" id="{6D535CF2-7158-4107-5386-576C74F92574}"/>
              </a:ext>
            </a:extLst>
          </p:cNvPr>
          <p:cNvGraphicFramePr>
            <a:graphicFrameLocks noGrp="1"/>
          </p:cNvGraphicFramePr>
          <p:nvPr>
            <p:extLst>
              <p:ext uri="{D42A27DB-BD31-4B8C-83A1-F6EECF244321}">
                <p14:modId xmlns:p14="http://schemas.microsoft.com/office/powerpoint/2010/main" val="694700104"/>
              </p:ext>
            </p:extLst>
          </p:nvPr>
        </p:nvGraphicFramePr>
        <p:xfrm>
          <a:off x="8106373" y="2029995"/>
          <a:ext cx="1967952" cy="1483360"/>
        </p:xfrm>
        <a:graphic>
          <a:graphicData uri="http://schemas.openxmlformats.org/drawingml/2006/table">
            <a:tbl>
              <a:tblPr firstRow="1" bandRow="1">
                <a:tableStyleId>{C4B1156A-380E-4F78-BDF5-A606A8083BF9}</a:tableStyleId>
              </a:tblPr>
              <a:tblGrid>
                <a:gridCol w="522539">
                  <a:extLst>
                    <a:ext uri="{9D8B030D-6E8A-4147-A177-3AD203B41FA5}">
                      <a16:colId xmlns:a16="http://schemas.microsoft.com/office/drawing/2014/main" val="2773992644"/>
                    </a:ext>
                  </a:extLst>
                </a:gridCol>
                <a:gridCol w="663093">
                  <a:extLst>
                    <a:ext uri="{9D8B030D-6E8A-4147-A177-3AD203B41FA5}">
                      <a16:colId xmlns:a16="http://schemas.microsoft.com/office/drawing/2014/main" val="3258660697"/>
                    </a:ext>
                  </a:extLst>
                </a:gridCol>
                <a:gridCol w="782320">
                  <a:extLst>
                    <a:ext uri="{9D8B030D-6E8A-4147-A177-3AD203B41FA5}">
                      <a16:colId xmlns:a16="http://schemas.microsoft.com/office/drawing/2014/main" val="92519656"/>
                    </a:ext>
                  </a:extLst>
                </a:gridCol>
              </a:tblGrid>
              <a:tr h="370840">
                <a:tc>
                  <a:txBody>
                    <a:bodyPr/>
                    <a:lstStyle/>
                    <a:p>
                      <a:pPr algn="ctr"/>
                      <a:r>
                        <a:rPr lang="en-US" sz="1500">
                          <a:solidFill>
                            <a:schemeClr val="bg1"/>
                          </a:solidFill>
                        </a:rPr>
                        <a:t>GS</a:t>
                      </a:r>
                      <a:endParaRPr lang="en-US" sz="1500">
                        <a:solidFill>
                          <a:schemeClr val="bg1"/>
                        </a:solidFill>
                        <a:latin typeface="Arial" panose="020B0604020202020204" pitchFamily="34" charset="0"/>
                        <a:cs typeface="Arial" panose="020B0604020202020204" pitchFamily="34" charset="0"/>
                      </a:endParaRPr>
                    </a:p>
                  </a:txBody>
                  <a:tcPr>
                    <a:solidFill>
                      <a:srgbClr val="0070C0"/>
                    </a:solidFill>
                  </a:tcPr>
                </a:tc>
                <a:tc>
                  <a:txBody>
                    <a:bodyPr/>
                    <a:lstStyle/>
                    <a:p>
                      <a:pPr algn="ctr"/>
                      <a:r>
                        <a:rPr lang="en-US" sz="1500">
                          <a:solidFill>
                            <a:schemeClr val="bg1"/>
                          </a:solidFill>
                        </a:rPr>
                        <a:t>PSA</a:t>
                      </a:r>
                      <a:endParaRPr lang="en-US" sz="1500">
                        <a:solidFill>
                          <a:schemeClr val="bg1"/>
                        </a:solidFill>
                        <a:latin typeface="Arial" panose="020B0604020202020204" pitchFamily="34" charset="0"/>
                        <a:cs typeface="Arial" panose="020B0604020202020204" pitchFamily="34" charset="0"/>
                      </a:endParaRPr>
                    </a:p>
                  </a:txBody>
                  <a:tcPr>
                    <a:solidFill>
                      <a:srgbClr val="0070C0"/>
                    </a:solidFill>
                  </a:tcPr>
                </a:tc>
                <a:tc>
                  <a:txBody>
                    <a:bodyPr/>
                    <a:lstStyle/>
                    <a:p>
                      <a:pPr algn="ctr"/>
                      <a:r>
                        <a:rPr lang="en-US" sz="1500">
                          <a:solidFill>
                            <a:schemeClr val="bg1"/>
                          </a:solidFill>
                        </a:rPr>
                        <a:t>T</a:t>
                      </a:r>
                      <a:endParaRPr lang="en-US" sz="1500">
                        <a:solidFill>
                          <a:schemeClr val="bg1"/>
                        </a:solidFill>
                        <a:latin typeface="Arial" panose="020B0604020202020204" pitchFamily="34" charset="0"/>
                        <a:cs typeface="Arial" panose="020B0604020202020204" pitchFamily="34" charset="0"/>
                      </a:endParaRPr>
                    </a:p>
                  </a:txBody>
                  <a:tcPr>
                    <a:solidFill>
                      <a:srgbClr val="0070C0"/>
                    </a:solidFill>
                  </a:tcPr>
                </a:tc>
                <a:extLst>
                  <a:ext uri="{0D108BD9-81ED-4DB2-BD59-A6C34878D82A}">
                    <a16:rowId xmlns:a16="http://schemas.microsoft.com/office/drawing/2014/main" val="3305153765"/>
                  </a:ext>
                </a:extLst>
              </a:tr>
              <a:tr h="370840">
                <a:tc>
                  <a:txBody>
                    <a:bodyPr/>
                    <a:lstStyle/>
                    <a:p>
                      <a:r>
                        <a:rPr lang="en-US" sz="1500">
                          <a:solidFill>
                            <a:srgbClr val="002060"/>
                          </a:solidFill>
                        </a:rPr>
                        <a:t>8-9</a:t>
                      </a:r>
                      <a:endParaRPr lang="en-US" sz="1500">
                        <a:solidFill>
                          <a:srgbClr val="002060"/>
                        </a:solidFill>
                        <a:latin typeface="Arial" panose="020B0604020202020204" pitchFamily="34" charset="0"/>
                        <a:cs typeface="Arial" panose="020B0604020202020204" pitchFamily="34" charset="0"/>
                      </a:endParaRPr>
                    </a:p>
                  </a:txBody>
                  <a:tcPr/>
                </a:tc>
                <a:tc>
                  <a:txBody>
                    <a:bodyPr/>
                    <a:lstStyle/>
                    <a:p>
                      <a:r>
                        <a:rPr lang="en-US" sz="1500">
                          <a:solidFill>
                            <a:srgbClr val="002060"/>
                          </a:solidFill>
                        </a:rPr>
                        <a:t>-</a:t>
                      </a:r>
                      <a:endParaRPr lang="en-US" sz="1500">
                        <a:solidFill>
                          <a:srgbClr val="002060"/>
                        </a:solidFill>
                        <a:latin typeface="Arial" panose="020B0604020202020204" pitchFamily="34" charset="0"/>
                        <a:cs typeface="Arial" panose="020B0604020202020204" pitchFamily="34" charset="0"/>
                      </a:endParaRPr>
                    </a:p>
                  </a:txBody>
                  <a:tcPr/>
                </a:tc>
                <a:tc>
                  <a:txBody>
                    <a:bodyPr/>
                    <a:lstStyle/>
                    <a:p>
                      <a:r>
                        <a:rPr lang="en-US" sz="1500">
                          <a:solidFill>
                            <a:srgbClr val="002060"/>
                          </a:solidFill>
                        </a:rPr>
                        <a:t>-</a:t>
                      </a:r>
                      <a:endParaRPr lang="en-US" sz="150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57550796"/>
                  </a:ext>
                </a:extLst>
              </a:tr>
              <a:tr h="370840">
                <a:tc>
                  <a:txBody>
                    <a:bodyPr/>
                    <a:lstStyle/>
                    <a:p>
                      <a:r>
                        <a:rPr lang="en-US" sz="1500">
                          <a:solidFill>
                            <a:srgbClr val="002060"/>
                          </a:solidFill>
                        </a:rPr>
                        <a:t>-</a:t>
                      </a:r>
                      <a:endParaRPr lang="en-US" sz="1500">
                        <a:solidFill>
                          <a:srgbClr val="002060"/>
                        </a:solidFill>
                        <a:latin typeface="Arial" panose="020B0604020202020204" pitchFamily="34" charset="0"/>
                        <a:cs typeface="Arial" panose="020B0604020202020204" pitchFamily="34" charset="0"/>
                      </a:endParaRPr>
                    </a:p>
                  </a:txBody>
                  <a:tcPr/>
                </a:tc>
                <a:tc>
                  <a:txBody>
                    <a:bodyPr/>
                    <a:lstStyle/>
                    <a:p>
                      <a:r>
                        <a:rPr lang="en-US" sz="1500">
                          <a:solidFill>
                            <a:srgbClr val="002060"/>
                          </a:solidFill>
                        </a:rPr>
                        <a:t>&gt;20</a:t>
                      </a:r>
                      <a:endParaRPr lang="en-US" sz="1500">
                        <a:solidFill>
                          <a:srgbClr val="002060"/>
                        </a:solidFill>
                        <a:latin typeface="Arial" panose="020B0604020202020204" pitchFamily="34" charset="0"/>
                        <a:cs typeface="Arial" panose="020B0604020202020204" pitchFamily="34" charset="0"/>
                      </a:endParaRPr>
                    </a:p>
                  </a:txBody>
                  <a:tcPr/>
                </a:tc>
                <a:tc>
                  <a:txBody>
                    <a:bodyPr/>
                    <a:lstStyle/>
                    <a:p>
                      <a:r>
                        <a:rPr lang="en-US" sz="1500">
                          <a:solidFill>
                            <a:srgbClr val="002060"/>
                          </a:solidFill>
                        </a:rPr>
                        <a:t>-</a:t>
                      </a:r>
                      <a:endParaRPr lang="en-US" sz="150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32595318"/>
                  </a:ext>
                </a:extLst>
              </a:tr>
              <a:tr h="370840">
                <a:tc>
                  <a:txBody>
                    <a:bodyPr/>
                    <a:lstStyle/>
                    <a:p>
                      <a:r>
                        <a:rPr lang="en-US" sz="1500">
                          <a:solidFill>
                            <a:srgbClr val="002060"/>
                          </a:solidFill>
                        </a:rPr>
                        <a:t>-</a:t>
                      </a:r>
                      <a:endParaRPr lang="en-US" sz="1500">
                        <a:solidFill>
                          <a:srgbClr val="002060"/>
                        </a:solidFill>
                        <a:latin typeface="Arial" panose="020B0604020202020204" pitchFamily="34" charset="0"/>
                        <a:cs typeface="Arial" panose="020B0604020202020204" pitchFamily="34" charset="0"/>
                      </a:endParaRPr>
                    </a:p>
                  </a:txBody>
                  <a:tcPr/>
                </a:tc>
                <a:tc>
                  <a:txBody>
                    <a:bodyPr/>
                    <a:lstStyle/>
                    <a:p>
                      <a:r>
                        <a:rPr lang="en-US" sz="1500">
                          <a:solidFill>
                            <a:srgbClr val="002060"/>
                          </a:solidFill>
                        </a:rPr>
                        <a:t>-</a:t>
                      </a:r>
                      <a:endParaRPr lang="en-US" sz="1500">
                        <a:solidFill>
                          <a:srgbClr val="002060"/>
                        </a:solidFill>
                        <a:latin typeface="Arial" panose="020B0604020202020204" pitchFamily="34" charset="0"/>
                        <a:cs typeface="Arial" panose="020B0604020202020204" pitchFamily="34" charset="0"/>
                      </a:endParaRPr>
                    </a:p>
                  </a:txBody>
                  <a:tcPr/>
                </a:tc>
                <a:tc>
                  <a:txBody>
                    <a:bodyPr/>
                    <a:lstStyle/>
                    <a:p>
                      <a:r>
                        <a:rPr lang="en-US" sz="1500">
                          <a:solidFill>
                            <a:srgbClr val="002060"/>
                          </a:solidFill>
                        </a:rPr>
                        <a:t>cT2c</a:t>
                      </a:r>
                      <a:endParaRPr lang="en-US" sz="150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6845493"/>
                  </a:ext>
                </a:extLst>
              </a:tr>
            </a:tbl>
          </a:graphicData>
        </a:graphic>
      </p:graphicFrame>
      <p:graphicFrame>
        <p:nvGraphicFramePr>
          <p:cNvPr id="11" name="Table 10">
            <a:extLst>
              <a:ext uri="{FF2B5EF4-FFF2-40B4-BE49-F238E27FC236}">
                <a16:creationId xmlns:a16="http://schemas.microsoft.com/office/drawing/2014/main" id="{F9459719-5FC7-95F4-2607-7616D2F0DE05}"/>
              </a:ext>
            </a:extLst>
          </p:cNvPr>
          <p:cNvGraphicFramePr>
            <a:graphicFrameLocks noGrp="1"/>
          </p:cNvGraphicFramePr>
          <p:nvPr>
            <p:extLst>
              <p:ext uri="{D42A27DB-BD31-4B8C-83A1-F6EECF244321}">
                <p14:modId xmlns:p14="http://schemas.microsoft.com/office/powerpoint/2010/main" val="380112094"/>
              </p:ext>
            </p:extLst>
          </p:nvPr>
        </p:nvGraphicFramePr>
        <p:xfrm>
          <a:off x="10318567" y="2038740"/>
          <a:ext cx="1451467" cy="1090529"/>
        </p:xfrm>
        <a:graphic>
          <a:graphicData uri="http://schemas.openxmlformats.org/drawingml/2006/table">
            <a:tbl>
              <a:tblPr firstRow="1" bandRow="1">
                <a:tableStyleId>{C4B1156A-380E-4F78-BDF5-A606A8083BF9}</a:tableStyleId>
              </a:tblPr>
              <a:tblGrid>
                <a:gridCol w="818329">
                  <a:extLst>
                    <a:ext uri="{9D8B030D-6E8A-4147-A177-3AD203B41FA5}">
                      <a16:colId xmlns:a16="http://schemas.microsoft.com/office/drawing/2014/main" val="3258660697"/>
                    </a:ext>
                  </a:extLst>
                </a:gridCol>
                <a:gridCol w="633138">
                  <a:extLst>
                    <a:ext uri="{9D8B030D-6E8A-4147-A177-3AD203B41FA5}">
                      <a16:colId xmlns:a16="http://schemas.microsoft.com/office/drawing/2014/main" val="92519656"/>
                    </a:ext>
                  </a:extLst>
                </a:gridCol>
              </a:tblGrid>
              <a:tr h="348849">
                <a:tc>
                  <a:txBody>
                    <a:bodyPr/>
                    <a:lstStyle/>
                    <a:p>
                      <a:pPr algn="ctr"/>
                      <a:r>
                        <a:rPr lang="en-US" sz="1500">
                          <a:solidFill>
                            <a:schemeClr val="bg1"/>
                          </a:solidFill>
                        </a:rPr>
                        <a:t>T</a:t>
                      </a:r>
                      <a:endParaRPr lang="en-US" sz="1500">
                        <a:solidFill>
                          <a:schemeClr val="bg1"/>
                        </a:solidFill>
                        <a:latin typeface="Arial" panose="020B0604020202020204" pitchFamily="34" charset="0"/>
                        <a:cs typeface="Arial" panose="020B0604020202020204" pitchFamily="34" charset="0"/>
                      </a:endParaRPr>
                    </a:p>
                  </a:txBody>
                  <a:tcPr>
                    <a:solidFill>
                      <a:srgbClr val="0070C0"/>
                    </a:solidFill>
                  </a:tcPr>
                </a:tc>
                <a:tc>
                  <a:txBody>
                    <a:bodyPr/>
                    <a:lstStyle/>
                    <a:p>
                      <a:pPr algn="ctr"/>
                      <a:r>
                        <a:rPr lang="en-US" sz="1500">
                          <a:solidFill>
                            <a:schemeClr val="bg1"/>
                          </a:solidFill>
                        </a:rPr>
                        <a:t>N</a:t>
                      </a:r>
                      <a:endParaRPr lang="en-US" sz="1500">
                        <a:solidFill>
                          <a:schemeClr val="bg1"/>
                        </a:solidFill>
                        <a:latin typeface="Arial" panose="020B0604020202020204" pitchFamily="34" charset="0"/>
                        <a:cs typeface="Arial" panose="020B0604020202020204" pitchFamily="34" charset="0"/>
                      </a:endParaRPr>
                    </a:p>
                  </a:txBody>
                  <a:tcPr>
                    <a:solidFill>
                      <a:srgbClr val="0070C0"/>
                    </a:solidFill>
                  </a:tcPr>
                </a:tc>
                <a:extLst>
                  <a:ext uri="{0D108BD9-81ED-4DB2-BD59-A6C34878D82A}">
                    <a16:rowId xmlns:a16="http://schemas.microsoft.com/office/drawing/2014/main" val="3305153765"/>
                  </a:ext>
                </a:extLst>
              </a:tr>
              <a:tr h="370840">
                <a:tc>
                  <a:txBody>
                    <a:bodyPr/>
                    <a:lstStyle/>
                    <a:p>
                      <a:r>
                        <a:rPr lang="en-US" sz="1500">
                          <a:solidFill>
                            <a:srgbClr val="002060"/>
                          </a:solidFill>
                        </a:rPr>
                        <a:t>cT3-4</a:t>
                      </a:r>
                      <a:endParaRPr lang="en-US" sz="1500">
                        <a:solidFill>
                          <a:srgbClr val="002060"/>
                        </a:solidFill>
                        <a:latin typeface="Arial" panose="020B0604020202020204" pitchFamily="34" charset="0"/>
                        <a:cs typeface="Arial" panose="020B0604020202020204" pitchFamily="34" charset="0"/>
                      </a:endParaRPr>
                    </a:p>
                  </a:txBody>
                  <a:tcPr/>
                </a:tc>
                <a:tc>
                  <a:txBody>
                    <a:bodyPr/>
                    <a:lstStyle/>
                    <a:p>
                      <a:r>
                        <a:rPr lang="en-US" sz="1500">
                          <a:solidFill>
                            <a:srgbClr val="002060"/>
                          </a:solidFill>
                        </a:rPr>
                        <a:t>0</a:t>
                      </a:r>
                      <a:endParaRPr lang="en-US" sz="150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57550796"/>
                  </a:ext>
                </a:extLst>
              </a:tr>
              <a:tr h="370840">
                <a:tc>
                  <a:txBody>
                    <a:bodyPr/>
                    <a:lstStyle/>
                    <a:p>
                      <a:r>
                        <a:rPr lang="en-US" sz="1500">
                          <a:solidFill>
                            <a:srgbClr val="002060"/>
                          </a:solidFill>
                        </a:rPr>
                        <a:t>-</a:t>
                      </a:r>
                      <a:endParaRPr lang="en-US" sz="1500">
                        <a:solidFill>
                          <a:srgbClr val="002060"/>
                        </a:solidFill>
                        <a:latin typeface="Arial" panose="020B0604020202020204" pitchFamily="34" charset="0"/>
                        <a:cs typeface="Arial" panose="020B0604020202020204" pitchFamily="34" charset="0"/>
                      </a:endParaRPr>
                    </a:p>
                  </a:txBody>
                  <a:tcPr/>
                </a:tc>
                <a:tc>
                  <a:txBody>
                    <a:bodyPr/>
                    <a:lstStyle/>
                    <a:p>
                      <a:r>
                        <a:rPr lang="en-US" sz="1500">
                          <a:solidFill>
                            <a:srgbClr val="002060"/>
                          </a:solidFill>
                        </a:rPr>
                        <a:t>N+</a:t>
                      </a:r>
                      <a:endParaRPr lang="en-US" sz="150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32595318"/>
                  </a:ext>
                </a:extLst>
              </a:tr>
            </a:tbl>
          </a:graphicData>
        </a:graphic>
      </p:graphicFrame>
      <p:graphicFrame>
        <p:nvGraphicFramePr>
          <p:cNvPr id="12" name="Table 11">
            <a:extLst>
              <a:ext uri="{FF2B5EF4-FFF2-40B4-BE49-F238E27FC236}">
                <a16:creationId xmlns:a16="http://schemas.microsoft.com/office/drawing/2014/main" id="{E1986F17-7B96-1D7B-9DE1-D88AEA7AC001}"/>
              </a:ext>
            </a:extLst>
          </p:cNvPr>
          <p:cNvGraphicFramePr>
            <a:graphicFrameLocks noGrp="1"/>
          </p:cNvGraphicFramePr>
          <p:nvPr>
            <p:extLst>
              <p:ext uri="{D42A27DB-BD31-4B8C-83A1-F6EECF244321}">
                <p14:modId xmlns:p14="http://schemas.microsoft.com/office/powerpoint/2010/main" val="1433709465"/>
              </p:ext>
            </p:extLst>
          </p:nvPr>
        </p:nvGraphicFramePr>
        <p:xfrm>
          <a:off x="345312" y="2043354"/>
          <a:ext cx="2056621" cy="741680"/>
        </p:xfrm>
        <a:graphic>
          <a:graphicData uri="http://schemas.openxmlformats.org/drawingml/2006/table">
            <a:tbl>
              <a:tblPr firstRow="1" bandRow="1">
                <a:tableStyleId>{C4B1156A-380E-4F78-BDF5-A606A8083BF9}</a:tableStyleId>
              </a:tblPr>
              <a:tblGrid>
                <a:gridCol w="710817">
                  <a:extLst>
                    <a:ext uri="{9D8B030D-6E8A-4147-A177-3AD203B41FA5}">
                      <a16:colId xmlns:a16="http://schemas.microsoft.com/office/drawing/2014/main" val="2773992644"/>
                    </a:ext>
                  </a:extLst>
                </a:gridCol>
                <a:gridCol w="558800">
                  <a:extLst>
                    <a:ext uri="{9D8B030D-6E8A-4147-A177-3AD203B41FA5}">
                      <a16:colId xmlns:a16="http://schemas.microsoft.com/office/drawing/2014/main" val="3258660697"/>
                    </a:ext>
                  </a:extLst>
                </a:gridCol>
                <a:gridCol w="787004">
                  <a:extLst>
                    <a:ext uri="{9D8B030D-6E8A-4147-A177-3AD203B41FA5}">
                      <a16:colId xmlns:a16="http://schemas.microsoft.com/office/drawing/2014/main" val="92519656"/>
                    </a:ext>
                  </a:extLst>
                </a:gridCol>
              </a:tblGrid>
              <a:tr h="370840">
                <a:tc>
                  <a:txBody>
                    <a:bodyPr/>
                    <a:lstStyle/>
                    <a:p>
                      <a:pPr algn="ctr"/>
                      <a:r>
                        <a:rPr lang="en-US" sz="1500">
                          <a:solidFill>
                            <a:schemeClr val="bg1"/>
                          </a:solidFill>
                        </a:rPr>
                        <a:t>GS</a:t>
                      </a:r>
                      <a:endParaRPr lang="en-US" sz="1500">
                        <a:solidFill>
                          <a:schemeClr val="bg1"/>
                        </a:solidFill>
                        <a:latin typeface="Arial" panose="020B0604020202020204" pitchFamily="34" charset="0"/>
                        <a:cs typeface="Arial" panose="020B0604020202020204" pitchFamily="34" charset="0"/>
                      </a:endParaRPr>
                    </a:p>
                  </a:txBody>
                  <a:tcPr>
                    <a:solidFill>
                      <a:srgbClr val="0070C0"/>
                    </a:solidFill>
                  </a:tcPr>
                </a:tc>
                <a:tc>
                  <a:txBody>
                    <a:bodyPr/>
                    <a:lstStyle/>
                    <a:p>
                      <a:pPr algn="ctr"/>
                      <a:r>
                        <a:rPr lang="en-US" sz="1500">
                          <a:solidFill>
                            <a:schemeClr val="bg1"/>
                          </a:solidFill>
                        </a:rPr>
                        <a:t>PSA</a:t>
                      </a:r>
                      <a:endParaRPr lang="en-US" sz="1500">
                        <a:solidFill>
                          <a:schemeClr val="bg1"/>
                        </a:solidFill>
                        <a:latin typeface="Arial" panose="020B0604020202020204" pitchFamily="34" charset="0"/>
                        <a:cs typeface="Arial" panose="020B0604020202020204" pitchFamily="34" charset="0"/>
                      </a:endParaRPr>
                    </a:p>
                  </a:txBody>
                  <a:tcPr>
                    <a:solidFill>
                      <a:srgbClr val="0070C0"/>
                    </a:solidFill>
                  </a:tcPr>
                </a:tc>
                <a:tc>
                  <a:txBody>
                    <a:bodyPr/>
                    <a:lstStyle/>
                    <a:p>
                      <a:pPr algn="ctr"/>
                      <a:r>
                        <a:rPr lang="en-US" sz="1500">
                          <a:solidFill>
                            <a:schemeClr val="bg1"/>
                          </a:solidFill>
                        </a:rPr>
                        <a:t>T</a:t>
                      </a:r>
                      <a:endParaRPr lang="en-US" sz="1500">
                        <a:solidFill>
                          <a:schemeClr val="bg1"/>
                        </a:solidFill>
                        <a:latin typeface="Arial" panose="020B0604020202020204" pitchFamily="34" charset="0"/>
                        <a:cs typeface="Arial" panose="020B0604020202020204" pitchFamily="34" charset="0"/>
                      </a:endParaRPr>
                    </a:p>
                  </a:txBody>
                  <a:tcPr>
                    <a:solidFill>
                      <a:srgbClr val="0070C0"/>
                    </a:solidFill>
                  </a:tcPr>
                </a:tc>
                <a:extLst>
                  <a:ext uri="{0D108BD9-81ED-4DB2-BD59-A6C34878D82A}">
                    <a16:rowId xmlns:a16="http://schemas.microsoft.com/office/drawing/2014/main" val="3305153765"/>
                  </a:ext>
                </a:extLst>
              </a:tr>
              <a:tr h="370840">
                <a:tc>
                  <a:txBody>
                    <a:bodyPr/>
                    <a:lstStyle/>
                    <a:p>
                      <a:r>
                        <a:rPr lang="en-US" sz="1500">
                          <a:solidFill>
                            <a:srgbClr val="002060"/>
                          </a:solidFill>
                        </a:rPr>
                        <a:t>6(3+3)</a:t>
                      </a:r>
                      <a:endParaRPr lang="en-US" sz="1500">
                        <a:solidFill>
                          <a:srgbClr val="002060"/>
                        </a:solidFill>
                        <a:latin typeface="Arial" panose="020B0604020202020204" pitchFamily="34" charset="0"/>
                        <a:cs typeface="Arial" panose="020B0604020202020204" pitchFamily="34" charset="0"/>
                      </a:endParaRPr>
                    </a:p>
                  </a:txBody>
                  <a:tcPr/>
                </a:tc>
                <a:tc>
                  <a:txBody>
                    <a:bodyPr/>
                    <a:lstStyle/>
                    <a:p>
                      <a:r>
                        <a:rPr lang="en-US" sz="1500">
                          <a:solidFill>
                            <a:srgbClr val="002060"/>
                          </a:solidFill>
                        </a:rPr>
                        <a:t>&lt;10</a:t>
                      </a:r>
                      <a:endParaRPr lang="en-US" sz="1500">
                        <a:solidFill>
                          <a:srgbClr val="002060"/>
                        </a:solidFill>
                        <a:latin typeface="Arial" panose="020B0604020202020204" pitchFamily="34" charset="0"/>
                        <a:cs typeface="Arial" panose="020B0604020202020204" pitchFamily="34" charset="0"/>
                      </a:endParaRPr>
                    </a:p>
                  </a:txBody>
                  <a:tcPr/>
                </a:tc>
                <a:tc>
                  <a:txBody>
                    <a:bodyPr/>
                    <a:lstStyle/>
                    <a:p>
                      <a:r>
                        <a:rPr lang="en-US" sz="1500">
                          <a:solidFill>
                            <a:srgbClr val="002060"/>
                          </a:solidFill>
                        </a:rPr>
                        <a:t>cT1-2a</a:t>
                      </a:r>
                      <a:endParaRPr lang="en-US" sz="150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57550796"/>
                  </a:ext>
                </a:extLst>
              </a:tr>
            </a:tbl>
          </a:graphicData>
        </a:graphic>
      </p:graphicFrame>
      <p:sp>
        <p:nvSpPr>
          <p:cNvPr id="13" name="TextBox 12">
            <a:extLst>
              <a:ext uri="{FF2B5EF4-FFF2-40B4-BE49-F238E27FC236}">
                <a16:creationId xmlns:a16="http://schemas.microsoft.com/office/drawing/2014/main" id="{45FD5FB7-F287-F603-C994-09C76A72C7E3}"/>
              </a:ext>
            </a:extLst>
          </p:cNvPr>
          <p:cNvSpPr txBox="1"/>
          <p:nvPr/>
        </p:nvSpPr>
        <p:spPr>
          <a:xfrm>
            <a:off x="355530" y="1474489"/>
            <a:ext cx="2056621" cy="369332"/>
          </a:xfrm>
          <a:prstGeom prst="rect">
            <a:avLst/>
          </a:prstGeom>
          <a:noFill/>
          <a:ln>
            <a:noFill/>
          </a:ln>
        </p:spPr>
        <p:txBody>
          <a:bodyPr wrap="square" rtlCol="0">
            <a:spAutoFit/>
          </a:bodyPr>
          <a:lstStyle/>
          <a:p>
            <a:pPr algn="ctr"/>
            <a:r>
              <a:rPr lang="en-US">
                <a:solidFill>
                  <a:schemeClr val="bg1"/>
                </a:solidFill>
              </a:rPr>
              <a:t>Nguy cơ thấp </a:t>
            </a:r>
          </a:p>
        </p:txBody>
      </p:sp>
      <p:sp>
        <p:nvSpPr>
          <p:cNvPr id="14" name="TextBox 13">
            <a:extLst>
              <a:ext uri="{FF2B5EF4-FFF2-40B4-BE49-F238E27FC236}">
                <a16:creationId xmlns:a16="http://schemas.microsoft.com/office/drawing/2014/main" id="{3A6386D0-67DF-CDE7-2B91-96F2E421FBF9}"/>
              </a:ext>
            </a:extLst>
          </p:cNvPr>
          <p:cNvSpPr txBox="1"/>
          <p:nvPr/>
        </p:nvSpPr>
        <p:spPr>
          <a:xfrm>
            <a:off x="2666609" y="1304690"/>
            <a:ext cx="5175090" cy="369332"/>
          </a:xfrm>
          <a:prstGeom prst="rect">
            <a:avLst/>
          </a:prstGeom>
          <a:solidFill>
            <a:schemeClr val="accent5">
              <a:lumMod val="75000"/>
            </a:schemeClr>
          </a:solidFill>
        </p:spPr>
        <p:txBody>
          <a:bodyPr wrap="square" rtlCol="0">
            <a:spAutoFit/>
          </a:bodyPr>
          <a:lstStyle/>
          <a:p>
            <a:pPr algn="ctr"/>
            <a:r>
              <a:rPr lang="en-US">
                <a:solidFill>
                  <a:schemeClr val="bg1"/>
                </a:solidFill>
              </a:rPr>
              <a:t>Nguy cơ trung bình </a:t>
            </a:r>
          </a:p>
        </p:txBody>
      </p:sp>
      <p:sp>
        <p:nvSpPr>
          <p:cNvPr id="15" name="TextBox 14">
            <a:extLst>
              <a:ext uri="{FF2B5EF4-FFF2-40B4-BE49-F238E27FC236}">
                <a16:creationId xmlns:a16="http://schemas.microsoft.com/office/drawing/2014/main" id="{5E53A3D8-88E9-7612-04DA-9A3D906AFE31}"/>
              </a:ext>
            </a:extLst>
          </p:cNvPr>
          <p:cNvSpPr txBox="1"/>
          <p:nvPr/>
        </p:nvSpPr>
        <p:spPr>
          <a:xfrm>
            <a:off x="8096157" y="1461951"/>
            <a:ext cx="3690473" cy="369332"/>
          </a:xfrm>
          <a:prstGeom prst="rect">
            <a:avLst/>
          </a:prstGeom>
          <a:noFill/>
          <a:ln>
            <a:noFill/>
          </a:ln>
        </p:spPr>
        <p:txBody>
          <a:bodyPr wrap="square" rtlCol="0">
            <a:spAutoFit/>
          </a:bodyPr>
          <a:lstStyle/>
          <a:p>
            <a:pPr algn="ctr"/>
            <a:r>
              <a:rPr lang="en-US">
                <a:solidFill>
                  <a:schemeClr val="bg1"/>
                </a:solidFill>
              </a:rPr>
              <a:t>Nguy cơ cao</a:t>
            </a:r>
          </a:p>
        </p:txBody>
      </p:sp>
      <p:sp>
        <p:nvSpPr>
          <p:cNvPr id="16" name="TextBox 15">
            <a:extLst>
              <a:ext uri="{FF2B5EF4-FFF2-40B4-BE49-F238E27FC236}">
                <a16:creationId xmlns:a16="http://schemas.microsoft.com/office/drawing/2014/main" id="{FF5E62E2-62F3-2623-F9CE-E2B2D33214D6}"/>
              </a:ext>
            </a:extLst>
          </p:cNvPr>
          <p:cNvSpPr txBox="1"/>
          <p:nvPr/>
        </p:nvSpPr>
        <p:spPr>
          <a:xfrm>
            <a:off x="2666610" y="1674022"/>
            <a:ext cx="2460314" cy="369332"/>
          </a:xfrm>
          <a:prstGeom prst="rect">
            <a:avLst/>
          </a:prstGeom>
          <a:solidFill>
            <a:schemeClr val="accent5">
              <a:lumMod val="60000"/>
              <a:lumOff val="40000"/>
            </a:schemeClr>
          </a:solidFill>
        </p:spPr>
        <p:txBody>
          <a:bodyPr wrap="square" rtlCol="0">
            <a:spAutoFit/>
          </a:bodyPr>
          <a:lstStyle/>
          <a:p>
            <a:pPr algn="ctr"/>
            <a:r>
              <a:rPr lang="en-US">
                <a:solidFill>
                  <a:schemeClr val="bg1"/>
                </a:solidFill>
              </a:rPr>
              <a:t>Thuận lợi</a:t>
            </a:r>
          </a:p>
        </p:txBody>
      </p:sp>
      <p:sp>
        <p:nvSpPr>
          <p:cNvPr id="17" name="TextBox 16">
            <a:extLst>
              <a:ext uri="{FF2B5EF4-FFF2-40B4-BE49-F238E27FC236}">
                <a16:creationId xmlns:a16="http://schemas.microsoft.com/office/drawing/2014/main" id="{B73CE086-5249-A211-457F-5721F52C6D9D}"/>
              </a:ext>
            </a:extLst>
          </p:cNvPr>
          <p:cNvSpPr txBox="1"/>
          <p:nvPr/>
        </p:nvSpPr>
        <p:spPr>
          <a:xfrm>
            <a:off x="5391599" y="1674022"/>
            <a:ext cx="2460315" cy="369332"/>
          </a:xfrm>
          <a:prstGeom prst="rect">
            <a:avLst/>
          </a:prstGeom>
          <a:solidFill>
            <a:schemeClr val="accent5">
              <a:lumMod val="60000"/>
              <a:lumOff val="40000"/>
            </a:schemeClr>
          </a:solidFill>
        </p:spPr>
        <p:txBody>
          <a:bodyPr wrap="square" rtlCol="0">
            <a:spAutoFit/>
          </a:bodyPr>
          <a:lstStyle/>
          <a:p>
            <a:pPr algn="ctr"/>
            <a:r>
              <a:rPr lang="en-US">
                <a:solidFill>
                  <a:schemeClr val="bg1"/>
                </a:solidFill>
              </a:rPr>
              <a:t>Không thuận lợi</a:t>
            </a:r>
          </a:p>
        </p:txBody>
      </p:sp>
      <p:sp>
        <p:nvSpPr>
          <p:cNvPr id="23" name="TextBox 22">
            <a:extLst>
              <a:ext uri="{FF2B5EF4-FFF2-40B4-BE49-F238E27FC236}">
                <a16:creationId xmlns:a16="http://schemas.microsoft.com/office/drawing/2014/main" id="{0741A4C6-30AA-8F69-19F8-D6B5E533BDE2}"/>
              </a:ext>
            </a:extLst>
          </p:cNvPr>
          <p:cNvSpPr txBox="1"/>
          <p:nvPr/>
        </p:nvSpPr>
        <p:spPr>
          <a:xfrm>
            <a:off x="2676825" y="4177879"/>
            <a:ext cx="5164874" cy="369332"/>
          </a:xfrm>
          <a:prstGeom prst="rect">
            <a:avLst/>
          </a:prstGeom>
          <a:solidFill>
            <a:schemeClr val="accent3">
              <a:lumMod val="20000"/>
              <a:lumOff val="80000"/>
            </a:schemeClr>
          </a:solidFill>
          <a:ln>
            <a:solidFill>
              <a:srgbClr val="3E8325"/>
            </a:solidFill>
          </a:ln>
        </p:spPr>
        <p:txBody>
          <a:bodyPr wrap="square" rtlCol="0">
            <a:spAutoFit/>
          </a:bodyPr>
          <a:lstStyle/>
          <a:p>
            <a:pPr algn="ctr"/>
            <a:r>
              <a:rPr lang="en-US" b="1">
                <a:solidFill>
                  <a:srgbClr val="002060"/>
                </a:solidFill>
              </a:rPr>
              <a:t>Xạ trị ngoài  ≥ 76 Gy/ 2 Gy+ ADT 6 tháng </a:t>
            </a:r>
          </a:p>
        </p:txBody>
      </p:sp>
      <p:sp>
        <p:nvSpPr>
          <p:cNvPr id="24" name="TextBox 23">
            <a:extLst>
              <a:ext uri="{FF2B5EF4-FFF2-40B4-BE49-F238E27FC236}">
                <a16:creationId xmlns:a16="http://schemas.microsoft.com/office/drawing/2014/main" id="{E43E8620-F910-48F9-7198-90DD4EDF1369}"/>
              </a:ext>
            </a:extLst>
          </p:cNvPr>
          <p:cNvSpPr txBox="1"/>
          <p:nvPr/>
        </p:nvSpPr>
        <p:spPr>
          <a:xfrm>
            <a:off x="2676825" y="4660470"/>
            <a:ext cx="2368727" cy="369332"/>
          </a:xfrm>
          <a:prstGeom prst="rect">
            <a:avLst/>
          </a:prstGeom>
          <a:solidFill>
            <a:schemeClr val="accent6">
              <a:lumMod val="20000"/>
              <a:lumOff val="80000"/>
            </a:schemeClr>
          </a:solidFill>
        </p:spPr>
        <p:txBody>
          <a:bodyPr wrap="square" rtlCol="0">
            <a:spAutoFit/>
          </a:bodyPr>
          <a:lstStyle/>
          <a:p>
            <a:pPr algn="ctr"/>
            <a:r>
              <a:rPr lang="en-US">
                <a:solidFill>
                  <a:srgbClr val="002060"/>
                </a:solidFill>
              </a:rPr>
              <a:t>Xạ trị áp sát </a:t>
            </a:r>
          </a:p>
        </p:txBody>
      </p:sp>
      <p:sp>
        <p:nvSpPr>
          <p:cNvPr id="25" name="TextBox 24">
            <a:extLst>
              <a:ext uri="{FF2B5EF4-FFF2-40B4-BE49-F238E27FC236}">
                <a16:creationId xmlns:a16="http://schemas.microsoft.com/office/drawing/2014/main" id="{7BE775CE-4407-8B1B-C412-1C6F0420A888}"/>
              </a:ext>
            </a:extLst>
          </p:cNvPr>
          <p:cNvSpPr txBox="1"/>
          <p:nvPr/>
        </p:nvSpPr>
        <p:spPr>
          <a:xfrm>
            <a:off x="2656393" y="3723506"/>
            <a:ext cx="5185306" cy="369332"/>
          </a:xfrm>
          <a:prstGeom prst="rect">
            <a:avLst/>
          </a:prstGeom>
          <a:solidFill>
            <a:schemeClr val="bg1">
              <a:lumMod val="85000"/>
            </a:schemeClr>
          </a:solidFill>
        </p:spPr>
        <p:txBody>
          <a:bodyPr wrap="square" rtlCol="0">
            <a:spAutoFit/>
          </a:bodyPr>
          <a:lstStyle/>
          <a:p>
            <a:pPr algn="ctr"/>
            <a:r>
              <a:rPr lang="en-US">
                <a:solidFill>
                  <a:srgbClr val="002060"/>
                </a:solidFill>
              </a:rPr>
              <a:t>Phẫu thuật </a:t>
            </a:r>
          </a:p>
        </p:txBody>
      </p:sp>
      <p:sp>
        <p:nvSpPr>
          <p:cNvPr id="26" name="TextBox 25">
            <a:extLst>
              <a:ext uri="{FF2B5EF4-FFF2-40B4-BE49-F238E27FC236}">
                <a16:creationId xmlns:a16="http://schemas.microsoft.com/office/drawing/2014/main" id="{E38A9F86-B4C8-C7D8-475A-01FB2E5E3C46}"/>
              </a:ext>
            </a:extLst>
          </p:cNvPr>
          <p:cNvSpPr txBox="1"/>
          <p:nvPr/>
        </p:nvSpPr>
        <p:spPr>
          <a:xfrm>
            <a:off x="8106373" y="3723506"/>
            <a:ext cx="3690473" cy="646331"/>
          </a:xfrm>
          <a:prstGeom prst="rect">
            <a:avLst/>
          </a:prstGeom>
          <a:solidFill>
            <a:schemeClr val="accent3">
              <a:lumMod val="20000"/>
              <a:lumOff val="80000"/>
            </a:schemeClr>
          </a:solidFill>
          <a:ln>
            <a:solidFill>
              <a:srgbClr val="3E8325"/>
            </a:solidFill>
          </a:ln>
        </p:spPr>
        <p:txBody>
          <a:bodyPr wrap="square" rtlCol="0">
            <a:spAutoFit/>
          </a:bodyPr>
          <a:lstStyle/>
          <a:p>
            <a:pPr algn="ctr"/>
            <a:r>
              <a:rPr lang="en-US" b="1">
                <a:solidFill>
                  <a:srgbClr val="002060"/>
                </a:solidFill>
              </a:rPr>
              <a:t>Xạ trị ngoài  ≥ 76 Gy/ 2 Gy</a:t>
            </a:r>
            <a:br>
              <a:rPr lang="en-US" b="1">
                <a:solidFill>
                  <a:srgbClr val="002060"/>
                </a:solidFill>
              </a:rPr>
            </a:br>
            <a:r>
              <a:rPr lang="en-US" b="1">
                <a:solidFill>
                  <a:srgbClr val="002060"/>
                </a:solidFill>
              </a:rPr>
              <a:t>+ ADT  2-3 năm </a:t>
            </a:r>
          </a:p>
        </p:txBody>
      </p:sp>
      <p:sp>
        <p:nvSpPr>
          <p:cNvPr id="27" name="TextBox 26">
            <a:extLst>
              <a:ext uri="{FF2B5EF4-FFF2-40B4-BE49-F238E27FC236}">
                <a16:creationId xmlns:a16="http://schemas.microsoft.com/office/drawing/2014/main" id="{CF4CA0B5-FCDA-CEF6-D988-BA55E8DD227C}"/>
              </a:ext>
            </a:extLst>
          </p:cNvPr>
          <p:cNvSpPr txBox="1"/>
          <p:nvPr/>
        </p:nvSpPr>
        <p:spPr>
          <a:xfrm>
            <a:off x="8096156" y="4468901"/>
            <a:ext cx="3690473" cy="923330"/>
          </a:xfrm>
          <a:prstGeom prst="rect">
            <a:avLst/>
          </a:prstGeom>
          <a:solidFill>
            <a:schemeClr val="accent3">
              <a:lumMod val="20000"/>
              <a:lumOff val="80000"/>
            </a:schemeClr>
          </a:solidFill>
          <a:ln>
            <a:solidFill>
              <a:srgbClr val="3E8325"/>
            </a:solidFill>
          </a:ln>
        </p:spPr>
        <p:txBody>
          <a:bodyPr wrap="square" rtlCol="0">
            <a:spAutoFit/>
          </a:bodyPr>
          <a:lstStyle/>
          <a:p>
            <a:pPr algn="ctr"/>
            <a:r>
              <a:rPr lang="en-US">
                <a:solidFill>
                  <a:srgbClr val="002060"/>
                </a:solidFill>
              </a:rPr>
              <a:t>Phối hợp Abiraterone 2 năm nếu có 2/3 yếu tố (cT3-4, GS≥8, PSA≥ 40) hoặc cN(+)**</a:t>
            </a:r>
          </a:p>
        </p:txBody>
      </p:sp>
      <p:sp>
        <p:nvSpPr>
          <p:cNvPr id="28" name="TextBox 27">
            <a:extLst>
              <a:ext uri="{FF2B5EF4-FFF2-40B4-BE49-F238E27FC236}">
                <a16:creationId xmlns:a16="http://schemas.microsoft.com/office/drawing/2014/main" id="{705C4BD7-C2B3-91D6-5421-A7D548BB6B3D}"/>
              </a:ext>
            </a:extLst>
          </p:cNvPr>
          <p:cNvSpPr txBox="1"/>
          <p:nvPr/>
        </p:nvSpPr>
        <p:spPr>
          <a:xfrm>
            <a:off x="355530" y="3731958"/>
            <a:ext cx="2167751" cy="369332"/>
          </a:xfrm>
          <a:prstGeom prst="rect">
            <a:avLst/>
          </a:prstGeom>
          <a:solidFill>
            <a:schemeClr val="tx2">
              <a:lumMod val="10000"/>
              <a:lumOff val="90000"/>
            </a:schemeClr>
          </a:solidFill>
        </p:spPr>
        <p:txBody>
          <a:bodyPr wrap="square" rtlCol="0">
            <a:spAutoFit/>
          </a:bodyPr>
          <a:lstStyle/>
          <a:p>
            <a:pPr algn="ctr"/>
            <a:r>
              <a:rPr lang="en-US">
                <a:solidFill>
                  <a:srgbClr val="002060"/>
                </a:solidFill>
              </a:rPr>
              <a:t>Theo dõi tích cực</a:t>
            </a:r>
          </a:p>
        </p:txBody>
      </p:sp>
      <p:sp>
        <p:nvSpPr>
          <p:cNvPr id="29" name="TextBox 28">
            <a:extLst>
              <a:ext uri="{FF2B5EF4-FFF2-40B4-BE49-F238E27FC236}">
                <a16:creationId xmlns:a16="http://schemas.microsoft.com/office/drawing/2014/main" id="{D2CF2BF4-C3CC-3C57-F285-F1AF630A6453}"/>
              </a:ext>
            </a:extLst>
          </p:cNvPr>
          <p:cNvSpPr txBox="1"/>
          <p:nvPr/>
        </p:nvSpPr>
        <p:spPr>
          <a:xfrm>
            <a:off x="345312" y="4177879"/>
            <a:ext cx="2167751" cy="369332"/>
          </a:xfrm>
          <a:prstGeom prst="rect">
            <a:avLst/>
          </a:prstGeom>
          <a:solidFill>
            <a:schemeClr val="bg1">
              <a:lumMod val="85000"/>
            </a:schemeClr>
          </a:solidFill>
        </p:spPr>
        <p:txBody>
          <a:bodyPr wrap="square" rtlCol="0">
            <a:spAutoFit/>
          </a:bodyPr>
          <a:lstStyle/>
          <a:p>
            <a:pPr algn="ctr"/>
            <a:r>
              <a:rPr lang="en-US">
                <a:solidFill>
                  <a:srgbClr val="002060"/>
                </a:solidFill>
              </a:rPr>
              <a:t>Phẫu thuật </a:t>
            </a:r>
          </a:p>
        </p:txBody>
      </p:sp>
      <p:sp>
        <p:nvSpPr>
          <p:cNvPr id="30" name="TextBox 29">
            <a:extLst>
              <a:ext uri="{FF2B5EF4-FFF2-40B4-BE49-F238E27FC236}">
                <a16:creationId xmlns:a16="http://schemas.microsoft.com/office/drawing/2014/main" id="{D71A581B-F3AC-7E56-74DB-8B7269202231}"/>
              </a:ext>
            </a:extLst>
          </p:cNvPr>
          <p:cNvSpPr txBox="1"/>
          <p:nvPr/>
        </p:nvSpPr>
        <p:spPr>
          <a:xfrm>
            <a:off x="345312" y="4660470"/>
            <a:ext cx="2167751" cy="646331"/>
          </a:xfrm>
          <a:prstGeom prst="rect">
            <a:avLst/>
          </a:prstGeom>
          <a:solidFill>
            <a:schemeClr val="accent3">
              <a:lumMod val="20000"/>
              <a:lumOff val="80000"/>
            </a:schemeClr>
          </a:solidFill>
          <a:ln>
            <a:solidFill>
              <a:srgbClr val="3E8325"/>
            </a:solidFill>
          </a:ln>
        </p:spPr>
        <p:txBody>
          <a:bodyPr wrap="square" rtlCol="0">
            <a:spAutoFit/>
          </a:bodyPr>
          <a:lstStyle/>
          <a:p>
            <a:pPr algn="ctr"/>
            <a:r>
              <a:rPr lang="en-US" b="1">
                <a:solidFill>
                  <a:srgbClr val="002060"/>
                </a:solidFill>
              </a:rPr>
              <a:t>Xạ trị ngoài </a:t>
            </a:r>
            <a:br>
              <a:rPr lang="en-US" b="1">
                <a:solidFill>
                  <a:srgbClr val="002060"/>
                </a:solidFill>
              </a:rPr>
            </a:br>
            <a:r>
              <a:rPr lang="en-US" b="1">
                <a:solidFill>
                  <a:srgbClr val="002060"/>
                </a:solidFill>
              </a:rPr>
              <a:t>74-76 Gy</a:t>
            </a:r>
          </a:p>
        </p:txBody>
      </p:sp>
      <p:sp>
        <p:nvSpPr>
          <p:cNvPr id="33" name="TextBox 32">
            <a:extLst>
              <a:ext uri="{FF2B5EF4-FFF2-40B4-BE49-F238E27FC236}">
                <a16:creationId xmlns:a16="http://schemas.microsoft.com/office/drawing/2014/main" id="{278EE94B-9912-3463-2DC3-0AA62CECF2DB}"/>
              </a:ext>
            </a:extLst>
          </p:cNvPr>
          <p:cNvSpPr txBox="1"/>
          <p:nvPr/>
        </p:nvSpPr>
        <p:spPr>
          <a:xfrm>
            <a:off x="8106373" y="5491295"/>
            <a:ext cx="3653446" cy="369332"/>
          </a:xfrm>
          <a:prstGeom prst="rect">
            <a:avLst/>
          </a:prstGeom>
          <a:solidFill>
            <a:schemeClr val="bg1">
              <a:lumMod val="85000"/>
            </a:schemeClr>
          </a:solidFill>
        </p:spPr>
        <p:txBody>
          <a:bodyPr wrap="square" rtlCol="0">
            <a:spAutoFit/>
          </a:bodyPr>
          <a:lstStyle/>
          <a:p>
            <a:pPr algn="ctr"/>
            <a:r>
              <a:rPr lang="en-US">
                <a:solidFill>
                  <a:srgbClr val="002060"/>
                </a:solidFill>
              </a:rPr>
              <a:t>Phẫu thuật </a:t>
            </a:r>
          </a:p>
        </p:txBody>
      </p:sp>
      <p:sp>
        <p:nvSpPr>
          <p:cNvPr id="34" name="Rectangle 33">
            <a:extLst>
              <a:ext uri="{FF2B5EF4-FFF2-40B4-BE49-F238E27FC236}">
                <a16:creationId xmlns:a16="http://schemas.microsoft.com/office/drawing/2014/main" id="{B9D7EB50-E27E-03F1-16D4-D47B22EC0EBE}"/>
              </a:ext>
            </a:extLst>
          </p:cNvPr>
          <p:cNvSpPr/>
          <p:nvPr/>
        </p:nvSpPr>
        <p:spPr>
          <a:xfrm>
            <a:off x="158645" y="257572"/>
            <a:ext cx="7683054" cy="607859"/>
          </a:xfrm>
          <a:prstGeom prst="rect">
            <a:avLst/>
          </a:prstGeom>
          <a:noFill/>
        </p:spPr>
        <p:txBody>
          <a:bodyPr wrap="square" lIns="68580" tIns="34290" rIns="68580" bIns="34290">
            <a:spAutoFit/>
          </a:bodyPr>
          <a:lstStyle/>
          <a:p>
            <a:pPr algn="ctr"/>
            <a:r>
              <a:rPr lang="en-US" sz="3500" b="1">
                <a:ln w="0"/>
                <a:solidFill>
                  <a:srgbClr val="CC0066"/>
                </a:solidFill>
                <a:effectLst>
                  <a:glow rad="127000">
                    <a:schemeClr val="bg1"/>
                  </a:glow>
                </a:effectLst>
                <a:latin typeface="Arial" panose="020B0604020202020204" pitchFamily="34" charset="0"/>
                <a:ea typeface="+mj-ea"/>
                <a:cs typeface="Arial" panose="020B0604020202020204" pitchFamily="34" charset="0"/>
              </a:rPr>
              <a:t>Chỉ định điều trị (theo EAU 2025)</a:t>
            </a:r>
          </a:p>
        </p:txBody>
      </p:sp>
      <p:sp>
        <p:nvSpPr>
          <p:cNvPr id="35" name="TextBox 34">
            <a:extLst>
              <a:ext uri="{FF2B5EF4-FFF2-40B4-BE49-F238E27FC236}">
                <a16:creationId xmlns:a16="http://schemas.microsoft.com/office/drawing/2014/main" id="{F8FB5EF8-AFE3-ACCF-1C83-DCDADA015FEC}"/>
              </a:ext>
            </a:extLst>
          </p:cNvPr>
          <p:cNvSpPr txBox="1"/>
          <p:nvPr/>
        </p:nvSpPr>
        <p:spPr>
          <a:xfrm>
            <a:off x="-402782" y="5588324"/>
            <a:ext cx="5539922" cy="369332"/>
          </a:xfrm>
          <a:prstGeom prst="rect">
            <a:avLst/>
          </a:prstGeom>
          <a:noFill/>
        </p:spPr>
        <p:txBody>
          <a:bodyPr wrap="square" rtlCol="0">
            <a:spAutoFit/>
          </a:bodyPr>
          <a:lstStyle/>
          <a:p>
            <a:pPr algn="ctr"/>
            <a:r>
              <a:rPr lang="en-US" i="1">
                <a:solidFill>
                  <a:srgbClr val="002060"/>
                </a:solidFill>
              </a:rPr>
              <a:t>*Phẫu thuật khi kỳ vọng sống còn &gt; 10 năm </a:t>
            </a:r>
          </a:p>
        </p:txBody>
      </p:sp>
      <p:sp>
        <p:nvSpPr>
          <p:cNvPr id="2" name="TextBox 1">
            <a:extLst>
              <a:ext uri="{FF2B5EF4-FFF2-40B4-BE49-F238E27FC236}">
                <a16:creationId xmlns:a16="http://schemas.microsoft.com/office/drawing/2014/main" id="{5EEB5737-0562-596C-F658-FD101EE36959}"/>
              </a:ext>
            </a:extLst>
          </p:cNvPr>
          <p:cNvSpPr txBox="1"/>
          <p:nvPr/>
        </p:nvSpPr>
        <p:spPr>
          <a:xfrm>
            <a:off x="8274339" y="6073314"/>
            <a:ext cx="3485480" cy="369332"/>
          </a:xfrm>
          <a:prstGeom prst="rect">
            <a:avLst/>
          </a:prstGeom>
          <a:noFill/>
        </p:spPr>
        <p:txBody>
          <a:bodyPr wrap="square" rtlCol="0">
            <a:spAutoFit/>
          </a:bodyPr>
          <a:lstStyle/>
          <a:p>
            <a:pPr algn="ctr"/>
            <a:r>
              <a:rPr lang="en-US" i="1">
                <a:solidFill>
                  <a:srgbClr val="002060"/>
                </a:solidFill>
              </a:rPr>
              <a:t>** Theo nghiên cứu STAMPEDE</a:t>
            </a:r>
          </a:p>
        </p:txBody>
      </p:sp>
    </p:spTree>
    <p:extLst>
      <p:ext uri="{BB962C8B-B14F-4D97-AF65-F5344CB8AC3E}">
        <p14:creationId xmlns:p14="http://schemas.microsoft.com/office/powerpoint/2010/main" val="321529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F7E67-000D-B310-8C26-FF62CCEE6BF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C543F4C-B343-2A0D-5465-62C89B5939A9}"/>
              </a:ext>
            </a:extLst>
          </p:cNvPr>
          <p:cNvSpPr/>
          <p:nvPr/>
        </p:nvSpPr>
        <p:spPr>
          <a:xfrm>
            <a:off x="79188" y="236206"/>
            <a:ext cx="10430412" cy="684803"/>
          </a:xfrm>
          <a:prstGeom prst="rect">
            <a:avLst/>
          </a:prstGeom>
          <a:noFill/>
        </p:spPr>
        <p:txBody>
          <a:bodyPr wrap="square" lIns="68580" tIns="34290" rIns="68580" bIns="34290">
            <a:spAutoFit/>
          </a:bodyPr>
          <a:lstStyle/>
          <a:p>
            <a:pPr algn="ctr"/>
            <a:r>
              <a:rPr lang="en-US" sz="4000" b="1">
                <a:ln w="0"/>
                <a:solidFill>
                  <a:srgbClr val="CC0066"/>
                </a:solidFill>
                <a:effectLst>
                  <a:glow rad="127000">
                    <a:schemeClr val="bg1"/>
                  </a:glow>
                </a:effectLst>
                <a:latin typeface="Arial" panose="020B0604020202020204" pitchFamily="34" charset="0"/>
                <a:ea typeface="+mj-ea"/>
                <a:cs typeface="Arial" panose="020B0604020202020204" pitchFamily="34" charset="0"/>
              </a:rPr>
              <a:t>Quay lại câu hỏi: Phẫu thuật hay xạ trị?</a:t>
            </a:r>
          </a:p>
        </p:txBody>
      </p:sp>
      <p:sp>
        <p:nvSpPr>
          <p:cNvPr id="5" name="TextBox 4">
            <a:extLst>
              <a:ext uri="{FF2B5EF4-FFF2-40B4-BE49-F238E27FC236}">
                <a16:creationId xmlns:a16="http://schemas.microsoft.com/office/drawing/2014/main" id="{7F8E29DB-1AB7-1660-6362-0A037E41E41A}"/>
              </a:ext>
            </a:extLst>
          </p:cNvPr>
          <p:cNvSpPr txBox="1"/>
          <p:nvPr/>
        </p:nvSpPr>
        <p:spPr>
          <a:xfrm>
            <a:off x="520564" y="1224607"/>
            <a:ext cx="2048719" cy="430887"/>
          </a:xfrm>
          <a:prstGeom prst="rect">
            <a:avLst/>
          </a:prstGeom>
          <a:noFill/>
        </p:spPr>
        <p:txBody>
          <a:bodyPr wrap="square" rtlCol="0">
            <a:spAutoFit/>
          </a:bodyPr>
          <a:lstStyle/>
          <a:p>
            <a:pPr algn="ctr"/>
            <a:r>
              <a:rPr lang="en-US" sz="2200">
                <a:solidFill>
                  <a:srgbClr val="002060"/>
                </a:solidFill>
                <a:latin typeface="Arial" panose="020B0604020202020204" pitchFamily="34" charset="0"/>
                <a:cs typeface="Arial" panose="020B0604020202020204" pitchFamily="34" charset="0"/>
              </a:rPr>
              <a:t>Nguy cơ thấp </a:t>
            </a:r>
          </a:p>
        </p:txBody>
      </p:sp>
      <p:sp>
        <p:nvSpPr>
          <p:cNvPr id="6" name="TextBox 5">
            <a:extLst>
              <a:ext uri="{FF2B5EF4-FFF2-40B4-BE49-F238E27FC236}">
                <a16:creationId xmlns:a16="http://schemas.microsoft.com/office/drawing/2014/main" id="{74FC2037-B3F3-AB5C-F301-1520F82F0E79}"/>
              </a:ext>
            </a:extLst>
          </p:cNvPr>
          <p:cNvSpPr txBox="1"/>
          <p:nvPr/>
        </p:nvSpPr>
        <p:spPr>
          <a:xfrm>
            <a:off x="3190458" y="1224606"/>
            <a:ext cx="2882095" cy="430887"/>
          </a:xfrm>
          <a:prstGeom prst="rect">
            <a:avLst/>
          </a:prstGeom>
          <a:noFill/>
        </p:spPr>
        <p:txBody>
          <a:bodyPr wrap="square" rtlCol="0">
            <a:spAutoFit/>
          </a:bodyPr>
          <a:lstStyle/>
          <a:p>
            <a:pPr algn="ctr"/>
            <a:r>
              <a:rPr lang="en-US" sz="2200">
                <a:solidFill>
                  <a:srgbClr val="002060"/>
                </a:solidFill>
                <a:latin typeface="Arial" panose="020B0604020202020204" pitchFamily="34" charset="0"/>
                <a:cs typeface="Arial" panose="020B0604020202020204" pitchFamily="34" charset="0"/>
              </a:rPr>
              <a:t>Nguy cơ trung bình </a:t>
            </a:r>
          </a:p>
        </p:txBody>
      </p:sp>
      <p:sp>
        <p:nvSpPr>
          <p:cNvPr id="8" name="TextBox 7">
            <a:extLst>
              <a:ext uri="{FF2B5EF4-FFF2-40B4-BE49-F238E27FC236}">
                <a16:creationId xmlns:a16="http://schemas.microsoft.com/office/drawing/2014/main" id="{035C7B57-9CB8-51AC-1EE3-BF6192CADD19}"/>
              </a:ext>
            </a:extLst>
          </p:cNvPr>
          <p:cNvSpPr txBox="1"/>
          <p:nvPr/>
        </p:nvSpPr>
        <p:spPr>
          <a:xfrm>
            <a:off x="6072553" y="1214497"/>
            <a:ext cx="2882095" cy="430887"/>
          </a:xfrm>
          <a:prstGeom prst="rect">
            <a:avLst/>
          </a:prstGeom>
          <a:noFill/>
        </p:spPr>
        <p:txBody>
          <a:bodyPr wrap="square" rtlCol="0">
            <a:spAutoFit/>
          </a:bodyPr>
          <a:lstStyle/>
          <a:p>
            <a:pPr algn="ctr"/>
            <a:r>
              <a:rPr lang="en-US" sz="2200">
                <a:solidFill>
                  <a:srgbClr val="002060"/>
                </a:solidFill>
                <a:latin typeface="Arial" panose="020B0604020202020204" pitchFamily="34" charset="0"/>
                <a:cs typeface="Arial" panose="020B0604020202020204" pitchFamily="34" charset="0"/>
              </a:rPr>
              <a:t>Nguy cơ cao</a:t>
            </a:r>
          </a:p>
        </p:txBody>
      </p:sp>
      <p:sp>
        <p:nvSpPr>
          <p:cNvPr id="9" name="TextBox 8">
            <a:extLst>
              <a:ext uri="{FF2B5EF4-FFF2-40B4-BE49-F238E27FC236}">
                <a16:creationId xmlns:a16="http://schemas.microsoft.com/office/drawing/2014/main" id="{DFDCEF13-8B06-FD3B-FDFE-BBD839041DB4}"/>
              </a:ext>
            </a:extLst>
          </p:cNvPr>
          <p:cNvSpPr txBox="1"/>
          <p:nvPr/>
        </p:nvSpPr>
        <p:spPr>
          <a:xfrm>
            <a:off x="9336700" y="1224605"/>
            <a:ext cx="2272499" cy="430887"/>
          </a:xfrm>
          <a:prstGeom prst="rect">
            <a:avLst/>
          </a:prstGeom>
          <a:noFill/>
        </p:spPr>
        <p:txBody>
          <a:bodyPr wrap="square" rtlCol="0">
            <a:spAutoFit/>
          </a:bodyPr>
          <a:lstStyle/>
          <a:p>
            <a:pPr algn="ctr"/>
            <a:r>
              <a:rPr lang="en-US" sz="2200">
                <a:solidFill>
                  <a:srgbClr val="002060"/>
                </a:solidFill>
                <a:latin typeface="Arial" panose="020B0604020202020204" pitchFamily="34" charset="0"/>
                <a:cs typeface="Arial" panose="020B0604020202020204" pitchFamily="34" charset="0"/>
              </a:rPr>
              <a:t>Di căn hạch</a:t>
            </a:r>
          </a:p>
        </p:txBody>
      </p:sp>
      <p:sp>
        <p:nvSpPr>
          <p:cNvPr id="10" name="Right Triangle 9">
            <a:extLst>
              <a:ext uri="{FF2B5EF4-FFF2-40B4-BE49-F238E27FC236}">
                <a16:creationId xmlns:a16="http://schemas.microsoft.com/office/drawing/2014/main" id="{1A06BB09-EB55-9624-BCFF-C54CD143685D}"/>
              </a:ext>
            </a:extLst>
          </p:cNvPr>
          <p:cNvSpPr/>
          <p:nvPr/>
        </p:nvSpPr>
        <p:spPr>
          <a:xfrm flipV="1">
            <a:off x="520565" y="2232359"/>
            <a:ext cx="10706583" cy="2475787"/>
          </a:xfrm>
          <a:prstGeom prst="rtTriangle">
            <a:avLst/>
          </a:prstGeom>
          <a:gradFill flip="none" rotWithShape="1">
            <a:gsLst>
              <a:gs pos="0">
                <a:schemeClr val="accent1">
                  <a:shade val="30000"/>
                  <a:satMod val="115000"/>
                </a:schemeClr>
              </a:gs>
              <a:gs pos="22000">
                <a:schemeClr val="accent1">
                  <a:lumMod val="75000"/>
                </a:schemeClr>
              </a:gs>
              <a:gs pos="76000">
                <a:schemeClr val="tx2">
                  <a:lumMod val="50000"/>
                  <a:lumOff val="5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264E29F3-B318-F6A6-B3B3-952CDB6DFE59}"/>
              </a:ext>
            </a:extLst>
          </p:cNvPr>
          <p:cNvSpPr/>
          <p:nvPr/>
        </p:nvSpPr>
        <p:spPr>
          <a:xfrm rot="10800000" flipV="1">
            <a:off x="520564" y="2359888"/>
            <a:ext cx="10706583" cy="2475787"/>
          </a:xfrm>
          <a:prstGeom prst="rtTriangle">
            <a:avLst/>
          </a:prstGeom>
          <a:gradFill flip="none" rotWithShape="1">
            <a:gsLst>
              <a:gs pos="0">
                <a:schemeClr val="accent2">
                  <a:lumMod val="50000"/>
                </a:schemeClr>
              </a:gs>
              <a:gs pos="24000">
                <a:schemeClr val="accent2">
                  <a:lumMod val="75000"/>
                </a:schemeClr>
              </a:gs>
              <a:gs pos="68000">
                <a:schemeClr val="accent2">
                  <a:lumMod val="40000"/>
                  <a:lumOff val="60000"/>
                  <a:shade val="100000"/>
                  <a:satMod val="115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D6D9FC35-96DE-746C-18E0-ADF4A0D82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54" y="3298843"/>
            <a:ext cx="995596" cy="98204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E122E87-00DD-B1AE-D15E-077665D8BAE1}"/>
              </a:ext>
            </a:extLst>
          </p:cNvPr>
          <p:cNvSpPr txBox="1"/>
          <p:nvPr/>
        </p:nvSpPr>
        <p:spPr>
          <a:xfrm>
            <a:off x="1961614" y="2792880"/>
            <a:ext cx="2882095"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Phẫu thuật </a:t>
            </a:r>
          </a:p>
        </p:txBody>
      </p:sp>
      <p:sp>
        <p:nvSpPr>
          <p:cNvPr id="16" name="TextBox 15">
            <a:extLst>
              <a:ext uri="{FF2B5EF4-FFF2-40B4-BE49-F238E27FC236}">
                <a16:creationId xmlns:a16="http://schemas.microsoft.com/office/drawing/2014/main" id="{B7331554-32A7-F2AB-E083-3B55D477B4AB}"/>
              </a:ext>
            </a:extLst>
          </p:cNvPr>
          <p:cNvSpPr txBox="1"/>
          <p:nvPr/>
        </p:nvSpPr>
        <p:spPr>
          <a:xfrm>
            <a:off x="7093057" y="3597781"/>
            <a:ext cx="2882095"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Xạ trị</a:t>
            </a:r>
          </a:p>
        </p:txBody>
      </p:sp>
      <p:pic>
        <p:nvPicPr>
          <p:cNvPr id="7172" name="Picture 4">
            <a:extLst>
              <a:ext uri="{FF2B5EF4-FFF2-40B4-BE49-F238E27FC236}">
                <a16:creationId xmlns:a16="http://schemas.microsoft.com/office/drawing/2014/main" id="{6C20FA9E-53B3-4326-AB84-9298E79E8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24" y="2605736"/>
            <a:ext cx="1251490" cy="1251490"/>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a:extLst>
              <a:ext uri="{FF2B5EF4-FFF2-40B4-BE49-F238E27FC236}">
                <a16:creationId xmlns:a16="http://schemas.microsoft.com/office/drawing/2014/main" id="{7BE9549A-D1EE-57CC-AF11-DAA153E7305A}"/>
              </a:ext>
            </a:extLst>
          </p:cNvPr>
          <p:cNvSpPr/>
          <p:nvPr/>
        </p:nvSpPr>
        <p:spPr>
          <a:xfrm>
            <a:off x="1343543" y="1689676"/>
            <a:ext cx="214841" cy="186691"/>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9C5C8FB-D2E3-9599-280F-8D7FB1FC270A}"/>
              </a:ext>
            </a:extLst>
          </p:cNvPr>
          <p:cNvSpPr/>
          <p:nvPr/>
        </p:nvSpPr>
        <p:spPr>
          <a:xfrm>
            <a:off x="4524084" y="1689676"/>
            <a:ext cx="214841" cy="186691"/>
          </a:xfrm>
          <a:prstGeom prst="ellipse">
            <a:avLst/>
          </a:prstGeom>
          <a:solidFill>
            <a:srgbClr val="95DA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F1E973C-E44C-8000-F0E5-6B6555E4E004}"/>
              </a:ext>
            </a:extLst>
          </p:cNvPr>
          <p:cNvSpPr/>
          <p:nvPr/>
        </p:nvSpPr>
        <p:spPr>
          <a:xfrm>
            <a:off x="7406179" y="1689676"/>
            <a:ext cx="214841" cy="186691"/>
          </a:xfrm>
          <a:prstGeom prst="ellipse">
            <a:avLst/>
          </a:prstGeom>
          <a:solidFill>
            <a:srgbClr val="57BA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6A0F26A-0236-10D1-F30F-C2B2BE9C6BC2}"/>
              </a:ext>
            </a:extLst>
          </p:cNvPr>
          <p:cNvSpPr/>
          <p:nvPr/>
        </p:nvSpPr>
        <p:spPr>
          <a:xfrm>
            <a:off x="10294759" y="1689676"/>
            <a:ext cx="214841" cy="186691"/>
          </a:xfrm>
          <a:prstGeom prst="ellipse">
            <a:avLst/>
          </a:prstGeom>
          <a:solidFill>
            <a:srgbClr val="3E8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19A559E-621A-F21F-94A9-C022ABF15FB0}"/>
              </a:ext>
            </a:extLst>
          </p:cNvPr>
          <p:cNvSpPr txBox="1"/>
          <p:nvPr/>
        </p:nvSpPr>
        <p:spPr>
          <a:xfrm>
            <a:off x="2139911" y="5268668"/>
            <a:ext cx="8435869" cy="830997"/>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Không có các nghiên cứu RCT</a:t>
            </a:r>
          </a:p>
          <a:p>
            <a:pPr marL="342900" indent="-342900">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Xem xét trên các đặc điểm cụ thể của bệnh nhân</a:t>
            </a:r>
          </a:p>
        </p:txBody>
      </p:sp>
    </p:spTree>
    <p:extLst>
      <p:ext uri="{BB962C8B-B14F-4D97-AF65-F5344CB8AC3E}">
        <p14:creationId xmlns:p14="http://schemas.microsoft.com/office/powerpoint/2010/main" val="1925287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A6DBF2-1AEE-CB23-F7E7-230CB003A9BE}"/>
              </a:ext>
            </a:extLst>
          </p:cNvPr>
          <p:cNvPicPr>
            <a:picLocks noGrp="1" noChangeAspect="1"/>
          </p:cNvPicPr>
          <p:nvPr>
            <p:ph idx="1"/>
          </p:nvPr>
        </p:nvPicPr>
        <p:blipFill>
          <a:blip r:embed="rId3"/>
          <a:stretch>
            <a:fillRect/>
          </a:stretch>
        </p:blipFill>
        <p:spPr>
          <a:xfrm>
            <a:off x="761084" y="1860468"/>
            <a:ext cx="5334916" cy="3517441"/>
          </a:xfrm>
          <a:prstGeom prst="rect">
            <a:avLst/>
          </a:prstGeom>
        </p:spPr>
      </p:pic>
      <p:pic>
        <p:nvPicPr>
          <p:cNvPr id="7" name="Picture 6">
            <a:extLst>
              <a:ext uri="{FF2B5EF4-FFF2-40B4-BE49-F238E27FC236}">
                <a16:creationId xmlns:a16="http://schemas.microsoft.com/office/drawing/2014/main" id="{1F212953-9812-04CF-F35A-06CBE05EB7C6}"/>
              </a:ext>
            </a:extLst>
          </p:cNvPr>
          <p:cNvPicPr>
            <a:picLocks noChangeAspect="1"/>
          </p:cNvPicPr>
          <p:nvPr/>
        </p:nvPicPr>
        <p:blipFill>
          <a:blip r:embed="rId4"/>
          <a:stretch>
            <a:fillRect/>
          </a:stretch>
        </p:blipFill>
        <p:spPr>
          <a:xfrm>
            <a:off x="6096000" y="1941143"/>
            <a:ext cx="5311414" cy="3517441"/>
          </a:xfrm>
          <a:prstGeom prst="rect">
            <a:avLst/>
          </a:prstGeom>
        </p:spPr>
      </p:pic>
      <p:sp>
        <p:nvSpPr>
          <p:cNvPr id="11" name="Rectangle 10">
            <a:extLst>
              <a:ext uri="{FF2B5EF4-FFF2-40B4-BE49-F238E27FC236}">
                <a16:creationId xmlns:a16="http://schemas.microsoft.com/office/drawing/2014/main" id="{E06B9556-E016-DC8A-8CF5-435BCB04D861}"/>
              </a:ext>
            </a:extLst>
          </p:cNvPr>
          <p:cNvSpPr/>
          <p:nvPr/>
        </p:nvSpPr>
        <p:spPr>
          <a:xfrm>
            <a:off x="-1348153" y="123146"/>
            <a:ext cx="7901354" cy="623248"/>
          </a:xfrm>
          <a:prstGeom prst="rect">
            <a:avLst/>
          </a:prstGeom>
          <a:noFill/>
        </p:spPr>
        <p:txBody>
          <a:bodyPr wrap="square" lIns="68580" tIns="34290" rIns="68580" bIns="34290">
            <a:spAutoFit/>
          </a:bodyPr>
          <a:lstStyle/>
          <a:p>
            <a:pPr algn="ctr"/>
            <a:r>
              <a:rPr lang="en-US" sz="3600" b="1">
                <a:ln w="0"/>
                <a:solidFill>
                  <a:srgbClr val="CC0066"/>
                </a:solidFill>
                <a:effectLst>
                  <a:glow rad="127000">
                    <a:schemeClr val="bg1"/>
                  </a:glow>
                </a:effectLst>
                <a:latin typeface="Arial" panose="020B0604020202020204" pitchFamily="34" charset="0"/>
                <a:ea typeface="+mj-ea"/>
                <a:cs typeface="Arial" panose="020B0604020202020204" pitchFamily="34" charset="0"/>
              </a:rPr>
              <a:t>Phẫu thuật sv Xạ trị </a:t>
            </a:r>
            <a:endParaRPr lang="en-US" sz="2400" b="1" i="1">
              <a:ln w="0"/>
              <a:solidFill>
                <a:srgbClr val="CC0066"/>
              </a:solidFill>
              <a:effectLst>
                <a:glow rad="127000">
                  <a:schemeClr val="bg1"/>
                </a:glow>
              </a:effectLst>
              <a:latin typeface="Arial" panose="020B0604020202020204" pitchFamily="34" charset="0"/>
              <a:ea typeface="+mj-ea"/>
              <a:cs typeface="Arial" panose="020B0604020202020204" pitchFamily="34" charset="0"/>
            </a:endParaRPr>
          </a:p>
        </p:txBody>
      </p:sp>
      <p:sp>
        <p:nvSpPr>
          <p:cNvPr id="12" name="TextBox 11">
            <a:extLst>
              <a:ext uri="{FF2B5EF4-FFF2-40B4-BE49-F238E27FC236}">
                <a16:creationId xmlns:a16="http://schemas.microsoft.com/office/drawing/2014/main" id="{85C26643-90A1-D1EC-618B-764164C6CB28}"/>
              </a:ext>
            </a:extLst>
          </p:cNvPr>
          <p:cNvSpPr txBox="1"/>
          <p:nvPr/>
        </p:nvSpPr>
        <p:spPr>
          <a:xfrm>
            <a:off x="234949" y="746394"/>
            <a:ext cx="9792971" cy="461665"/>
          </a:xfrm>
          <a:prstGeom prst="rect">
            <a:avLst/>
          </a:prstGeom>
          <a:noFill/>
        </p:spPr>
        <p:txBody>
          <a:bodyPr wrap="square" rtlCol="0">
            <a:spAutoFit/>
          </a:bodyPr>
          <a:lstStyle/>
          <a:p>
            <a:pPr marL="171450">
              <a:spcBef>
                <a:spcPts val="600"/>
              </a:spcBef>
            </a:pPr>
            <a:r>
              <a:rPr lang="en-US" sz="2400" b="1">
                <a:solidFill>
                  <a:srgbClr val="002060"/>
                </a:solidFill>
                <a:latin typeface="Arial" panose="020B0604020202020204" pitchFamily="34" charset="0"/>
                <a:cs typeface="Arial" panose="020B0604020202020204" pitchFamily="34" charset="0"/>
              </a:rPr>
              <a:t>Nghiên cứu ProtecT : </a:t>
            </a:r>
            <a:r>
              <a:rPr lang="en-US" sz="2400">
                <a:solidFill>
                  <a:srgbClr val="002060"/>
                </a:solidFill>
                <a:latin typeface="Arial" panose="020B0604020202020204" pitchFamily="34" charset="0"/>
                <a:cs typeface="Arial" panose="020B0604020202020204" pitchFamily="34" charset="0"/>
              </a:rPr>
              <a:t>so sánh theo dõi vs phẫu thuật vs xạ trị</a:t>
            </a:r>
          </a:p>
        </p:txBody>
      </p:sp>
      <p:sp>
        <p:nvSpPr>
          <p:cNvPr id="13" name="TextBox 12">
            <a:extLst>
              <a:ext uri="{FF2B5EF4-FFF2-40B4-BE49-F238E27FC236}">
                <a16:creationId xmlns:a16="http://schemas.microsoft.com/office/drawing/2014/main" id="{1E946842-15BE-24D2-9DD6-8BD55728AC85}"/>
              </a:ext>
            </a:extLst>
          </p:cNvPr>
          <p:cNvSpPr txBox="1"/>
          <p:nvPr/>
        </p:nvSpPr>
        <p:spPr>
          <a:xfrm>
            <a:off x="234948" y="1205166"/>
            <a:ext cx="9792971" cy="461665"/>
          </a:xfrm>
          <a:prstGeom prst="rect">
            <a:avLst/>
          </a:prstGeom>
          <a:noFill/>
        </p:spPr>
        <p:txBody>
          <a:bodyPr wrap="square" rtlCol="0">
            <a:spAutoFit/>
          </a:bodyPr>
          <a:lstStyle/>
          <a:p>
            <a:pPr marL="171450">
              <a:spcBef>
                <a:spcPts val="600"/>
              </a:spcBef>
            </a:pPr>
            <a:r>
              <a:rPr lang="en-US" sz="2400">
                <a:solidFill>
                  <a:srgbClr val="002060"/>
                </a:solidFill>
                <a:latin typeface="Arial" panose="020B0604020202020204" pitchFamily="34" charset="0"/>
                <a:cs typeface="Arial" panose="020B0604020202020204" pitchFamily="34" charset="0"/>
              </a:rPr>
              <a:t>66% BN nguy cơ thấp, 24% NC trung bình , 10% NC cao</a:t>
            </a:r>
          </a:p>
        </p:txBody>
      </p:sp>
      <p:sp>
        <p:nvSpPr>
          <p:cNvPr id="17" name="TextBox 16">
            <a:extLst>
              <a:ext uri="{FF2B5EF4-FFF2-40B4-BE49-F238E27FC236}">
                <a16:creationId xmlns:a16="http://schemas.microsoft.com/office/drawing/2014/main" id="{B48303CC-12B9-FCA4-B006-F100486C0AAA}"/>
              </a:ext>
            </a:extLst>
          </p:cNvPr>
          <p:cNvSpPr txBox="1"/>
          <p:nvPr/>
        </p:nvSpPr>
        <p:spPr>
          <a:xfrm>
            <a:off x="7914410" y="6448649"/>
            <a:ext cx="6767944" cy="276999"/>
          </a:xfrm>
          <a:prstGeom prst="rect">
            <a:avLst/>
          </a:prstGeom>
          <a:noFill/>
        </p:spPr>
        <p:txBody>
          <a:bodyPr wrap="square">
            <a:spAutoFit/>
          </a:bodyPr>
          <a:lstStyle/>
          <a:p>
            <a:pPr>
              <a:buNone/>
            </a:pPr>
            <a:r>
              <a:rPr lang="en-US" sz="1200">
                <a:latin typeface="Arial" panose="020B0604020202020204" pitchFamily="34" charset="0"/>
                <a:cs typeface="Arial" panose="020B0604020202020204" pitchFamily="34" charset="0"/>
              </a:rPr>
              <a:t>Hamdy et al. NEJM 2023. DOI: 10.1056/NEJMoa2214122</a:t>
            </a:r>
          </a:p>
        </p:txBody>
      </p:sp>
      <p:sp>
        <p:nvSpPr>
          <p:cNvPr id="18" name="TextBox 17">
            <a:extLst>
              <a:ext uri="{FF2B5EF4-FFF2-40B4-BE49-F238E27FC236}">
                <a16:creationId xmlns:a16="http://schemas.microsoft.com/office/drawing/2014/main" id="{0AF84B05-866B-139D-3EEB-5D42723CC37D}"/>
              </a:ext>
            </a:extLst>
          </p:cNvPr>
          <p:cNvSpPr txBox="1"/>
          <p:nvPr/>
        </p:nvSpPr>
        <p:spPr>
          <a:xfrm>
            <a:off x="5072576" y="3238198"/>
            <a:ext cx="2046847" cy="461665"/>
          </a:xfrm>
          <a:prstGeom prst="rect">
            <a:avLst/>
          </a:prstGeom>
          <a:noFill/>
        </p:spPr>
        <p:txBody>
          <a:bodyPr wrap="square" rtlCol="0">
            <a:spAutoFit/>
          </a:bodyPr>
          <a:lstStyle/>
          <a:p>
            <a:pPr marL="171450">
              <a:spcBef>
                <a:spcPts val="600"/>
              </a:spcBef>
            </a:pPr>
            <a:r>
              <a:rPr lang="en-US" sz="2400">
                <a:solidFill>
                  <a:srgbClr val="002060"/>
                </a:solidFill>
                <a:latin typeface="Arial" panose="020B0604020202020204" pitchFamily="34" charset="0"/>
                <a:cs typeface="Arial" panose="020B0604020202020204" pitchFamily="34" charset="0"/>
              </a:rPr>
              <a:t>15 năm</a:t>
            </a:r>
          </a:p>
        </p:txBody>
      </p:sp>
      <p:sp>
        <p:nvSpPr>
          <p:cNvPr id="19" name="TextBox 18">
            <a:extLst>
              <a:ext uri="{FF2B5EF4-FFF2-40B4-BE49-F238E27FC236}">
                <a16:creationId xmlns:a16="http://schemas.microsoft.com/office/drawing/2014/main" id="{9833D32D-8B87-2532-2E7A-564F2E6EED2F}"/>
              </a:ext>
            </a:extLst>
          </p:cNvPr>
          <p:cNvSpPr txBox="1"/>
          <p:nvPr/>
        </p:nvSpPr>
        <p:spPr>
          <a:xfrm>
            <a:off x="1199513" y="5722784"/>
            <a:ext cx="9792971" cy="461665"/>
          </a:xfrm>
          <a:prstGeom prst="rect">
            <a:avLst/>
          </a:prstGeom>
          <a:solidFill>
            <a:schemeClr val="accent1">
              <a:lumMod val="20000"/>
              <a:lumOff val="80000"/>
            </a:schemeClr>
          </a:solidFill>
        </p:spPr>
        <p:txBody>
          <a:bodyPr wrap="square" rtlCol="0">
            <a:spAutoFit/>
          </a:bodyPr>
          <a:lstStyle/>
          <a:p>
            <a:pPr marL="171450" algn="ctr">
              <a:spcBef>
                <a:spcPts val="600"/>
              </a:spcBef>
            </a:pPr>
            <a:r>
              <a:rPr lang="en-US" sz="2400" b="1">
                <a:solidFill>
                  <a:srgbClr val="002060"/>
                </a:solidFill>
                <a:latin typeface="Arial" panose="020B0604020202020204" pitchFamily="34" charset="0"/>
                <a:cs typeface="Arial" panose="020B0604020202020204" pitchFamily="34" charset="0"/>
              </a:rPr>
              <a:t>Nguy cơ thấp</a:t>
            </a:r>
            <a:r>
              <a:rPr lang="en-US" sz="2400">
                <a:solidFill>
                  <a:srgbClr val="002060"/>
                </a:solidFill>
                <a:latin typeface="Arial" panose="020B0604020202020204" pitchFamily="34" charset="0"/>
                <a:cs typeface="Arial" panose="020B0604020202020204" pitchFamily="34" charset="0"/>
              </a:rPr>
              <a:t>: 3 cách tiếp cận có hiệu quả như nhau trên sống còn </a:t>
            </a:r>
          </a:p>
        </p:txBody>
      </p:sp>
    </p:spTree>
    <p:extLst>
      <p:ext uri="{BB962C8B-B14F-4D97-AF65-F5344CB8AC3E}">
        <p14:creationId xmlns:p14="http://schemas.microsoft.com/office/powerpoint/2010/main" val="4285829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F6019-5046-8EDF-5168-7B4F52DDFA0D}"/>
              </a:ext>
            </a:extLst>
          </p:cNvPr>
          <p:cNvSpPr/>
          <p:nvPr/>
        </p:nvSpPr>
        <p:spPr>
          <a:xfrm>
            <a:off x="-1085395" y="280801"/>
            <a:ext cx="7901354" cy="623248"/>
          </a:xfrm>
          <a:prstGeom prst="rect">
            <a:avLst/>
          </a:prstGeom>
          <a:noFill/>
        </p:spPr>
        <p:txBody>
          <a:bodyPr wrap="square" lIns="68580" tIns="34290" rIns="68580" bIns="34290">
            <a:spAutoFit/>
          </a:bodyPr>
          <a:lstStyle/>
          <a:p>
            <a:pPr algn="ctr"/>
            <a:r>
              <a:rPr lang="en-US" sz="3600" b="1">
                <a:ln w="0"/>
                <a:solidFill>
                  <a:srgbClr val="CC0066"/>
                </a:solidFill>
                <a:effectLst>
                  <a:glow rad="127000">
                    <a:schemeClr val="bg1"/>
                  </a:glow>
                </a:effectLst>
                <a:latin typeface="Arial" panose="020B0604020202020204" pitchFamily="34" charset="0"/>
                <a:ea typeface="+mj-ea"/>
                <a:cs typeface="Arial" panose="020B0604020202020204" pitchFamily="34" charset="0"/>
              </a:rPr>
              <a:t>Phẫu thuật sv Xạ trị </a:t>
            </a:r>
            <a:endParaRPr lang="en-US" sz="2400" b="1" i="1">
              <a:ln w="0"/>
              <a:solidFill>
                <a:srgbClr val="CC0066"/>
              </a:solidFill>
              <a:effectLst>
                <a:glow rad="127000">
                  <a:schemeClr val="bg1"/>
                </a:glow>
              </a:effectLst>
              <a:latin typeface="Arial" panose="020B0604020202020204" pitchFamily="34" charset="0"/>
              <a:ea typeface="+mj-ea"/>
              <a:cs typeface="Arial" panose="020B0604020202020204" pitchFamily="34" charset="0"/>
            </a:endParaRPr>
          </a:p>
        </p:txBody>
      </p:sp>
      <p:sp>
        <p:nvSpPr>
          <p:cNvPr id="5" name="TextBox 4">
            <a:extLst>
              <a:ext uri="{FF2B5EF4-FFF2-40B4-BE49-F238E27FC236}">
                <a16:creationId xmlns:a16="http://schemas.microsoft.com/office/drawing/2014/main" id="{BED89A48-3C22-9A3A-098E-84674C40B8EA}"/>
              </a:ext>
            </a:extLst>
          </p:cNvPr>
          <p:cNvSpPr txBox="1"/>
          <p:nvPr/>
        </p:nvSpPr>
        <p:spPr>
          <a:xfrm>
            <a:off x="508218" y="919438"/>
            <a:ext cx="9792971" cy="461665"/>
          </a:xfrm>
          <a:prstGeom prst="rect">
            <a:avLst/>
          </a:prstGeom>
          <a:noFill/>
        </p:spPr>
        <p:txBody>
          <a:bodyPr wrap="square" rtlCol="0">
            <a:spAutoFit/>
          </a:bodyPr>
          <a:lstStyle/>
          <a:p>
            <a:pPr marL="171450">
              <a:spcBef>
                <a:spcPts val="600"/>
              </a:spcBef>
            </a:pPr>
            <a:r>
              <a:rPr lang="en-US" sz="2400" b="1">
                <a:solidFill>
                  <a:srgbClr val="002060"/>
                </a:solidFill>
                <a:latin typeface="Arial" panose="020B0604020202020204" pitchFamily="34" charset="0"/>
                <a:cs typeface="Arial" panose="020B0604020202020204" pitchFamily="34" charset="0"/>
              </a:rPr>
              <a:t>Nguy cơ trung bình, cao </a:t>
            </a:r>
            <a:endParaRPr lang="en-US" sz="240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69C6B2D-2A76-CE3C-1E42-26089CCC646F}"/>
              </a:ext>
            </a:extLst>
          </p:cNvPr>
          <p:cNvSpPr txBox="1"/>
          <p:nvPr/>
        </p:nvSpPr>
        <p:spPr>
          <a:xfrm>
            <a:off x="623832" y="1512859"/>
            <a:ext cx="9792971" cy="1354217"/>
          </a:xfrm>
          <a:prstGeom prst="rect">
            <a:avLst/>
          </a:prstGeom>
          <a:noFill/>
        </p:spPr>
        <p:txBody>
          <a:bodyPr wrap="square" rtlCol="0">
            <a:spAutoFit/>
          </a:bodyPr>
          <a:lstStyle/>
          <a:p>
            <a:pPr marL="514350" indent="-342900">
              <a:spcBef>
                <a:spcPts val="600"/>
              </a:spcBef>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Không có nghiên cứu RCT</a:t>
            </a:r>
          </a:p>
          <a:p>
            <a:pPr marL="514350" indent="-342900">
              <a:spcBef>
                <a:spcPts val="600"/>
              </a:spcBef>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Lựa chọn dựa vào xem xét từng đặc điểm của BN</a:t>
            </a:r>
          </a:p>
          <a:p>
            <a:pPr marL="514350" indent="-342900">
              <a:spcBef>
                <a:spcPts val="600"/>
              </a:spcBef>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Nghiên cứu pha 3 SPCG -15 đang tiến hành</a:t>
            </a:r>
          </a:p>
        </p:txBody>
      </p:sp>
      <p:pic>
        <p:nvPicPr>
          <p:cNvPr id="8" name="Picture 7">
            <a:extLst>
              <a:ext uri="{FF2B5EF4-FFF2-40B4-BE49-F238E27FC236}">
                <a16:creationId xmlns:a16="http://schemas.microsoft.com/office/drawing/2014/main" id="{C692CFDD-DFBC-18E3-4DD6-155FD288AAD5}"/>
              </a:ext>
            </a:extLst>
          </p:cNvPr>
          <p:cNvPicPr>
            <a:picLocks noChangeAspect="1"/>
          </p:cNvPicPr>
          <p:nvPr/>
        </p:nvPicPr>
        <p:blipFill>
          <a:blip r:embed="rId2"/>
          <a:stretch>
            <a:fillRect/>
          </a:stretch>
        </p:blipFill>
        <p:spPr>
          <a:xfrm>
            <a:off x="2652534" y="2882465"/>
            <a:ext cx="6344322" cy="3560845"/>
          </a:xfrm>
          <a:prstGeom prst="rect">
            <a:avLst/>
          </a:prstGeom>
        </p:spPr>
      </p:pic>
    </p:spTree>
    <p:extLst>
      <p:ext uri="{BB962C8B-B14F-4D97-AF65-F5344CB8AC3E}">
        <p14:creationId xmlns:p14="http://schemas.microsoft.com/office/powerpoint/2010/main" val="3113025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4B383B-65BB-A1A9-1A9F-8DDC68C65E70}"/>
              </a:ext>
            </a:extLst>
          </p:cNvPr>
          <p:cNvSpPr>
            <a:spLocks noGrp="1"/>
          </p:cNvSpPr>
          <p:nvPr>
            <p:ph type="title"/>
          </p:nvPr>
        </p:nvSpPr>
        <p:spPr>
          <a:xfrm>
            <a:off x="9224683" y="454049"/>
            <a:ext cx="2967318" cy="401648"/>
          </a:xfrm>
          <a:prstGeom prst="rect">
            <a:avLst/>
          </a:prstGeom>
          <a:solidFill>
            <a:schemeClr val="accent2">
              <a:lumMod val="20000"/>
              <a:lumOff val="80000"/>
            </a:schemeClr>
          </a:solidFill>
        </p:spPr>
        <p:txBody>
          <a:bodyPr wrap="square" lIns="68580" tIns="34290" rIns="68580" bIns="34290">
            <a:spAutoFit/>
          </a:bodyPr>
          <a:lstStyle/>
          <a:p>
            <a:r>
              <a:rPr lang="en-US" sz="2400" i="1">
                <a:ln w="0"/>
                <a:solidFill>
                  <a:srgbClr val="FF1188"/>
                </a:solidFill>
                <a:effectLst>
                  <a:glow rad="127000">
                    <a:schemeClr val="bg1"/>
                  </a:glow>
                </a:effectLst>
                <a:latin typeface="Arial" panose="020B0604020202020204" pitchFamily="34" charset="0"/>
                <a:cs typeface="Arial" panose="020B0604020202020204" pitchFamily="34" charset="0"/>
              </a:rPr>
              <a:t>Phẫu thuật vs Xạ trị </a:t>
            </a:r>
            <a:endParaRPr lang="en-US" sz="2400" i="1">
              <a:ln w="0"/>
              <a:solidFill>
                <a:srgbClr val="FF1188"/>
              </a:solidFill>
              <a:effectLst>
                <a:glow rad="127000">
                  <a:schemeClr val="bg1"/>
                </a:glow>
              </a:effectLst>
              <a:latin typeface="Arial" panose="020B0604020202020204" pitchFamily="34" charset="0"/>
              <a:ea typeface="+mj-ea"/>
              <a:cs typeface="Arial" panose="020B0604020202020204" pitchFamily="34" charset="0"/>
            </a:endParaRPr>
          </a:p>
        </p:txBody>
      </p:sp>
      <p:sp>
        <p:nvSpPr>
          <p:cNvPr id="6" name="Rectangle 5">
            <a:extLst>
              <a:ext uri="{FF2B5EF4-FFF2-40B4-BE49-F238E27FC236}">
                <a16:creationId xmlns:a16="http://schemas.microsoft.com/office/drawing/2014/main" id="{C5525F1E-B939-75FE-ABA7-65E2EFFD45AD}"/>
              </a:ext>
            </a:extLst>
          </p:cNvPr>
          <p:cNvSpPr/>
          <p:nvPr/>
        </p:nvSpPr>
        <p:spPr>
          <a:xfrm>
            <a:off x="-1637713" y="287849"/>
            <a:ext cx="12027445" cy="623248"/>
          </a:xfrm>
          <a:prstGeom prst="rect">
            <a:avLst/>
          </a:prstGeom>
          <a:noFill/>
        </p:spPr>
        <p:txBody>
          <a:bodyPr wrap="square" lIns="68580" tIns="34290" rIns="68580" bIns="34290">
            <a:spAutoFit/>
          </a:bodyPr>
          <a:lstStyle/>
          <a:p>
            <a:pPr algn="ctr"/>
            <a:r>
              <a:rPr lang="en-US" sz="3600" b="1">
                <a:ln w="0"/>
                <a:solidFill>
                  <a:srgbClr val="CC0066"/>
                </a:solidFill>
                <a:effectLst>
                  <a:glow rad="127000">
                    <a:schemeClr val="bg1"/>
                  </a:glow>
                </a:effectLst>
                <a:latin typeface="Arial" panose="020B0604020202020204" pitchFamily="34" charset="0"/>
                <a:ea typeface="+mj-ea"/>
                <a:cs typeface="Arial" panose="020B0604020202020204" pitchFamily="34" charset="0"/>
              </a:rPr>
              <a:t>Quan điểm nghiêng về PHẪU THUẬT</a:t>
            </a:r>
            <a:endParaRPr lang="en-US" sz="2400" b="1" i="1">
              <a:ln w="0"/>
              <a:solidFill>
                <a:srgbClr val="CC0066"/>
              </a:solidFill>
              <a:effectLst>
                <a:glow rad="127000">
                  <a:schemeClr val="bg1"/>
                </a:glow>
              </a:effectLst>
              <a:latin typeface="Arial" panose="020B0604020202020204" pitchFamily="34" charset="0"/>
              <a:ea typeface="+mj-ea"/>
              <a:cs typeface="Arial" panose="020B0604020202020204" pitchFamily="34" charset="0"/>
            </a:endParaRPr>
          </a:p>
        </p:txBody>
      </p:sp>
      <p:sp>
        <p:nvSpPr>
          <p:cNvPr id="7" name="TextBox 6">
            <a:extLst>
              <a:ext uri="{FF2B5EF4-FFF2-40B4-BE49-F238E27FC236}">
                <a16:creationId xmlns:a16="http://schemas.microsoft.com/office/drawing/2014/main" id="{6E556861-B5CB-AE93-09F3-29A1AF7F9F47}"/>
              </a:ext>
            </a:extLst>
          </p:cNvPr>
          <p:cNvSpPr txBox="1"/>
          <p:nvPr/>
        </p:nvSpPr>
        <p:spPr>
          <a:xfrm>
            <a:off x="464844" y="1406889"/>
            <a:ext cx="10852898" cy="830997"/>
          </a:xfrm>
          <a:prstGeom prst="rect">
            <a:avLst/>
          </a:prstGeom>
          <a:noFill/>
        </p:spPr>
        <p:txBody>
          <a:bodyPr wrap="square" rtlCol="0">
            <a:spAutoFit/>
          </a:bodyPr>
          <a:lstStyle/>
          <a:p>
            <a:pPr marL="514350" indent="-342900">
              <a:spcBef>
                <a:spcPts val="600"/>
              </a:spcBef>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Kiểm soát bệnh tốt. Tử vong đặc hiệu do bệnh có vẻ thấp hơn so với xạ trị ( các nghiên cứu quan sát cỡ mẫu lớn)</a:t>
            </a:r>
          </a:p>
        </p:txBody>
      </p:sp>
      <p:sp>
        <p:nvSpPr>
          <p:cNvPr id="8" name="TextBox 7">
            <a:extLst>
              <a:ext uri="{FF2B5EF4-FFF2-40B4-BE49-F238E27FC236}">
                <a16:creationId xmlns:a16="http://schemas.microsoft.com/office/drawing/2014/main" id="{06784D36-AF6B-D457-292F-E230250A7E46}"/>
              </a:ext>
            </a:extLst>
          </p:cNvPr>
          <p:cNvSpPr txBox="1"/>
          <p:nvPr/>
        </p:nvSpPr>
        <p:spPr>
          <a:xfrm>
            <a:off x="464844" y="2544615"/>
            <a:ext cx="11523458" cy="461665"/>
          </a:xfrm>
          <a:prstGeom prst="rect">
            <a:avLst/>
          </a:prstGeom>
          <a:noFill/>
        </p:spPr>
        <p:txBody>
          <a:bodyPr wrap="square" rtlCol="0">
            <a:spAutoFit/>
          </a:bodyPr>
          <a:lstStyle/>
          <a:p>
            <a:pPr marL="514350" indent="-342900">
              <a:spcBef>
                <a:spcPts val="600"/>
              </a:spcBef>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Chẩn đoán chính xác pTNM </a:t>
            </a:r>
            <a:r>
              <a:rPr lang="en-US" sz="2400">
                <a:solidFill>
                  <a:srgbClr val="002060"/>
                </a:solidFill>
                <a:latin typeface="Arial" panose="020B0604020202020204" pitchFamily="34" charset="0"/>
                <a:cs typeface="Arial" panose="020B0604020202020204" pitchFamily="34" charset="0"/>
                <a:sym typeface="Wingdings" panose="05000000000000000000" pitchFamily="2" charset="2"/>
              </a:rPr>
              <a:t> điều trị tiếp và tiên lượng bệnh</a:t>
            </a:r>
            <a:endParaRPr lang="en-US" sz="240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F4FE433-92FB-FFE6-EA4F-DAC8B15FC06C}"/>
              </a:ext>
            </a:extLst>
          </p:cNvPr>
          <p:cNvSpPr txBox="1"/>
          <p:nvPr/>
        </p:nvSpPr>
        <p:spPr>
          <a:xfrm>
            <a:off x="464844" y="3271239"/>
            <a:ext cx="11523458" cy="461665"/>
          </a:xfrm>
          <a:prstGeom prst="rect">
            <a:avLst/>
          </a:prstGeom>
          <a:noFill/>
        </p:spPr>
        <p:txBody>
          <a:bodyPr wrap="square" rtlCol="0">
            <a:spAutoFit/>
          </a:bodyPr>
          <a:lstStyle/>
          <a:p>
            <a:pPr marL="514350" indent="-342900">
              <a:spcBef>
                <a:spcPts val="600"/>
              </a:spcBef>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Đưa PSA về undetectable </a:t>
            </a:r>
            <a:r>
              <a:rPr lang="en-US" sz="2400">
                <a:solidFill>
                  <a:srgbClr val="002060"/>
                </a:solidFill>
                <a:latin typeface="Arial" panose="020B0604020202020204" pitchFamily="34" charset="0"/>
                <a:cs typeface="Arial" panose="020B0604020202020204" pitchFamily="34" charset="0"/>
                <a:sym typeface="Wingdings" panose="05000000000000000000" pitchFamily="2" charset="2"/>
              </a:rPr>
              <a:t> thuận tiện theo dõi bệnh </a:t>
            </a:r>
            <a:endParaRPr lang="en-US" sz="240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7A7CCAB-90C6-40E8-7281-AFB71ABD42DA}"/>
              </a:ext>
            </a:extLst>
          </p:cNvPr>
          <p:cNvSpPr txBox="1"/>
          <p:nvPr/>
        </p:nvSpPr>
        <p:spPr>
          <a:xfrm>
            <a:off x="464844" y="3997863"/>
            <a:ext cx="11523458" cy="461665"/>
          </a:xfrm>
          <a:prstGeom prst="rect">
            <a:avLst/>
          </a:prstGeom>
          <a:noFill/>
        </p:spPr>
        <p:txBody>
          <a:bodyPr wrap="square" rtlCol="0">
            <a:spAutoFit/>
          </a:bodyPr>
          <a:lstStyle/>
          <a:p>
            <a:pPr marL="514350" indent="-342900">
              <a:spcBef>
                <a:spcPts val="600"/>
              </a:spcBef>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Tránh được tác dụng phụ của ADT khi phối hợp với xạ trị </a:t>
            </a:r>
          </a:p>
        </p:txBody>
      </p:sp>
      <p:sp>
        <p:nvSpPr>
          <p:cNvPr id="11" name="TextBox 10">
            <a:extLst>
              <a:ext uri="{FF2B5EF4-FFF2-40B4-BE49-F238E27FC236}">
                <a16:creationId xmlns:a16="http://schemas.microsoft.com/office/drawing/2014/main" id="{364D4238-1311-94FC-B63C-CE6652A2A715}"/>
              </a:ext>
            </a:extLst>
          </p:cNvPr>
          <p:cNvSpPr txBox="1"/>
          <p:nvPr/>
        </p:nvSpPr>
        <p:spPr>
          <a:xfrm>
            <a:off x="464844" y="4724487"/>
            <a:ext cx="11523458" cy="461665"/>
          </a:xfrm>
          <a:prstGeom prst="rect">
            <a:avLst/>
          </a:prstGeom>
          <a:noFill/>
        </p:spPr>
        <p:txBody>
          <a:bodyPr wrap="square" rtlCol="0">
            <a:spAutoFit/>
          </a:bodyPr>
          <a:lstStyle/>
          <a:p>
            <a:pPr marL="514350" indent="-342900">
              <a:spcBef>
                <a:spcPts val="600"/>
              </a:spcBef>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Tránh được các tác dụng phụ do xạ trị gây nên </a:t>
            </a:r>
          </a:p>
        </p:txBody>
      </p:sp>
      <p:sp>
        <p:nvSpPr>
          <p:cNvPr id="12" name="TextBox 11">
            <a:extLst>
              <a:ext uri="{FF2B5EF4-FFF2-40B4-BE49-F238E27FC236}">
                <a16:creationId xmlns:a16="http://schemas.microsoft.com/office/drawing/2014/main" id="{B86239D2-6242-1A0F-050D-8CBDA5A15BC8}"/>
              </a:ext>
            </a:extLst>
          </p:cNvPr>
          <p:cNvSpPr txBox="1"/>
          <p:nvPr/>
        </p:nvSpPr>
        <p:spPr>
          <a:xfrm>
            <a:off x="464844" y="5451111"/>
            <a:ext cx="11523458" cy="461665"/>
          </a:xfrm>
          <a:prstGeom prst="rect">
            <a:avLst/>
          </a:prstGeom>
          <a:noFill/>
        </p:spPr>
        <p:txBody>
          <a:bodyPr wrap="square" rtlCol="0">
            <a:spAutoFit/>
          </a:bodyPr>
          <a:lstStyle/>
          <a:p>
            <a:pPr marL="514350" indent="-342900">
              <a:spcBef>
                <a:spcPts val="600"/>
              </a:spcBef>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Còn cơ hội điều trị triệt để thứ hai (xạ trị) khi tái phát sinh hóa</a:t>
            </a:r>
          </a:p>
        </p:txBody>
      </p:sp>
      <p:sp>
        <p:nvSpPr>
          <p:cNvPr id="15" name="TextBox 14">
            <a:extLst>
              <a:ext uri="{FF2B5EF4-FFF2-40B4-BE49-F238E27FC236}">
                <a16:creationId xmlns:a16="http://schemas.microsoft.com/office/drawing/2014/main" id="{A12AA09D-0125-742B-60BC-64C4A764B008}"/>
              </a:ext>
            </a:extLst>
          </p:cNvPr>
          <p:cNvSpPr txBox="1"/>
          <p:nvPr/>
        </p:nvSpPr>
        <p:spPr>
          <a:xfrm>
            <a:off x="1874520" y="6459351"/>
            <a:ext cx="12426452" cy="276999"/>
          </a:xfrm>
          <a:prstGeom prst="rect">
            <a:avLst/>
          </a:prstGeom>
          <a:noFill/>
        </p:spPr>
        <p:txBody>
          <a:bodyPr wrap="square">
            <a:spAutoFit/>
          </a:bodyPr>
          <a:lstStyle/>
          <a:p>
            <a:r>
              <a:rPr lang="en-US" sz="1200" b="0" i="0" kern="1200">
                <a:solidFill>
                  <a:srgbClr val="002060"/>
                </a:solidFill>
                <a:effectLst/>
                <a:latin typeface="Arial" panose="020B0604020202020204" pitchFamily="34" charset="0"/>
                <a:cs typeface="Arial" panose="020B0604020202020204" pitchFamily="34" charset="0"/>
              </a:rPr>
              <a:t>Sundaresan VM,. Debate 1: Radical Prostatectomy For the Right Patient With High-Risk Prostate Cancer. Semin Radiat Oncol. 2025 ;35(3):385-392. </a:t>
            </a:r>
            <a:endParaRPr lang="en-US" sz="12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936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3A24EF-2299-A663-0407-CB7A88BFA82E}"/>
              </a:ext>
            </a:extLst>
          </p:cNvPr>
          <p:cNvSpPr>
            <a:spLocks noGrp="1"/>
          </p:cNvSpPr>
          <p:nvPr>
            <p:ph type="title"/>
          </p:nvPr>
        </p:nvSpPr>
        <p:spPr>
          <a:xfrm>
            <a:off x="9224683" y="454049"/>
            <a:ext cx="2967318" cy="401648"/>
          </a:xfrm>
          <a:prstGeom prst="rect">
            <a:avLst/>
          </a:prstGeom>
          <a:solidFill>
            <a:schemeClr val="accent2">
              <a:lumMod val="20000"/>
              <a:lumOff val="80000"/>
            </a:schemeClr>
          </a:solidFill>
        </p:spPr>
        <p:txBody>
          <a:bodyPr wrap="square" lIns="68580" tIns="34290" rIns="68580" bIns="34290">
            <a:spAutoFit/>
          </a:bodyPr>
          <a:lstStyle/>
          <a:p>
            <a:r>
              <a:rPr lang="en-US" sz="2400" i="1">
                <a:ln w="0"/>
                <a:solidFill>
                  <a:srgbClr val="FF1188"/>
                </a:solidFill>
                <a:effectLst>
                  <a:glow rad="127000">
                    <a:schemeClr val="bg1"/>
                  </a:glow>
                </a:effectLst>
                <a:latin typeface="Arial" panose="020B0604020202020204" pitchFamily="34" charset="0"/>
                <a:cs typeface="Arial" panose="020B0604020202020204" pitchFamily="34" charset="0"/>
              </a:rPr>
              <a:t>Phẫu thuật vs Xạ trị </a:t>
            </a:r>
            <a:endParaRPr lang="en-US" sz="2400" i="1">
              <a:ln w="0"/>
              <a:solidFill>
                <a:srgbClr val="FF1188"/>
              </a:solidFill>
              <a:effectLst>
                <a:glow rad="127000">
                  <a:schemeClr val="bg1"/>
                </a:glow>
              </a:effectLst>
              <a:latin typeface="Arial" panose="020B0604020202020204" pitchFamily="34" charset="0"/>
              <a:ea typeface="+mj-ea"/>
              <a:cs typeface="Arial" panose="020B0604020202020204" pitchFamily="34" charset="0"/>
            </a:endParaRPr>
          </a:p>
        </p:txBody>
      </p:sp>
      <p:sp>
        <p:nvSpPr>
          <p:cNvPr id="5" name="Rectangle 4">
            <a:extLst>
              <a:ext uri="{FF2B5EF4-FFF2-40B4-BE49-F238E27FC236}">
                <a16:creationId xmlns:a16="http://schemas.microsoft.com/office/drawing/2014/main" id="{01E48E05-6050-C487-1533-BE2843992D87}"/>
              </a:ext>
            </a:extLst>
          </p:cNvPr>
          <p:cNvSpPr/>
          <p:nvPr/>
        </p:nvSpPr>
        <p:spPr>
          <a:xfrm>
            <a:off x="-1637712" y="287849"/>
            <a:ext cx="10862396" cy="623248"/>
          </a:xfrm>
          <a:prstGeom prst="rect">
            <a:avLst/>
          </a:prstGeom>
          <a:noFill/>
        </p:spPr>
        <p:txBody>
          <a:bodyPr wrap="square" lIns="68580" tIns="34290" rIns="68580" bIns="34290">
            <a:spAutoFit/>
          </a:bodyPr>
          <a:lstStyle/>
          <a:p>
            <a:pPr algn="ctr"/>
            <a:r>
              <a:rPr lang="en-US" sz="3600" b="1">
                <a:ln w="0"/>
                <a:solidFill>
                  <a:srgbClr val="CC0066"/>
                </a:solidFill>
                <a:effectLst>
                  <a:glow rad="127000">
                    <a:schemeClr val="bg1"/>
                  </a:glow>
                </a:effectLst>
                <a:latin typeface="Arial" panose="020B0604020202020204" pitchFamily="34" charset="0"/>
                <a:ea typeface="+mj-ea"/>
                <a:cs typeface="Arial" panose="020B0604020202020204" pitchFamily="34" charset="0"/>
              </a:rPr>
              <a:t>Quan điểm nghiêng về XẠ TRỊ</a:t>
            </a:r>
            <a:endParaRPr lang="en-US" sz="2400" b="1" i="1">
              <a:ln w="0"/>
              <a:solidFill>
                <a:srgbClr val="CC0066"/>
              </a:solidFill>
              <a:effectLst>
                <a:glow rad="127000">
                  <a:schemeClr val="bg1"/>
                </a:glow>
              </a:effectLst>
              <a:latin typeface="Arial" panose="020B0604020202020204" pitchFamily="34" charset="0"/>
              <a:ea typeface="+mj-ea"/>
              <a:cs typeface="Arial" panose="020B0604020202020204" pitchFamily="34" charset="0"/>
            </a:endParaRPr>
          </a:p>
        </p:txBody>
      </p:sp>
      <p:sp>
        <p:nvSpPr>
          <p:cNvPr id="7" name="TextBox 6">
            <a:extLst>
              <a:ext uri="{FF2B5EF4-FFF2-40B4-BE49-F238E27FC236}">
                <a16:creationId xmlns:a16="http://schemas.microsoft.com/office/drawing/2014/main" id="{323C42E0-8916-DA07-F0C7-8B0490AF5BCA}"/>
              </a:ext>
            </a:extLst>
          </p:cNvPr>
          <p:cNvSpPr txBox="1"/>
          <p:nvPr/>
        </p:nvSpPr>
        <p:spPr>
          <a:xfrm>
            <a:off x="528578" y="6254141"/>
            <a:ext cx="11134844" cy="461665"/>
          </a:xfrm>
          <a:prstGeom prst="rect">
            <a:avLst/>
          </a:prstGeom>
          <a:noFill/>
        </p:spPr>
        <p:txBody>
          <a:bodyPr wrap="square">
            <a:spAutoFit/>
          </a:bodyPr>
          <a:lstStyle/>
          <a:p>
            <a:r>
              <a:rPr lang="en-US" sz="1200" b="0" i="0">
                <a:solidFill>
                  <a:srgbClr val="002060"/>
                </a:solidFill>
                <a:effectLst/>
                <a:latin typeface="Arial" panose="020B0604020202020204" pitchFamily="34" charset="0"/>
                <a:cs typeface="Arial" panose="020B0604020202020204" pitchFamily="34" charset="0"/>
              </a:rPr>
              <a:t>Rooney MK,. Debate 1: High-Risk Localized Prostate Cancer: Why Combination Hormone Therapy and Radiotherapy is the Optimal Treatment Strategy for Most Men. Semin Radiat Oncol. 2025;35(3):393-401.</a:t>
            </a:r>
            <a:endParaRPr lang="en-US" sz="120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E369552-0763-56F9-C8C3-B14FBA5D6610}"/>
              </a:ext>
            </a:extLst>
          </p:cNvPr>
          <p:cNvSpPr txBox="1"/>
          <p:nvPr/>
        </p:nvSpPr>
        <p:spPr>
          <a:xfrm>
            <a:off x="464844" y="1638385"/>
            <a:ext cx="10852898" cy="461665"/>
          </a:xfrm>
          <a:prstGeom prst="rect">
            <a:avLst/>
          </a:prstGeom>
          <a:noFill/>
        </p:spPr>
        <p:txBody>
          <a:bodyPr wrap="square" rtlCol="0">
            <a:spAutoFit/>
          </a:bodyPr>
          <a:lstStyle/>
          <a:p>
            <a:pPr marL="514350" indent="-342900">
              <a:spcBef>
                <a:spcPts val="600"/>
              </a:spcBef>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Kiểm soát bệnh tốt </a:t>
            </a:r>
          </a:p>
        </p:txBody>
      </p:sp>
      <p:sp>
        <p:nvSpPr>
          <p:cNvPr id="9" name="TextBox 8">
            <a:extLst>
              <a:ext uri="{FF2B5EF4-FFF2-40B4-BE49-F238E27FC236}">
                <a16:creationId xmlns:a16="http://schemas.microsoft.com/office/drawing/2014/main" id="{45E47530-54ED-8965-F4B0-262EE85E69E5}"/>
              </a:ext>
            </a:extLst>
          </p:cNvPr>
          <p:cNvSpPr txBox="1"/>
          <p:nvPr/>
        </p:nvSpPr>
        <p:spPr>
          <a:xfrm>
            <a:off x="464844" y="2189577"/>
            <a:ext cx="10852898" cy="461665"/>
          </a:xfrm>
          <a:prstGeom prst="rect">
            <a:avLst/>
          </a:prstGeom>
          <a:noFill/>
        </p:spPr>
        <p:txBody>
          <a:bodyPr wrap="square" rtlCol="0">
            <a:spAutoFit/>
          </a:bodyPr>
          <a:lstStyle/>
          <a:p>
            <a:pPr marL="514350" indent="-342900">
              <a:spcBef>
                <a:spcPts val="600"/>
              </a:spcBef>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Các kỹ thuật xạ trị hiện đại: giảm độc tính </a:t>
            </a:r>
          </a:p>
        </p:txBody>
      </p:sp>
      <p:sp>
        <p:nvSpPr>
          <p:cNvPr id="10" name="TextBox 9">
            <a:extLst>
              <a:ext uri="{FF2B5EF4-FFF2-40B4-BE49-F238E27FC236}">
                <a16:creationId xmlns:a16="http://schemas.microsoft.com/office/drawing/2014/main" id="{F5A6854B-097D-20DE-B6A1-D70ED8DD41AA}"/>
              </a:ext>
            </a:extLst>
          </p:cNvPr>
          <p:cNvSpPr txBox="1"/>
          <p:nvPr/>
        </p:nvSpPr>
        <p:spPr>
          <a:xfrm>
            <a:off x="464844" y="2829499"/>
            <a:ext cx="10852898" cy="830997"/>
          </a:xfrm>
          <a:prstGeom prst="rect">
            <a:avLst/>
          </a:prstGeom>
          <a:noFill/>
        </p:spPr>
        <p:txBody>
          <a:bodyPr wrap="square" rtlCol="0">
            <a:spAutoFit/>
          </a:bodyPr>
          <a:lstStyle/>
          <a:p>
            <a:pPr marL="514350" indent="-342900">
              <a:spcBef>
                <a:spcPts val="600"/>
              </a:spcBef>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Có kết hợp với ADT: lợi điểm khi có nguy cơ vi di căn (PSA &gt; 20, Gleason 8-9, GPB dạng ductal hay fibriform)</a:t>
            </a:r>
          </a:p>
        </p:txBody>
      </p:sp>
      <p:sp>
        <p:nvSpPr>
          <p:cNvPr id="11" name="TextBox 10">
            <a:extLst>
              <a:ext uri="{FF2B5EF4-FFF2-40B4-BE49-F238E27FC236}">
                <a16:creationId xmlns:a16="http://schemas.microsoft.com/office/drawing/2014/main" id="{2F2F58FC-3712-9692-DDE0-C63ED57E6A46}"/>
              </a:ext>
            </a:extLst>
          </p:cNvPr>
          <p:cNvSpPr txBox="1"/>
          <p:nvPr/>
        </p:nvSpPr>
        <p:spPr>
          <a:xfrm>
            <a:off x="464844" y="3826571"/>
            <a:ext cx="10852898" cy="830997"/>
          </a:xfrm>
          <a:prstGeom prst="rect">
            <a:avLst/>
          </a:prstGeom>
          <a:noFill/>
        </p:spPr>
        <p:txBody>
          <a:bodyPr wrap="square" rtlCol="0">
            <a:spAutoFit/>
          </a:bodyPr>
          <a:lstStyle/>
          <a:p>
            <a:pPr marL="514350" indent="-342900">
              <a:spcBef>
                <a:spcPts val="600"/>
              </a:spcBef>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Lợi điểm khi bướu xâm lấn xung quanh (vỏ bao, túi tinh, trực tràng, bàng quang)</a:t>
            </a:r>
          </a:p>
        </p:txBody>
      </p:sp>
      <p:sp>
        <p:nvSpPr>
          <p:cNvPr id="12" name="TextBox 11">
            <a:extLst>
              <a:ext uri="{FF2B5EF4-FFF2-40B4-BE49-F238E27FC236}">
                <a16:creationId xmlns:a16="http://schemas.microsoft.com/office/drawing/2014/main" id="{E7B0619B-2FC7-CAAF-1883-CE3F3663696B}"/>
              </a:ext>
            </a:extLst>
          </p:cNvPr>
          <p:cNvSpPr txBox="1"/>
          <p:nvPr/>
        </p:nvSpPr>
        <p:spPr>
          <a:xfrm>
            <a:off x="464844" y="4851610"/>
            <a:ext cx="10852898" cy="461665"/>
          </a:xfrm>
          <a:prstGeom prst="rect">
            <a:avLst/>
          </a:prstGeom>
          <a:noFill/>
        </p:spPr>
        <p:txBody>
          <a:bodyPr wrap="square" rtlCol="0">
            <a:spAutoFit/>
          </a:bodyPr>
          <a:lstStyle/>
          <a:p>
            <a:pPr marL="514350" indent="-342900">
              <a:spcBef>
                <a:spcPts val="600"/>
              </a:spcBef>
              <a:buFont typeface="Arial" panose="020B0604020202020204" pitchFamily="34" charset="0"/>
              <a:buChar char="•"/>
            </a:pPr>
            <a:r>
              <a:rPr lang="en-US" sz="2400">
                <a:solidFill>
                  <a:srgbClr val="002060"/>
                </a:solidFill>
                <a:latin typeface="Arial" panose="020B0604020202020204" pitchFamily="34" charset="0"/>
                <a:cs typeface="Arial" panose="020B0604020202020204" pitchFamily="34" charset="0"/>
              </a:rPr>
              <a:t>Đặc điểm BN: thể trạng kém, bệnh nội khoa, lớn tuổi</a:t>
            </a:r>
          </a:p>
        </p:txBody>
      </p:sp>
    </p:spTree>
    <p:extLst>
      <p:ext uri="{BB962C8B-B14F-4D97-AF65-F5344CB8AC3E}">
        <p14:creationId xmlns:p14="http://schemas.microsoft.com/office/powerpoint/2010/main" val="3493784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A997844-798A-7339-DF36-35722F9A8D21}"/>
              </a:ext>
            </a:extLst>
          </p:cNvPr>
          <p:cNvSpPr/>
          <p:nvPr/>
        </p:nvSpPr>
        <p:spPr>
          <a:xfrm>
            <a:off x="7079654" y="2702816"/>
            <a:ext cx="3579748" cy="1274204"/>
          </a:xfrm>
          <a:prstGeom prst="rect">
            <a:avLst/>
          </a:prstGeom>
          <a:solidFill>
            <a:srgbClr val="B1D0ED"/>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82D5DC7-43FC-D14A-879B-7A8EAF08C795}"/>
              </a:ext>
            </a:extLst>
          </p:cNvPr>
          <p:cNvSpPr/>
          <p:nvPr/>
        </p:nvSpPr>
        <p:spPr>
          <a:xfrm>
            <a:off x="3624838" y="1623095"/>
            <a:ext cx="3341795" cy="947968"/>
          </a:xfrm>
          <a:prstGeom prst="rect">
            <a:avLst/>
          </a:prstGeom>
          <a:solidFill>
            <a:schemeClr val="tx2">
              <a:lumMod val="10000"/>
              <a:lumOff val="9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5ABB3F3-AE7B-DE6A-428A-073018C65537}"/>
              </a:ext>
            </a:extLst>
          </p:cNvPr>
          <p:cNvSpPr/>
          <p:nvPr/>
        </p:nvSpPr>
        <p:spPr>
          <a:xfrm>
            <a:off x="7122486" y="1623095"/>
            <a:ext cx="3536915" cy="947968"/>
          </a:xfrm>
          <a:prstGeom prst="rect">
            <a:avLst/>
          </a:prstGeom>
          <a:solidFill>
            <a:schemeClr val="tx2">
              <a:lumMod val="10000"/>
              <a:lumOff val="9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5286A61-CE16-3EC5-F515-BD74042CFB28}"/>
              </a:ext>
            </a:extLst>
          </p:cNvPr>
          <p:cNvSpPr/>
          <p:nvPr/>
        </p:nvSpPr>
        <p:spPr>
          <a:xfrm>
            <a:off x="1212989" y="2710398"/>
            <a:ext cx="2286000" cy="1266621"/>
          </a:xfrm>
          <a:prstGeom prst="rect">
            <a:avLst/>
          </a:prstGeom>
          <a:solidFill>
            <a:srgbClr val="B1D0ED"/>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341148-EF12-EAC8-F67C-098AFE0C9551}"/>
              </a:ext>
            </a:extLst>
          </p:cNvPr>
          <p:cNvSpPr/>
          <p:nvPr/>
        </p:nvSpPr>
        <p:spPr>
          <a:xfrm>
            <a:off x="3624838" y="2688504"/>
            <a:ext cx="3341795" cy="1274204"/>
          </a:xfrm>
          <a:prstGeom prst="rect">
            <a:avLst/>
          </a:prstGeom>
          <a:solidFill>
            <a:srgbClr val="B1D0ED"/>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D031E7B-304D-8B3E-C92B-4D335BC5B1A7}"/>
              </a:ext>
            </a:extLst>
          </p:cNvPr>
          <p:cNvSpPr/>
          <p:nvPr/>
        </p:nvSpPr>
        <p:spPr>
          <a:xfrm>
            <a:off x="1200159" y="4702548"/>
            <a:ext cx="2286000" cy="1220594"/>
          </a:xfrm>
          <a:prstGeom prst="rect">
            <a:avLst/>
          </a:prstGeom>
          <a:solidFill>
            <a:srgbClr val="ADCFED"/>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8DED3A5-B68B-EA09-2D24-A2DCBDEC394E}"/>
              </a:ext>
            </a:extLst>
          </p:cNvPr>
          <p:cNvSpPr/>
          <p:nvPr/>
        </p:nvSpPr>
        <p:spPr>
          <a:xfrm>
            <a:off x="3624836" y="4702548"/>
            <a:ext cx="3341795" cy="1220594"/>
          </a:xfrm>
          <a:prstGeom prst="rect">
            <a:avLst/>
          </a:prstGeom>
          <a:solidFill>
            <a:srgbClr val="ADCFED"/>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CB355B8-F449-8F45-4BE1-BABEDEE7789B}"/>
              </a:ext>
            </a:extLst>
          </p:cNvPr>
          <p:cNvSpPr/>
          <p:nvPr/>
        </p:nvSpPr>
        <p:spPr>
          <a:xfrm>
            <a:off x="7079652" y="4714309"/>
            <a:ext cx="3579749" cy="1208833"/>
          </a:xfrm>
          <a:prstGeom prst="rect">
            <a:avLst/>
          </a:prstGeom>
          <a:solidFill>
            <a:srgbClr val="ADCFED"/>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18CC9F-00B5-7FE9-ED65-B083982406C2}"/>
              </a:ext>
            </a:extLst>
          </p:cNvPr>
          <p:cNvSpPr/>
          <p:nvPr/>
        </p:nvSpPr>
        <p:spPr>
          <a:xfrm>
            <a:off x="1214404" y="1613625"/>
            <a:ext cx="2286000" cy="947968"/>
          </a:xfrm>
          <a:prstGeom prst="rect">
            <a:avLst/>
          </a:prstGeom>
          <a:solidFill>
            <a:schemeClr val="tx2">
              <a:lumMod val="10000"/>
              <a:lumOff val="9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A3D2F27-DC68-714C-ACD4-0BA0E4EE909A}"/>
              </a:ext>
            </a:extLst>
          </p:cNvPr>
          <p:cNvSpPr/>
          <p:nvPr/>
        </p:nvSpPr>
        <p:spPr>
          <a:xfrm>
            <a:off x="-1637713" y="343249"/>
            <a:ext cx="10862396" cy="623248"/>
          </a:xfrm>
          <a:prstGeom prst="rect">
            <a:avLst/>
          </a:prstGeom>
          <a:noFill/>
        </p:spPr>
        <p:txBody>
          <a:bodyPr wrap="square" lIns="68580" tIns="34290" rIns="68580" bIns="34290">
            <a:spAutoFit/>
          </a:bodyPr>
          <a:lstStyle/>
          <a:p>
            <a:pPr algn="ctr"/>
            <a:r>
              <a:rPr lang="en-US" sz="3600" b="1">
                <a:ln w="0"/>
                <a:solidFill>
                  <a:srgbClr val="CC0066"/>
                </a:solidFill>
                <a:effectLst>
                  <a:glow rad="127000">
                    <a:schemeClr val="bg1"/>
                  </a:glow>
                </a:effectLst>
                <a:latin typeface="Arial" panose="020B0604020202020204" pitchFamily="34" charset="0"/>
                <a:ea typeface="+mj-ea"/>
                <a:cs typeface="Arial" panose="020B0604020202020204" pitchFamily="34" charset="0"/>
              </a:rPr>
              <a:t>Các yếu tố cân nhắc lựa chọn</a:t>
            </a:r>
            <a:endParaRPr lang="en-US" sz="2400" b="1" i="1">
              <a:ln w="0"/>
              <a:solidFill>
                <a:srgbClr val="CC0066"/>
              </a:solidFill>
              <a:effectLst>
                <a:glow rad="127000">
                  <a:schemeClr val="bg1"/>
                </a:glow>
              </a:effectLst>
              <a:latin typeface="Arial" panose="020B0604020202020204" pitchFamily="34" charset="0"/>
              <a:ea typeface="+mj-ea"/>
              <a:cs typeface="Arial" panose="020B0604020202020204" pitchFamily="34" charset="0"/>
            </a:endParaRPr>
          </a:p>
        </p:txBody>
      </p:sp>
      <p:sp>
        <p:nvSpPr>
          <p:cNvPr id="5" name="Title 3">
            <a:extLst>
              <a:ext uri="{FF2B5EF4-FFF2-40B4-BE49-F238E27FC236}">
                <a16:creationId xmlns:a16="http://schemas.microsoft.com/office/drawing/2014/main" id="{601EB977-26DC-42FE-E87E-396387DDBDFF}"/>
              </a:ext>
            </a:extLst>
          </p:cNvPr>
          <p:cNvSpPr>
            <a:spLocks noGrp="1"/>
          </p:cNvSpPr>
          <p:nvPr>
            <p:ph type="title"/>
          </p:nvPr>
        </p:nvSpPr>
        <p:spPr>
          <a:xfrm>
            <a:off x="9224683" y="454049"/>
            <a:ext cx="2967318" cy="401648"/>
          </a:xfrm>
          <a:prstGeom prst="rect">
            <a:avLst/>
          </a:prstGeom>
          <a:solidFill>
            <a:schemeClr val="accent2">
              <a:lumMod val="20000"/>
              <a:lumOff val="80000"/>
            </a:schemeClr>
          </a:solidFill>
        </p:spPr>
        <p:txBody>
          <a:bodyPr wrap="square" lIns="68580" tIns="34290" rIns="68580" bIns="34290">
            <a:spAutoFit/>
          </a:bodyPr>
          <a:lstStyle/>
          <a:p>
            <a:r>
              <a:rPr lang="en-US" sz="2400" i="1">
                <a:ln w="0"/>
                <a:solidFill>
                  <a:srgbClr val="FF1188"/>
                </a:solidFill>
                <a:effectLst>
                  <a:glow rad="127000">
                    <a:schemeClr val="bg1"/>
                  </a:glow>
                </a:effectLst>
                <a:latin typeface="Arial" panose="020B0604020202020204" pitchFamily="34" charset="0"/>
                <a:cs typeface="Arial" panose="020B0604020202020204" pitchFamily="34" charset="0"/>
              </a:rPr>
              <a:t>Phẫu thuật vs Xạ trị </a:t>
            </a:r>
            <a:endParaRPr lang="en-US" sz="2400" i="1">
              <a:ln w="0"/>
              <a:solidFill>
                <a:srgbClr val="FF1188"/>
              </a:solidFill>
              <a:effectLst>
                <a:glow rad="127000">
                  <a:schemeClr val="bg1"/>
                </a:glow>
              </a:effectLst>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281E42CA-C5AC-C5D0-6862-8CED774C6400}"/>
              </a:ext>
            </a:extLst>
          </p:cNvPr>
          <p:cNvSpPr txBox="1"/>
          <p:nvPr/>
        </p:nvSpPr>
        <p:spPr>
          <a:xfrm>
            <a:off x="3624836" y="1059611"/>
            <a:ext cx="3341795" cy="461665"/>
          </a:xfrm>
          <a:prstGeom prst="rect">
            <a:avLst/>
          </a:prstGeom>
          <a:solidFill>
            <a:schemeClr val="accent2">
              <a:lumMod val="20000"/>
              <a:lumOff val="80000"/>
            </a:schemeClr>
          </a:solidFill>
          <a:ln w="19050">
            <a:solidFill>
              <a:schemeClr val="accent2">
                <a:lumMod val="75000"/>
              </a:schemeClr>
            </a:solidFill>
          </a:ln>
        </p:spPr>
        <p:txBody>
          <a:bodyPr wrap="square" rtlCol="0">
            <a:spAutoFit/>
          </a:bodyPr>
          <a:lstStyle/>
          <a:p>
            <a:pPr marL="171450" algn="ctr">
              <a:spcBef>
                <a:spcPts val="600"/>
              </a:spcBef>
            </a:pPr>
            <a:r>
              <a:rPr lang="en-US" sz="2400" b="1">
                <a:solidFill>
                  <a:srgbClr val="FF0066"/>
                </a:solidFill>
                <a:latin typeface="Arial" panose="020B0604020202020204" pitchFamily="34" charset="0"/>
                <a:cs typeface="Arial" panose="020B0604020202020204" pitchFamily="34" charset="0"/>
              </a:rPr>
              <a:t>Phẫu thuật </a:t>
            </a:r>
          </a:p>
        </p:txBody>
      </p:sp>
      <p:sp>
        <p:nvSpPr>
          <p:cNvPr id="7" name="TextBox 6">
            <a:extLst>
              <a:ext uri="{FF2B5EF4-FFF2-40B4-BE49-F238E27FC236}">
                <a16:creationId xmlns:a16="http://schemas.microsoft.com/office/drawing/2014/main" id="{1514C4F0-B727-289D-77FE-EFA6A08C516D}"/>
              </a:ext>
            </a:extLst>
          </p:cNvPr>
          <p:cNvSpPr txBox="1"/>
          <p:nvPr/>
        </p:nvSpPr>
        <p:spPr>
          <a:xfrm>
            <a:off x="7101069" y="1059611"/>
            <a:ext cx="3536915" cy="461665"/>
          </a:xfrm>
          <a:prstGeom prst="rect">
            <a:avLst/>
          </a:prstGeom>
          <a:solidFill>
            <a:schemeClr val="accent2">
              <a:lumMod val="20000"/>
              <a:lumOff val="80000"/>
            </a:schemeClr>
          </a:solidFill>
          <a:ln w="19050">
            <a:solidFill>
              <a:schemeClr val="accent2">
                <a:lumMod val="75000"/>
              </a:schemeClr>
            </a:solidFill>
          </a:ln>
        </p:spPr>
        <p:txBody>
          <a:bodyPr wrap="square" rtlCol="0">
            <a:spAutoFit/>
          </a:bodyPr>
          <a:lstStyle/>
          <a:p>
            <a:pPr algn="ctr">
              <a:spcBef>
                <a:spcPts val="600"/>
              </a:spcBef>
            </a:pPr>
            <a:r>
              <a:rPr lang="en-US" sz="2400" b="1">
                <a:solidFill>
                  <a:srgbClr val="FF0066"/>
                </a:solidFill>
                <a:latin typeface="Arial" panose="020B0604020202020204" pitchFamily="34" charset="0"/>
                <a:cs typeface="Arial" panose="020B0604020202020204" pitchFamily="34" charset="0"/>
              </a:rPr>
              <a:t>Xạ trị </a:t>
            </a:r>
          </a:p>
        </p:txBody>
      </p:sp>
      <p:sp>
        <p:nvSpPr>
          <p:cNvPr id="8" name="TextBox 7">
            <a:extLst>
              <a:ext uri="{FF2B5EF4-FFF2-40B4-BE49-F238E27FC236}">
                <a16:creationId xmlns:a16="http://schemas.microsoft.com/office/drawing/2014/main" id="{648DF05A-3761-2D91-AB19-84EC4BB73422}"/>
              </a:ext>
            </a:extLst>
          </p:cNvPr>
          <p:cNvSpPr txBox="1"/>
          <p:nvPr/>
        </p:nvSpPr>
        <p:spPr>
          <a:xfrm>
            <a:off x="1127540" y="1724782"/>
            <a:ext cx="2286000" cy="769441"/>
          </a:xfrm>
          <a:prstGeom prst="rect">
            <a:avLst/>
          </a:prstGeom>
          <a:noFill/>
        </p:spPr>
        <p:txBody>
          <a:bodyPr wrap="square" rtlCol="0">
            <a:spAutoFit/>
          </a:bodyPr>
          <a:lstStyle/>
          <a:p>
            <a:pPr marL="171450">
              <a:spcBef>
                <a:spcPts val="600"/>
              </a:spcBef>
            </a:pPr>
            <a:r>
              <a:rPr lang="en-US" sz="2200">
                <a:solidFill>
                  <a:srgbClr val="002060"/>
                </a:solidFill>
                <a:latin typeface="Arial" panose="020B0604020202020204" pitchFamily="34" charset="0"/>
                <a:cs typeface="Arial" panose="020B0604020202020204" pitchFamily="34" charset="0"/>
              </a:rPr>
              <a:t>Tình trạng sức khỏe chung</a:t>
            </a:r>
          </a:p>
        </p:txBody>
      </p:sp>
      <p:sp>
        <p:nvSpPr>
          <p:cNvPr id="9" name="TextBox 8">
            <a:extLst>
              <a:ext uri="{FF2B5EF4-FFF2-40B4-BE49-F238E27FC236}">
                <a16:creationId xmlns:a16="http://schemas.microsoft.com/office/drawing/2014/main" id="{89158A96-F7C3-2639-D02D-9BE6333E48D9}"/>
              </a:ext>
            </a:extLst>
          </p:cNvPr>
          <p:cNvSpPr txBox="1"/>
          <p:nvPr/>
        </p:nvSpPr>
        <p:spPr>
          <a:xfrm>
            <a:off x="3957544" y="1862225"/>
            <a:ext cx="2286000" cy="430887"/>
          </a:xfrm>
          <a:prstGeom prst="rect">
            <a:avLst/>
          </a:prstGeom>
          <a:noFill/>
        </p:spPr>
        <p:txBody>
          <a:bodyPr wrap="square" rtlCol="0">
            <a:spAutoFit/>
          </a:bodyPr>
          <a:lstStyle/>
          <a:p>
            <a:pPr marL="171450" algn="ctr">
              <a:spcBef>
                <a:spcPts val="600"/>
              </a:spcBef>
            </a:pPr>
            <a:r>
              <a:rPr lang="en-US" sz="2200">
                <a:solidFill>
                  <a:srgbClr val="002060"/>
                </a:solidFill>
                <a:latin typeface="Arial" panose="020B0604020202020204" pitchFamily="34" charset="0"/>
                <a:cs typeface="Arial" panose="020B0604020202020204" pitchFamily="34" charset="0"/>
              </a:rPr>
              <a:t>“Trẻ tuổi” </a:t>
            </a:r>
          </a:p>
        </p:txBody>
      </p:sp>
      <p:sp>
        <p:nvSpPr>
          <p:cNvPr id="10" name="TextBox 9">
            <a:extLst>
              <a:ext uri="{FF2B5EF4-FFF2-40B4-BE49-F238E27FC236}">
                <a16:creationId xmlns:a16="http://schemas.microsoft.com/office/drawing/2014/main" id="{3693996D-2AC7-F4AB-9A8E-96B65A8A6DCE}"/>
              </a:ext>
            </a:extLst>
          </p:cNvPr>
          <p:cNvSpPr txBox="1"/>
          <p:nvPr/>
        </p:nvSpPr>
        <p:spPr>
          <a:xfrm>
            <a:off x="6966633" y="1767197"/>
            <a:ext cx="3536914" cy="769441"/>
          </a:xfrm>
          <a:prstGeom prst="rect">
            <a:avLst/>
          </a:prstGeom>
          <a:noFill/>
        </p:spPr>
        <p:txBody>
          <a:bodyPr wrap="square" rtlCol="0">
            <a:spAutoFit/>
          </a:bodyPr>
          <a:lstStyle/>
          <a:p>
            <a:pPr marL="171450" algn="ctr">
              <a:spcBef>
                <a:spcPts val="600"/>
              </a:spcBef>
            </a:pPr>
            <a:r>
              <a:rPr lang="en-US" sz="2200">
                <a:solidFill>
                  <a:srgbClr val="002060"/>
                </a:solidFill>
                <a:latin typeface="Arial" panose="020B0604020202020204" pitchFamily="34" charset="0"/>
                <a:cs typeface="Arial" panose="020B0604020202020204" pitchFamily="34" charset="0"/>
              </a:rPr>
              <a:t>Lớn tuổi, bệnh nội khoa, không đồng ý mổ</a:t>
            </a:r>
          </a:p>
        </p:txBody>
      </p:sp>
      <p:sp>
        <p:nvSpPr>
          <p:cNvPr id="11" name="TextBox 10">
            <a:extLst>
              <a:ext uri="{FF2B5EF4-FFF2-40B4-BE49-F238E27FC236}">
                <a16:creationId xmlns:a16="http://schemas.microsoft.com/office/drawing/2014/main" id="{955BD81B-0754-4D0E-4A6E-494CD76A59DE}"/>
              </a:ext>
            </a:extLst>
          </p:cNvPr>
          <p:cNvSpPr txBox="1"/>
          <p:nvPr/>
        </p:nvSpPr>
        <p:spPr>
          <a:xfrm>
            <a:off x="1244621" y="2955197"/>
            <a:ext cx="1838960" cy="769441"/>
          </a:xfrm>
          <a:prstGeom prst="rect">
            <a:avLst/>
          </a:prstGeom>
          <a:noFill/>
        </p:spPr>
        <p:txBody>
          <a:bodyPr wrap="square" rtlCol="0">
            <a:spAutoFit/>
          </a:bodyPr>
          <a:lstStyle/>
          <a:p>
            <a:pPr marL="171450">
              <a:spcBef>
                <a:spcPts val="600"/>
              </a:spcBef>
            </a:pPr>
            <a:r>
              <a:rPr lang="en-US" sz="2200">
                <a:solidFill>
                  <a:srgbClr val="002060"/>
                </a:solidFill>
                <a:latin typeface="Arial" panose="020B0604020202020204" pitchFamily="34" charset="0"/>
                <a:cs typeface="Arial" panose="020B0604020202020204" pitchFamily="34" charset="0"/>
              </a:rPr>
              <a:t>Đặc điểm bệnh lý </a:t>
            </a:r>
          </a:p>
        </p:txBody>
      </p:sp>
      <p:sp>
        <p:nvSpPr>
          <p:cNvPr id="12" name="TextBox 11">
            <a:extLst>
              <a:ext uri="{FF2B5EF4-FFF2-40B4-BE49-F238E27FC236}">
                <a16:creationId xmlns:a16="http://schemas.microsoft.com/office/drawing/2014/main" id="{CCA335FB-57D2-6C4D-4341-18A91131B23F}"/>
              </a:ext>
            </a:extLst>
          </p:cNvPr>
          <p:cNvSpPr txBox="1"/>
          <p:nvPr/>
        </p:nvSpPr>
        <p:spPr>
          <a:xfrm>
            <a:off x="7369213" y="2895640"/>
            <a:ext cx="2663178" cy="769441"/>
          </a:xfrm>
          <a:prstGeom prst="rect">
            <a:avLst/>
          </a:prstGeom>
          <a:noFill/>
        </p:spPr>
        <p:txBody>
          <a:bodyPr wrap="square" rtlCol="0">
            <a:spAutoFit/>
          </a:bodyPr>
          <a:lstStyle/>
          <a:p>
            <a:pPr marL="171450" algn="ctr">
              <a:spcBef>
                <a:spcPts val="600"/>
              </a:spcBef>
            </a:pPr>
            <a:r>
              <a:rPr lang="en-US" sz="2200">
                <a:solidFill>
                  <a:srgbClr val="002060"/>
                </a:solidFill>
                <a:latin typeface="Arial" panose="020B0604020202020204" pitchFamily="34" charset="0"/>
                <a:cs typeface="Arial" panose="020B0604020202020204" pitchFamily="34" charset="0"/>
              </a:rPr>
              <a:t>Bướu xâm lấn xung quanh</a:t>
            </a:r>
          </a:p>
        </p:txBody>
      </p:sp>
      <p:sp>
        <p:nvSpPr>
          <p:cNvPr id="13" name="TextBox 12">
            <a:extLst>
              <a:ext uri="{FF2B5EF4-FFF2-40B4-BE49-F238E27FC236}">
                <a16:creationId xmlns:a16="http://schemas.microsoft.com/office/drawing/2014/main" id="{99486929-3227-EEC2-15F8-86A70730D90D}"/>
              </a:ext>
            </a:extLst>
          </p:cNvPr>
          <p:cNvSpPr txBox="1"/>
          <p:nvPr/>
        </p:nvSpPr>
        <p:spPr>
          <a:xfrm>
            <a:off x="3373140" y="2777768"/>
            <a:ext cx="3706514" cy="1184940"/>
          </a:xfrm>
          <a:prstGeom prst="rect">
            <a:avLst/>
          </a:prstGeom>
          <a:noFill/>
        </p:spPr>
        <p:txBody>
          <a:bodyPr wrap="square" rtlCol="0">
            <a:spAutoFit/>
          </a:bodyPr>
          <a:lstStyle/>
          <a:p>
            <a:pPr marL="171450" algn="ctr">
              <a:spcBef>
                <a:spcPts val="600"/>
              </a:spcBef>
            </a:pPr>
            <a:r>
              <a:rPr lang="en-US" sz="2200">
                <a:solidFill>
                  <a:srgbClr val="002060"/>
                </a:solidFill>
                <a:latin typeface="Arial" panose="020B0604020202020204" pitchFamily="34" charset="0"/>
                <a:cs typeface="Arial" panose="020B0604020202020204" pitchFamily="34" charset="0"/>
              </a:rPr>
              <a:t>Bệnh còn khu trú</a:t>
            </a:r>
          </a:p>
          <a:p>
            <a:pPr marL="171450" algn="ctr">
              <a:spcBef>
                <a:spcPts val="600"/>
              </a:spcBef>
            </a:pPr>
            <a:r>
              <a:rPr lang="en-US" sz="2200" b="1" i="1">
                <a:solidFill>
                  <a:srgbClr val="002060"/>
                </a:solidFill>
                <a:latin typeface="Arial" panose="020B0604020202020204" pitchFamily="34" charset="0"/>
                <a:cs typeface="Arial" panose="020B0604020202020204" pitchFamily="34" charset="0"/>
              </a:rPr>
              <a:t>Đảm bảo diện cắt R0*</a:t>
            </a:r>
            <a:r>
              <a:rPr lang="en-US" sz="2200">
                <a:solidFill>
                  <a:srgbClr val="002060"/>
                </a:solidFill>
                <a:latin typeface="Arial" panose="020B0604020202020204" pitchFamily="34" charset="0"/>
                <a:cs typeface="Arial" panose="020B0604020202020204" pitchFamily="34" charset="0"/>
              </a:rPr>
              <a:t>, đưa PSA về undetectable</a:t>
            </a:r>
          </a:p>
        </p:txBody>
      </p:sp>
      <p:sp>
        <p:nvSpPr>
          <p:cNvPr id="14" name="TextBox 13">
            <a:extLst>
              <a:ext uri="{FF2B5EF4-FFF2-40B4-BE49-F238E27FC236}">
                <a16:creationId xmlns:a16="http://schemas.microsoft.com/office/drawing/2014/main" id="{7CA97786-308B-F4EE-8888-4B718AE56F81}"/>
              </a:ext>
            </a:extLst>
          </p:cNvPr>
          <p:cNvSpPr txBox="1"/>
          <p:nvPr/>
        </p:nvSpPr>
        <p:spPr>
          <a:xfrm>
            <a:off x="1127539" y="4928124"/>
            <a:ext cx="2371449" cy="769441"/>
          </a:xfrm>
          <a:prstGeom prst="rect">
            <a:avLst/>
          </a:prstGeom>
          <a:noFill/>
        </p:spPr>
        <p:txBody>
          <a:bodyPr wrap="square" rtlCol="0">
            <a:spAutoFit/>
          </a:bodyPr>
          <a:lstStyle/>
          <a:p>
            <a:pPr marL="171450">
              <a:spcBef>
                <a:spcPts val="600"/>
              </a:spcBef>
            </a:pPr>
            <a:r>
              <a:rPr lang="en-US" sz="2200">
                <a:solidFill>
                  <a:srgbClr val="002060"/>
                </a:solidFill>
                <a:latin typeface="Arial" panose="020B0604020202020204" pitchFamily="34" charset="0"/>
                <a:cs typeface="Arial" panose="020B0604020202020204" pitchFamily="34" charset="0"/>
              </a:rPr>
              <a:t>Điều trị tái phát sinh hóa</a:t>
            </a:r>
          </a:p>
        </p:txBody>
      </p:sp>
      <p:sp>
        <p:nvSpPr>
          <p:cNvPr id="15" name="TextBox 14">
            <a:extLst>
              <a:ext uri="{FF2B5EF4-FFF2-40B4-BE49-F238E27FC236}">
                <a16:creationId xmlns:a16="http://schemas.microsoft.com/office/drawing/2014/main" id="{F2724A8B-0F39-9D0F-74CC-22AC78DAF533}"/>
              </a:ext>
            </a:extLst>
          </p:cNvPr>
          <p:cNvSpPr txBox="1"/>
          <p:nvPr/>
        </p:nvSpPr>
        <p:spPr>
          <a:xfrm>
            <a:off x="3815161" y="4889651"/>
            <a:ext cx="2822469" cy="846386"/>
          </a:xfrm>
          <a:prstGeom prst="rect">
            <a:avLst/>
          </a:prstGeom>
          <a:noFill/>
        </p:spPr>
        <p:txBody>
          <a:bodyPr wrap="square" rtlCol="0">
            <a:spAutoFit/>
          </a:bodyPr>
          <a:lstStyle/>
          <a:p>
            <a:pPr marL="171450" algn="ctr">
              <a:spcBef>
                <a:spcPts val="600"/>
              </a:spcBef>
            </a:pPr>
            <a:r>
              <a:rPr lang="en-US" sz="2200">
                <a:solidFill>
                  <a:srgbClr val="002060"/>
                </a:solidFill>
                <a:latin typeface="Arial" panose="020B0604020202020204" pitchFamily="34" charset="0"/>
                <a:cs typeface="Arial" panose="020B0604020202020204" pitchFamily="34" charset="0"/>
              </a:rPr>
              <a:t>Cơ hội thứ 2:</a:t>
            </a:r>
          </a:p>
          <a:p>
            <a:pPr marL="171450" algn="ctr">
              <a:spcBef>
                <a:spcPts val="600"/>
              </a:spcBef>
            </a:pPr>
            <a:r>
              <a:rPr lang="en-US" sz="2200">
                <a:solidFill>
                  <a:srgbClr val="002060"/>
                </a:solidFill>
                <a:latin typeface="Arial" panose="020B0604020202020204" pitchFamily="34" charset="0"/>
                <a:cs typeface="Arial" panose="020B0604020202020204" pitchFamily="34" charset="0"/>
              </a:rPr>
              <a:t>Xạ trị ngoài + ADT</a:t>
            </a:r>
          </a:p>
        </p:txBody>
      </p:sp>
      <p:sp>
        <p:nvSpPr>
          <p:cNvPr id="16" name="TextBox 15">
            <a:extLst>
              <a:ext uri="{FF2B5EF4-FFF2-40B4-BE49-F238E27FC236}">
                <a16:creationId xmlns:a16="http://schemas.microsoft.com/office/drawing/2014/main" id="{089F6093-4E38-7C42-C48F-968B607A1F2A}"/>
              </a:ext>
            </a:extLst>
          </p:cNvPr>
          <p:cNvSpPr txBox="1"/>
          <p:nvPr/>
        </p:nvSpPr>
        <p:spPr>
          <a:xfrm>
            <a:off x="6848969" y="4758846"/>
            <a:ext cx="3810430" cy="1107996"/>
          </a:xfrm>
          <a:prstGeom prst="rect">
            <a:avLst/>
          </a:prstGeom>
          <a:noFill/>
        </p:spPr>
        <p:txBody>
          <a:bodyPr wrap="square" rtlCol="0">
            <a:spAutoFit/>
          </a:bodyPr>
          <a:lstStyle/>
          <a:p>
            <a:pPr marL="171450" algn="ctr">
              <a:spcBef>
                <a:spcPts val="600"/>
              </a:spcBef>
            </a:pPr>
            <a:r>
              <a:rPr lang="en-US" sz="2200">
                <a:solidFill>
                  <a:srgbClr val="002060"/>
                </a:solidFill>
                <a:latin typeface="Arial" panose="020B0604020202020204" pitchFamily="34" charset="0"/>
                <a:cs typeface="Arial" panose="020B0604020202020204" pitchFamily="34" charset="0"/>
              </a:rPr>
              <a:t>Ít phương pháp, chỉ định hạn chế, các phương tiện chưa đầy đủ ở VN </a:t>
            </a:r>
          </a:p>
        </p:txBody>
      </p:sp>
      <p:sp>
        <p:nvSpPr>
          <p:cNvPr id="26" name="TextBox 25">
            <a:extLst>
              <a:ext uri="{FF2B5EF4-FFF2-40B4-BE49-F238E27FC236}">
                <a16:creationId xmlns:a16="http://schemas.microsoft.com/office/drawing/2014/main" id="{29F1854C-9B0A-4CCB-2D58-6CAD0281593D}"/>
              </a:ext>
            </a:extLst>
          </p:cNvPr>
          <p:cNvSpPr txBox="1"/>
          <p:nvPr/>
        </p:nvSpPr>
        <p:spPr>
          <a:xfrm>
            <a:off x="1127539" y="6020865"/>
            <a:ext cx="9627099" cy="707886"/>
          </a:xfrm>
          <a:prstGeom prst="rect">
            <a:avLst/>
          </a:prstGeom>
          <a:noFill/>
        </p:spPr>
        <p:txBody>
          <a:bodyPr wrap="square">
            <a:spAutoFit/>
          </a:bodyPr>
          <a:lstStyle/>
          <a:p>
            <a:r>
              <a:rPr lang="en-US" sz="2000" b="0" i="1">
                <a:solidFill>
                  <a:srgbClr val="002060"/>
                </a:solidFill>
                <a:effectLst/>
                <a:latin typeface="Arial" panose="020B0604020202020204" pitchFamily="34" charset="0"/>
                <a:cs typeface="Arial" panose="020B0604020202020204" pitchFamily="34" charset="0"/>
              </a:rPr>
              <a:t>* Xạ trị bổ túc ngay sau mổ (khi còn bướu và PSA &gt; 0.2 ng/mL): làm gia tăng nguy cơ độc tính, chưa rõ lợi ích vượt trội hơn khi xạ trị đơn thuần  </a:t>
            </a:r>
            <a:endParaRPr lang="en-US" sz="2000" i="1">
              <a:solidFill>
                <a:srgbClr val="00206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0B24366-94C8-309B-62EA-F5AD1A3514DD}"/>
              </a:ext>
            </a:extLst>
          </p:cNvPr>
          <p:cNvSpPr/>
          <p:nvPr/>
        </p:nvSpPr>
        <p:spPr>
          <a:xfrm>
            <a:off x="1212988" y="4092250"/>
            <a:ext cx="2286000" cy="542928"/>
          </a:xfrm>
          <a:prstGeom prst="rect">
            <a:avLst/>
          </a:prstGeom>
          <a:solidFill>
            <a:schemeClr val="tx2">
              <a:lumMod val="10000"/>
              <a:lumOff val="9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8615F5F-8B22-00A5-CFEF-7FE19108F2C6}"/>
              </a:ext>
            </a:extLst>
          </p:cNvPr>
          <p:cNvSpPr txBox="1"/>
          <p:nvPr/>
        </p:nvSpPr>
        <p:spPr>
          <a:xfrm>
            <a:off x="1200159" y="4140948"/>
            <a:ext cx="2164996" cy="430887"/>
          </a:xfrm>
          <a:prstGeom prst="rect">
            <a:avLst/>
          </a:prstGeom>
          <a:noFill/>
        </p:spPr>
        <p:txBody>
          <a:bodyPr wrap="square" rtlCol="0">
            <a:spAutoFit/>
          </a:bodyPr>
          <a:lstStyle/>
          <a:p>
            <a:pPr marL="171450">
              <a:spcBef>
                <a:spcPts val="600"/>
              </a:spcBef>
            </a:pPr>
            <a:r>
              <a:rPr lang="en-US" sz="2200">
                <a:solidFill>
                  <a:srgbClr val="002060"/>
                </a:solidFill>
                <a:latin typeface="Arial" panose="020B0604020202020204" pitchFamily="34" charset="0"/>
                <a:cs typeface="Arial" panose="020B0604020202020204" pitchFamily="34" charset="0"/>
              </a:rPr>
              <a:t>Tác dụng phụ</a:t>
            </a:r>
          </a:p>
        </p:txBody>
      </p:sp>
      <p:sp>
        <p:nvSpPr>
          <p:cNvPr id="28" name="Rectangle 27">
            <a:extLst>
              <a:ext uri="{FF2B5EF4-FFF2-40B4-BE49-F238E27FC236}">
                <a16:creationId xmlns:a16="http://schemas.microsoft.com/office/drawing/2014/main" id="{50A06C17-E781-9DD3-461A-FFA3B26B5F8A}"/>
              </a:ext>
            </a:extLst>
          </p:cNvPr>
          <p:cNvSpPr/>
          <p:nvPr/>
        </p:nvSpPr>
        <p:spPr>
          <a:xfrm>
            <a:off x="7079652" y="4073658"/>
            <a:ext cx="3558332" cy="542928"/>
          </a:xfrm>
          <a:prstGeom prst="rect">
            <a:avLst/>
          </a:prstGeom>
          <a:solidFill>
            <a:schemeClr val="tx2">
              <a:lumMod val="10000"/>
              <a:lumOff val="9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5333310-81C3-8FED-1AEF-78350F23A343}"/>
              </a:ext>
            </a:extLst>
          </p:cNvPr>
          <p:cNvSpPr txBox="1"/>
          <p:nvPr/>
        </p:nvSpPr>
        <p:spPr>
          <a:xfrm>
            <a:off x="6953603" y="4104968"/>
            <a:ext cx="3810430" cy="430887"/>
          </a:xfrm>
          <a:prstGeom prst="rect">
            <a:avLst/>
          </a:prstGeom>
          <a:noFill/>
        </p:spPr>
        <p:txBody>
          <a:bodyPr wrap="square" rtlCol="0">
            <a:spAutoFit/>
          </a:bodyPr>
          <a:lstStyle/>
          <a:p>
            <a:pPr marL="171450" algn="ctr">
              <a:spcBef>
                <a:spcPts val="600"/>
              </a:spcBef>
            </a:pPr>
            <a:r>
              <a:rPr lang="en-US" sz="2200">
                <a:solidFill>
                  <a:srgbClr val="002060"/>
                </a:solidFill>
                <a:latin typeface="Arial" panose="020B0604020202020204" pitchFamily="34" charset="0"/>
                <a:cs typeface="Arial" panose="020B0604020202020204" pitchFamily="34" charset="0"/>
              </a:rPr>
              <a:t>Đường tiêu hóa</a:t>
            </a:r>
          </a:p>
        </p:txBody>
      </p:sp>
      <p:sp>
        <p:nvSpPr>
          <p:cNvPr id="30" name="Rectangle 29">
            <a:extLst>
              <a:ext uri="{FF2B5EF4-FFF2-40B4-BE49-F238E27FC236}">
                <a16:creationId xmlns:a16="http://schemas.microsoft.com/office/drawing/2014/main" id="{158BA1D7-4927-F0F1-5821-E81489C34A02}"/>
              </a:ext>
            </a:extLst>
          </p:cNvPr>
          <p:cNvSpPr/>
          <p:nvPr/>
        </p:nvSpPr>
        <p:spPr>
          <a:xfrm>
            <a:off x="3624836" y="4067471"/>
            <a:ext cx="3341795" cy="542928"/>
          </a:xfrm>
          <a:prstGeom prst="rect">
            <a:avLst/>
          </a:prstGeom>
          <a:solidFill>
            <a:schemeClr val="tx2">
              <a:lumMod val="10000"/>
              <a:lumOff val="9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4504F00C-4873-9FBE-DD41-67DFEC8B2717}"/>
              </a:ext>
            </a:extLst>
          </p:cNvPr>
          <p:cNvSpPr txBox="1"/>
          <p:nvPr/>
        </p:nvSpPr>
        <p:spPr>
          <a:xfrm>
            <a:off x="3143173" y="4148270"/>
            <a:ext cx="3810430" cy="430887"/>
          </a:xfrm>
          <a:prstGeom prst="rect">
            <a:avLst/>
          </a:prstGeom>
          <a:noFill/>
        </p:spPr>
        <p:txBody>
          <a:bodyPr wrap="square" rtlCol="0">
            <a:spAutoFit/>
          </a:bodyPr>
          <a:lstStyle/>
          <a:p>
            <a:pPr marL="171450" algn="ctr">
              <a:spcBef>
                <a:spcPts val="600"/>
              </a:spcBef>
            </a:pPr>
            <a:r>
              <a:rPr lang="en-US" sz="2200">
                <a:solidFill>
                  <a:srgbClr val="002060"/>
                </a:solidFill>
                <a:latin typeface="Arial" panose="020B0604020202020204" pitchFamily="34" charset="0"/>
                <a:cs typeface="Arial" panose="020B0604020202020204" pitchFamily="34" charset="0"/>
              </a:rPr>
              <a:t>Tiết niệu, sinh dục</a:t>
            </a:r>
          </a:p>
        </p:txBody>
      </p:sp>
    </p:spTree>
    <p:extLst>
      <p:ext uri="{BB962C8B-B14F-4D97-AF65-F5344CB8AC3E}">
        <p14:creationId xmlns:p14="http://schemas.microsoft.com/office/powerpoint/2010/main" val="3629193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1C94DA-E27D-0F99-48F4-501889610F00}"/>
              </a:ext>
            </a:extLst>
          </p:cNvPr>
          <p:cNvSpPr/>
          <p:nvPr/>
        </p:nvSpPr>
        <p:spPr>
          <a:xfrm>
            <a:off x="-128172" y="337856"/>
            <a:ext cx="11758094" cy="684803"/>
          </a:xfrm>
          <a:prstGeom prst="rect">
            <a:avLst/>
          </a:prstGeom>
          <a:noFill/>
        </p:spPr>
        <p:txBody>
          <a:bodyPr wrap="square" lIns="68580" tIns="34290" rIns="68580" bIns="34290">
            <a:spAutoFit/>
          </a:bodyPr>
          <a:lstStyle/>
          <a:p>
            <a:pPr algn="ctr"/>
            <a:r>
              <a:rPr lang="en-US" sz="4000" b="1">
                <a:ln w="0"/>
                <a:solidFill>
                  <a:srgbClr val="CC0066"/>
                </a:solidFill>
                <a:effectLst>
                  <a:glow rad="127000">
                    <a:schemeClr val="bg1"/>
                  </a:glow>
                </a:effectLst>
                <a:latin typeface="Arial" panose="020B0604020202020204" pitchFamily="34" charset="0"/>
                <a:ea typeface="+mj-ea"/>
                <a:cs typeface="Arial" panose="020B0604020202020204" pitchFamily="34" charset="0"/>
              </a:rPr>
              <a:t>Tóm tắt (2) Tái phát sinh hóa sau phẫu thuật </a:t>
            </a:r>
          </a:p>
        </p:txBody>
      </p:sp>
      <p:sp>
        <p:nvSpPr>
          <p:cNvPr id="5" name="TextBox 4">
            <a:extLst>
              <a:ext uri="{FF2B5EF4-FFF2-40B4-BE49-F238E27FC236}">
                <a16:creationId xmlns:a16="http://schemas.microsoft.com/office/drawing/2014/main" id="{F0DD35BA-3FF5-F01A-189F-88174666861E}"/>
              </a:ext>
            </a:extLst>
          </p:cNvPr>
          <p:cNvSpPr txBox="1"/>
          <p:nvPr/>
        </p:nvSpPr>
        <p:spPr>
          <a:xfrm>
            <a:off x="582397" y="1613020"/>
            <a:ext cx="10803685" cy="3861570"/>
          </a:xfrm>
          <a:prstGeom prst="rect">
            <a:avLst/>
          </a:prstGeom>
          <a:noFill/>
        </p:spPr>
        <p:txBody>
          <a:bodyPr wrap="square">
            <a:spAutoFit/>
          </a:bodyPr>
          <a:lstStyle/>
          <a:p>
            <a:pPr marL="457200" indent="-457200">
              <a:lnSpc>
                <a:spcPts val="4000"/>
              </a:lnSpc>
              <a:buFont typeface="Arial" panose="020B0604020202020204" pitchFamily="34" charset="0"/>
              <a:buChar char="•"/>
            </a:pPr>
            <a:r>
              <a:rPr lang="en-US" sz="2600">
                <a:solidFill>
                  <a:srgbClr val="002060"/>
                </a:solidFill>
                <a:latin typeface="Arial" panose="020B0604020202020204" pitchFamily="34" charset="0"/>
                <a:cs typeface="Arial" panose="020B0604020202020204" pitchFamily="34" charset="0"/>
              </a:rPr>
              <a:t>Không có vai trò của xạ trị bổ túc nếu đưa PSA undetectable</a:t>
            </a:r>
          </a:p>
          <a:p>
            <a:pPr marL="457200" indent="-457200">
              <a:lnSpc>
                <a:spcPts val="4000"/>
              </a:lnSpc>
              <a:spcBef>
                <a:spcPts val="600"/>
              </a:spcBef>
              <a:buFont typeface="Arial" panose="020B0604020202020204" pitchFamily="34" charset="0"/>
              <a:buChar char="•"/>
            </a:pPr>
            <a:r>
              <a:rPr lang="en-US" sz="2600">
                <a:solidFill>
                  <a:srgbClr val="002060"/>
                </a:solidFill>
                <a:latin typeface="Arial" panose="020B0604020202020204" pitchFamily="34" charset="0"/>
                <a:cs typeface="Arial" panose="020B0604020202020204" pitchFamily="34" charset="0"/>
              </a:rPr>
              <a:t>Nếu lựa chọn phẫu thuật từ đầu: cố gắng đạt tiêu chí “sạch” về diện cắt và PSA </a:t>
            </a:r>
            <a:r>
              <a:rPr lang="en-US" sz="2600">
                <a:solidFill>
                  <a:srgbClr val="002060"/>
                </a:solidFill>
                <a:latin typeface="Arial" panose="020B0604020202020204" pitchFamily="34" charset="0"/>
                <a:cs typeface="Arial" panose="020B0604020202020204" pitchFamily="34" charset="0"/>
                <a:sym typeface="Wingdings" panose="05000000000000000000" pitchFamily="2" charset="2"/>
              </a:rPr>
              <a:t> tránh xạ trị đi liền phía sau  nguy cơ tăng tác dụng phụ</a:t>
            </a:r>
            <a:endParaRPr lang="en-US" sz="2600">
              <a:solidFill>
                <a:srgbClr val="002060"/>
              </a:solidFill>
              <a:latin typeface="Arial" panose="020B0604020202020204" pitchFamily="34" charset="0"/>
              <a:cs typeface="Arial" panose="020B0604020202020204" pitchFamily="34" charset="0"/>
            </a:endParaRPr>
          </a:p>
          <a:p>
            <a:pPr marL="457200" indent="-457200">
              <a:lnSpc>
                <a:spcPts val="4000"/>
              </a:lnSpc>
              <a:spcBef>
                <a:spcPts val="600"/>
              </a:spcBef>
              <a:buFont typeface="Arial" panose="020B0604020202020204" pitchFamily="34" charset="0"/>
              <a:buChar char="•"/>
            </a:pPr>
            <a:r>
              <a:rPr lang="en-US" sz="2600">
                <a:solidFill>
                  <a:srgbClr val="002060"/>
                </a:solidFill>
                <a:latin typeface="Arial" panose="020B0604020202020204" pitchFamily="34" charset="0"/>
                <a:cs typeface="Arial" panose="020B0604020202020204" pitchFamily="34" charset="0"/>
              </a:rPr>
              <a:t>XT bổ túc : xem xét một số trường hợp pN (+) nhiều hạch </a:t>
            </a:r>
          </a:p>
          <a:p>
            <a:pPr marL="457200" indent="-457200">
              <a:lnSpc>
                <a:spcPts val="4000"/>
              </a:lnSpc>
              <a:spcBef>
                <a:spcPts val="600"/>
              </a:spcBef>
              <a:buFont typeface="Arial" panose="020B0604020202020204" pitchFamily="34" charset="0"/>
              <a:buChar char="•"/>
            </a:pPr>
            <a:r>
              <a:rPr lang="en-US" sz="2600">
                <a:solidFill>
                  <a:srgbClr val="002060"/>
                </a:solidFill>
                <a:latin typeface="Arial" panose="020B0604020202020204" pitchFamily="34" charset="0"/>
                <a:cs typeface="Arial" panose="020B0604020202020204" pitchFamily="34" charset="0"/>
              </a:rPr>
              <a:t>Điều trị chính : Xạ trị ngoài + ADT 6 tháng , càng sớm càng tốt khi PSA ≥ 0.2 ng/mL</a:t>
            </a:r>
          </a:p>
        </p:txBody>
      </p:sp>
    </p:spTree>
    <p:extLst>
      <p:ext uri="{BB962C8B-B14F-4D97-AF65-F5344CB8AC3E}">
        <p14:creationId xmlns:p14="http://schemas.microsoft.com/office/powerpoint/2010/main" val="2118583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3197FC4-86CA-EC6A-9256-A6648D42E33C}"/>
              </a:ext>
            </a:extLst>
          </p:cNvPr>
          <p:cNvPicPr>
            <a:picLocks noGrp="1" noChangeAspect="1"/>
          </p:cNvPicPr>
          <p:nvPr>
            <p:ph idx="1"/>
          </p:nvPr>
        </p:nvPicPr>
        <p:blipFill>
          <a:blip r:embed="rId3"/>
          <a:srcRect t="6698"/>
          <a:stretch>
            <a:fillRect/>
          </a:stretch>
        </p:blipFill>
        <p:spPr>
          <a:xfrm>
            <a:off x="149086" y="1568676"/>
            <a:ext cx="11467499" cy="3362260"/>
          </a:xfrm>
          <a:prstGeom prst="rect">
            <a:avLst/>
          </a:prstGeom>
        </p:spPr>
      </p:pic>
      <p:sp>
        <p:nvSpPr>
          <p:cNvPr id="6" name="Rectangle 5">
            <a:extLst>
              <a:ext uri="{FF2B5EF4-FFF2-40B4-BE49-F238E27FC236}">
                <a16:creationId xmlns:a16="http://schemas.microsoft.com/office/drawing/2014/main" id="{BF11CEE3-B3F6-62D0-D956-1F119D58F519}"/>
              </a:ext>
            </a:extLst>
          </p:cNvPr>
          <p:cNvSpPr/>
          <p:nvPr/>
        </p:nvSpPr>
        <p:spPr>
          <a:xfrm>
            <a:off x="-2512357" y="210727"/>
            <a:ext cx="10862396" cy="623248"/>
          </a:xfrm>
          <a:prstGeom prst="rect">
            <a:avLst/>
          </a:prstGeom>
          <a:noFill/>
        </p:spPr>
        <p:txBody>
          <a:bodyPr wrap="square" lIns="68580" tIns="34290" rIns="68580" bIns="34290">
            <a:spAutoFit/>
          </a:bodyPr>
          <a:lstStyle/>
          <a:p>
            <a:pPr algn="ctr"/>
            <a:r>
              <a:rPr lang="en-US" sz="3600" b="1">
                <a:ln w="0"/>
                <a:solidFill>
                  <a:srgbClr val="CC0066"/>
                </a:solidFill>
                <a:effectLst>
                  <a:glow rad="127000">
                    <a:schemeClr val="bg1"/>
                  </a:glow>
                </a:effectLst>
                <a:latin typeface="Arial" panose="020B0604020202020204" pitchFamily="34" charset="0"/>
                <a:ea typeface="+mj-ea"/>
                <a:cs typeface="Arial" panose="020B0604020202020204" pitchFamily="34" charset="0"/>
              </a:rPr>
              <a:t>Di căn xa low volume</a:t>
            </a:r>
            <a:endParaRPr lang="en-US" sz="2400" b="1" i="1">
              <a:ln w="0"/>
              <a:solidFill>
                <a:srgbClr val="CC0066"/>
              </a:solidFill>
              <a:effectLst>
                <a:glow rad="127000">
                  <a:schemeClr val="bg1"/>
                </a:glow>
              </a:effectLst>
              <a:latin typeface="Arial" panose="020B0604020202020204" pitchFamily="34" charset="0"/>
              <a:ea typeface="+mj-ea"/>
              <a:cs typeface="Arial" panose="020B0604020202020204" pitchFamily="34" charset="0"/>
            </a:endParaRPr>
          </a:p>
        </p:txBody>
      </p:sp>
      <p:sp>
        <p:nvSpPr>
          <p:cNvPr id="7" name="Content Placeholder 2">
            <a:extLst>
              <a:ext uri="{FF2B5EF4-FFF2-40B4-BE49-F238E27FC236}">
                <a16:creationId xmlns:a16="http://schemas.microsoft.com/office/drawing/2014/main" id="{A000968B-66F2-3B87-D4E7-1A021085B15D}"/>
              </a:ext>
            </a:extLst>
          </p:cNvPr>
          <p:cNvSpPr txBox="1">
            <a:spLocks/>
          </p:cNvSpPr>
          <p:nvPr/>
        </p:nvSpPr>
        <p:spPr>
          <a:xfrm>
            <a:off x="316948" y="925159"/>
            <a:ext cx="7820480" cy="545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rgbClr val="D00054"/>
                </a:solidFill>
                <a:latin typeface="Arial" panose="020B0604020202020204" pitchFamily="34" charset="0"/>
                <a:cs typeface="Arial" panose="020B0604020202020204" pitchFamily="34" charset="0"/>
              </a:rPr>
              <a:t>Nghiên cứu STAMPEDE – Sống còn toàn bộ 3 năm</a:t>
            </a:r>
          </a:p>
        </p:txBody>
      </p:sp>
      <p:sp>
        <p:nvSpPr>
          <p:cNvPr id="8" name="TextBox 7">
            <a:extLst>
              <a:ext uri="{FF2B5EF4-FFF2-40B4-BE49-F238E27FC236}">
                <a16:creationId xmlns:a16="http://schemas.microsoft.com/office/drawing/2014/main" id="{AA505D01-D9EC-DB15-B4E0-A77A0925D931}"/>
              </a:ext>
            </a:extLst>
          </p:cNvPr>
          <p:cNvSpPr txBox="1"/>
          <p:nvPr/>
        </p:nvSpPr>
        <p:spPr>
          <a:xfrm>
            <a:off x="1522075" y="2584369"/>
            <a:ext cx="2345016" cy="400110"/>
          </a:xfrm>
          <a:prstGeom prst="rect">
            <a:avLst/>
          </a:prstGeom>
          <a:solidFill>
            <a:srgbClr val="002060"/>
          </a:solidFill>
        </p:spPr>
        <p:txBody>
          <a:bodyPr wrap="square">
            <a:spAutoFit/>
          </a:bodyPr>
          <a:lstStyle/>
          <a:p>
            <a:r>
              <a:rPr lang="en-US" sz="2000" b="0" i="1">
                <a:solidFill>
                  <a:schemeClr val="bg1"/>
                </a:solidFill>
                <a:effectLst/>
                <a:latin typeface="Arial" panose="020B0604020202020204" pitchFamily="34" charset="0"/>
                <a:cs typeface="Arial" panose="020B0604020202020204" pitchFamily="34" charset="0"/>
              </a:rPr>
              <a:t>Nhóm low burden</a:t>
            </a:r>
            <a:endParaRPr lang="en-US" sz="2000" i="1">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136C589-670B-10B2-B23F-6F26B8CF079F}"/>
              </a:ext>
            </a:extLst>
          </p:cNvPr>
          <p:cNvSpPr txBox="1"/>
          <p:nvPr/>
        </p:nvSpPr>
        <p:spPr>
          <a:xfrm>
            <a:off x="6758876" y="2730980"/>
            <a:ext cx="2345016" cy="400110"/>
          </a:xfrm>
          <a:prstGeom prst="rect">
            <a:avLst/>
          </a:prstGeom>
          <a:solidFill>
            <a:srgbClr val="002060"/>
          </a:solidFill>
        </p:spPr>
        <p:txBody>
          <a:bodyPr wrap="square">
            <a:spAutoFit/>
          </a:bodyPr>
          <a:lstStyle/>
          <a:p>
            <a:r>
              <a:rPr lang="en-US" sz="2000" i="1">
                <a:solidFill>
                  <a:schemeClr val="bg1"/>
                </a:solidFill>
                <a:latin typeface="Arial" panose="020B0604020202020204" pitchFamily="34" charset="0"/>
                <a:cs typeface="Arial" panose="020B0604020202020204" pitchFamily="34" charset="0"/>
              </a:rPr>
              <a:t>Nhóm high burden</a:t>
            </a:r>
          </a:p>
        </p:txBody>
      </p:sp>
      <p:sp>
        <p:nvSpPr>
          <p:cNvPr id="11" name="Content Placeholder 2">
            <a:extLst>
              <a:ext uri="{FF2B5EF4-FFF2-40B4-BE49-F238E27FC236}">
                <a16:creationId xmlns:a16="http://schemas.microsoft.com/office/drawing/2014/main" id="{2B19F484-144F-5E44-914D-A7DC50BF220B}"/>
              </a:ext>
            </a:extLst>
          </p:cNvPr>
          <p:cNvSpPr txBox="1">
            <a:spLocks/>
          </p:cNvSpPr>
          <p:nvPr/>
        </p:nvSpPr>
        <p:spPr>
          <a:xfrm>
            <a:off x="5398914" y="2122942"/>
            <a:ext cx="967842" cy="545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0070C0"/>
                </a:solidFill>
                <a:latin typeface="Arial" panose="020B0604020202020204" pitchFamily="34" charset="0"/>
                <a:cs typeface="Arial" panose="020B0604020202020204" pitchFamily="34" charset="0"/>
              </a:rPr>
              <a:t>81%</a:t>
            </a:r>
          </a:p>
        </p:txBody>
      </p:sp>
      <p:sp>
        <p:nvSpPr>
          <p:cNvPr id="12" name="Content Placeholder 2">
            <a:extLst>
              <a:ext uri="{FF2B5EF4-FFF2-40B4-BE49-F238E27FC236}">
                <a16:creationId xmlns:a16="http://schemas.microsoft.com/office/drawing/2014/main" id="{C7124393-7F02-FD88-6166-1AE4051A134F}"/>
              </a:ext>
            </a:extLst>
          </p:cNvPr>
          <p:cNvSpPr txBox="1">
            <a:spLocks/>
          </p:cNvSpPr>
          <p:nvPr/>
        </p:nvSpPr>
        <p:spPr>
          <a:xfrm>
            <a:off x="5398914" y="2840155"/>
            <a:ext cx="967842" cy="545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D00054"/>
                </a:solidFill>
                <a:latin typeface="Arial" panose="020B0604020202020204" pitchFamily="34" charset="0"/>
                <a:cs typeface="Arial" panose="020B0604020202020204" pitchFamily="34" charset="0"/>
              </a:rPr>
              <a:t>73%</a:t>
            </a:r>
          </a:p>
        </p:txBody>
      </p:sp>
      <p:sp>
        <p:nvSpPr>
          <p:cNvPr id="13" name="Content Placeholder 2">
            <a:extLst>
              <a:ext uri="{FF2B5EF4-FFF2-40B4-BE49-F238E27FC236}">
                <a16:creationId xmlns:a16="http://schemas.microsoft.com/office/drawing/2014/main" id="{C0CA2BF3-36C0-37FC-1B4B-0AFE044DC9B6}"/>
              </a:ext>
            </a:extLst>
          </p:cNvPr>
          <p:cNvSpPr txBox="1">
            <a:spLocks/>
          </p:cNvSpPr>
          <p:nvPr/>
        </p:nvSpPr>
        <p:spPr>
          <a:xfrm>
            <a:off x="10885314" y="2668318"/>
            <a:ext cx="967842" cy="545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D00054"/>
                </a:solidFill>
                <a:latin typeface="Arial" panose="020B0604020202020204" pitchFamily="34" charset="0"/>
                <a:cs typeface="Arial" panose="020B0604020202020204" pitchFamily="34" charset="0"/>
              </a:rPr>
              <a:t>54%</a:t>
            </a:r>
          </a:p>
        </p:txBody>
      </p:sp>
      <p:sp>
        <p:nvSpPr>
          <p:cNvPr id="14" name="Content Placeholder 2">
            <a:extLst>
              <a:ext uri="{FF2B5EF4-FFF2-40B4-BE49-F238E27FC236}">
                <a16:creationId xmlns:a16="http://schemas.microsoft.com/office/drawing/2014/main" id="{9B16AE6B-7F4B-330D-1A79-0F83E20EB685}"/>
              </a:ext>
            </a:extLst>
          </p:cNvPr>
          <p:cNvSpPr txBox="1">
            <a:spLocks/>
          </p:cNvSpPr>
          <p:nvPr/>
        </p:nvSpPr>
        <p:spPr>
          <a:xfrm>
            <a:off x="10885314" y="3362932"/>
            <a:ext cx="967842" cy="545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0070C0"/>
                </a:solidFill>
                <a:latin typeface="Arial" panose="020B0604020202020204" pitchFamily="34" charset="0"/>
                <a:cs typeface="Arial" panose="020B0604020202020204" pitchFamily="34" charset="0"/>
              </a:rPr>
              <a:t>53%</a:t>
            </a:r>
          </a:p>
        </p:txBody>
      </p:sp>
      <p:sp>
        <p:nvSpPr>
          <p:cNvPr id="15" name="TextBox 14">
            <a:extLst>
              <a:ext uri="{FF2B5EF4-FFF2-40B4-BE49-F238E27FC236}">
                <a16:creationId xmlns:a16="http://schemas.microsoft.com/office/drawing/2014/main" id="{A4BC59A5-1A49-A7CE-FFBC-373F63FEBA79}"/>
              </a:ext>
            </a:extLst>
          </p:cNvPr>
          <p:cNvSpPr txBox="1"/>
          <p:nvPr/>
        </p:nvSpPr>
        <p:spPr>
          <a:xfrm>
            <a:off x="1109380" y="3087580"/>
            <a:ext cx="3776091" cy="646331"/>
          </a:xfrm>
          <a:prstGeom prst="rect">
            <a:avLst/>
          </a:prstGeom>
          <a:noFill/>
        </p:spPr>
        <p:txBody>
          <a:bodyPr wrap="square">
            <a:spAutoFit/>
          </a:bodyPr>
          <a:lstStyle/>
          <a:p>
            <a:pPr algn="ctr"/>
            <a:r>
              <a:rPr lang="en-US" b="0" i="1">
                <a:solidFill>
                  <a:srgbClr val="002060"/>
                </a:solidFill>
                <a:effectLst/>
                <a:latin typeface="Arial" panose="020B0604020202020204" pitchFamily="34" charset="0"/>
                <a:cs typeface="Arial" panose="020B0604020202020204" pitchFamily="34" charset="0"/>
              </a:rPr>
              <a:t>HR 0.68, 95%CI (0.52 – 0.90)</a:t>
            </a:r>
          </a:p>
          <a:p>
            <a:pPr algn="ctr"/>
            <a:r>
              <a:rPr lang="en-US" i="1">
                <a:solidFill>
                  <a:srgbClr val="002060"/>
                </a:solidFill>
                <a:latin typeface="Arial" panose="020B0604020202020204" pitchFamily="34" charset="0"/>
                <a:cs typeface="Arial" panose="020B0604020202020204" pitchFamily="34" charset="0"/>
              </a:rPr>
              <a:t>P=0.007</a:t>
            </a:r>
          </a:p>
        </p:txBody>
      </p:sp>
      <p:sp>
        <p:nvSpPr>
          <p:cNvPr id="16" name="TextBox 15">
            <a:extLst>
              <a:ext uri="{FF2B5EF4-FFF2-40B4-BE49-F238E27FC236}">
                <a16:creationId xmlns:a16="http://schemas.microsoft.com/office/drawing/2014/main" id="{4AF6AE16-9B24-CB3A-2427-6815FC122AA0}"/>
              </a:ext>
            </a:extLst>
          </p:cNvPr>
          <p:cNvSpPr txBox="1"/>
          <p:nvPr/>
        </p:nvSpPr>
        <p:spPr>
          <a:xfrm>
            <a:off x="6390592" y="3167437"/>
            <a:ext cx="3776091" cy="646331"/>
          </a:xfrm>
          <a:prstGeom prst="rect">
            <a:avLst/>
          </a:prstGeom>
          <a:noFill/>
        </p:spPr>
        <p:txBody>
          <a:bodyPr wrap="square">
            <a:spAutoFit/>
          </a:bodyPr>
          <a:lstStyle/>
          <a:p>
            <a:pPr algn="ctr"/>
            <a:r>
              <a:rPr lang="en-US" b="0" i="1">
                <a:solidFill>
                  <a:srgbClr val="002060"/>
                </a:solidFill>
                <a:effectLst/>
                <a:latin typeface="Arial" panose="020B0604020202020204" pitchFamily="34" charset="0"/>
                <a:cs typeface="Arial" panose="020B0604020202020204" pitchFamily="34" charset="0"/>
              </a:rPr>
              <a:t>HR 1.07, 95%CI (0.90 – 1.28)</a:t>
            </a:r>
          </a:p>
          <a:p>
            <a:pPr algn="ctr"/>
            <a:r>
              <a:rPr lang="en-US" i="1">
                <a:solidFill>
                  <a:srgbClr val="002060"/>
                </a:solidFill>
                <a:latin typeface="Arial" panose="020B0604020202020204" pitchFamily="34" charset="0"/>
                <a:cs typeface="Arial" panose="020B0604020202020204" pitchFamily="34" charset="0"/>
              </a:rPr>
              <a:t>P=0.420</a:t>
            </a:r>
          </a:p>
        </p:txBody>
      </p:sp>
      <p:sp>
        <p:nvSpPr>
          <p:cNvPr id="18" name="Rectangle 17">
            <a:extLst>
              <a:ext uri="{FF2B5EF4-FFF2-40B4-BE49-F238E27FC236}">
                <a16:creationId xmlns:a16="http://schemas.microsoft.com/office/drawing/2014/main" id="{8BD849EF-16D6-841E-1E0C-88849EEA0048}"/>
              </a:ext>
            </a:extLst>
          </p:cNvPr>
          <p:cNvSpPr/>
          <p:nvPr/>
        </p:nvSpPr>
        <p:spPr>
          <a:xfrm>
            <a:off x="3981691" y="3686097"/>
            <a:ext cx="2280213" cy="2553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5AEF2F5-5A1E-8CBF-79B9-FCED61989A26}"/>
              </a:ext>
            </a:extLst>
          </p:cNvPr>
          <p:cNvSpPr/>
          <p:nvPr/>
        </p:nvSpPr>
        <p:spPr>
          <a:xfrm>
            <a:off x="9572943" y="3722584"/>
            <a:ext cx="2280213" cy="2553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55E8BB7-30C9-1D3C-7022-49BE2B53B10D}"/>
              </a:ext>
            </a:extLst>
          </p:cNvPr>
          <p:cNvSpPr txBox="1"/>
          <p:nvPr/>
        </p:nvSpPr>
        <p:spPr>
          <a:xfrm>
            <a:off x="272136" y="5068149"/>
            <a:ext cx="6241505" cy="369332"/>
          </a:xfrm>
          <a:prstGeom prst="rect">
            <a:avLst/>
          </a:prstGeom>
          <a:solidFill>
            <a:schemeClr val="bg1">
              <a:lumMod val="95000"/>
            </a:schemeClr>
          </a:solid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Low burden : Khi không có tiêu chuẩn của high burden</a:t>
            </a:r>
          </a:p>
        </p:txBody>
      </p:sp>
      <p:sp>
        <p:nvSpPr>
          <p:cNvPr id="21" name="TextBox 20">
            <a:extLst>
              <a:ext uri="{FF2B5EF4-FFF2-40B4-BE49-F238E27FC236}">
                <a16:creationId xmlns:a16="http://schemas.microsoft.com/office/drawing/2014/main" id="{9B356F88-2F50-F7E7-2576-425DB20D005E}"/>
              </a:ext>
            </a:extLst>
          </p:cNvPr>
          <p:cNvSpPr txBox="1"/>
          <p:nvPr/>
        </p:nvSpPr>
        <p:spPr>
          <a:xfrm>
            <a:off x="6636691" y="5068149"/>
            <a:ext cx="4979894" cy="1200329"/>
          </a:xfrm>
          <a:prstGeom prst="rect">
            <a:avLst/>
          </a:prstGeom>
          <a:solidFill>
            <a:schemeClr val="bg1">
              <a:lumMod val="95000"/>
            </a:schemeClr>
          </a:solid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High burden:</a:t>
            </a:r>
          </a:p>
          <a:p>
            <a:pPr marL="285750" indent="-285750">
              <a:buFontTx/>
              <a:buChar char="-"/>
            </a:pPr>
            <a:r>
              <a:rPr lang="en-US">
                <a:solidFill>
                  <a:srgbClr val="002060"/>
                </a:solidFill>
                <a:latin typeface="Arial" panose="020B0604020202020204" pitchFamily="34" charset="0"/>
                <a:cs typeface="Arial" panose="020B0604020202020204" pitchFamily="34" charset="0"/>
              </a:rPr>
              <a:t>Di căn tạng</a:t>
            </a:r>
          </a:p>
          <a:p>
            <a:pPr marL="285750" indent="-285750">
              <a:buFontTx/>
              <a:buChar char="-"/>
            </a:pPr>
            <a:r>
              <a:rPr lang="en-US">
                <a:solidFill>
                  <a:srgbClr val="002060"/>
                </a:solidFill>
                <a:latin typeface="Arial" panose="020B0604020202020204" pitchFamily="34" charset="0"/>
                <a:cs typeface="Arial" panose="020B0604020202020204" pitchFamily="34" charset="0"/>
              </a:rPr>
              <a:t>Hoặc di căn ≥ 4 xương, trong đó có 1 xương cột sống hoặc xương chậu</a:t>
            </a:r>
          </a:p>
        </p:txBody>
      </p:sp>
      <p:sp>
        <p:nvSpPr>
          <p:cNvPr id="22" name="TextBox 21">
            <a:extLst>
              <a:ext uri="{FF2B5EF4-FFF2-40B4-BE49-F238E27FC236}">
                <a16:creationId xmlns:a16="http://schemas.microsoft.com/office/drawing/2014/main" id="{CCA2BFB5-280D-C1F8-9115-FD37BE165555}"/>
              </a:ext>
            </a:extLst>
          </p:cNvPr>
          <p:cNvSpPr txBox="1"/>
          <p:nvPr/>
        </p:nvSpPr>
        <p:spPr>
          <a:xfrm>
            <a:off x="316948" y="5515690"/>
            <a:ext cx="6241505" cy="830997"/>
          </a:xfrm>
          <a:prstGeom prst="rect">
            <a:avLst/>
          </a:prstGeom>
          <a:solidFill>
            <a:schemeClr val="accent1">
              <a:lumMod val="20000"/>
              <a:lumOff val="80000"/>
            </a:schemeClr>
          </a:solidFill>
        </p:spPr>
        <p:txBody>
          <a:bodyPr wrap="square" rtlCol="0">
            <a:spAutoFit/>
          </a:bodyPr>
          <a:lstStyle/>
          <a:p>
            <a:r>
              <a:rPr lang="en-US" sz="2400">
                <a:solidFill>
                  <a:srgbClr val="002060"/>
                </a:solidFill>
                <a:latin typeface="Arial" panose="020B0604020202020204" pitchFamily="34" charset="0"/>
                <a:cs typeface="Arial" panose="020B0604020202020204" pitchFamily="34" charset="0"/>
              </a:rPr>
              <a:t>Xạ trị vào tuyến tiền liệt cải thiện OS ở nhóm di căn xa low burden</a:t>
            </a:r>
          </a:p>
        </p:txBody>
      </p:sp>
      <p:sp>
        <p:nvSpPr>
          <p:cNvPr id="24" name="TextBox 23">
            <a:extLst>
              <a:ext uri="{FF2B5EF4-FFF2-40B4-BE49-F238E27FC236}">
                <a16:creationId xmlns:a16="http://schemas.microsoft.com/office/drawing/2014/main" id="{CF5F59BA-382C-0641-A05C-E775FF0D3ADC}"/>
              </a:ext>
            </a:extLst>
          </p:cNvPr>
          <p:cNvSpPr txBox="1"/>
          <p:nvPr/>
        </p:nvSpPr>
        <p:spPr>
          <a:xfrm>
            <a:off x="8034702" y="6508773"/>
            <a:ext cx="4416419" cy="276999"/>
          </a:xfrm>
          <a:prstGeom prst="rect">
            <a:avLst/>
          </a:prstGeom>
          <a:noFill/>
        </p:spPr>
        <p:txBody>
          <a:bodyPr wrap="square">
            <a:spAutoFit/>
          </a:bodyPr>
          <a:lstStyle/>
          <a:p>
            <a:r>
              <a:rPr lang="en-US" sz="1200" b="0" i="0">
                <a:solidFill>
                  <a:srgbClr val="002060"/>
                </a:solidFill>
                <a:effectLst/>
                <a:latin typeface="Arial" panose="020B0604020202020204" pitchFamily="34" charset="0"/>
                <a:cs typeface="Arial" panose="020B0604020202020204" pitchFamily="34" charset="0"/>
              </a:rPr>
              <a:t>Parker CC. Lancet. 2018 Dec 1;392(10162):2353-2366.</a:t>
            </a:r>
            <a:endParaRPr lang="en-US" sz="12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921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1CCA4D-7E7B-5303-A86A-151F5E382D13}"/>
              </a:ext>
            </a:extLst>
          </p:cNvPr>
          <p:cNvSpPr/>
          <p:nvPr/>
        </p:nvSpPr>
        <p:spPr>
          <a:xfrm>
            <a:off x="-2512357" y="210727"/>
            <a:ext cx="10862396" cy="623248"/>
          </a:xfrm>
          <a:prstGeom prst="rect">
            <a:avLst/>
          </a:prstGeom>
          <a:noFill/>
        </p:spPr>
        <p:txBody>
          <a:bodyPr wrap="square" lIns="68580" tIns="34290" rIns="68580" bIns="34290">
            <a:spAutoFit/>
          </a:bodyPr>
          <a:lstStyle/>
          <a:p>
            <a:pPr algn="ctr"/>
            <a:r>
              <a:rPr lang="en-US" sz="3600" b="1">
                <a:ln w="0"/>
                <a:solidFill>
                  <a:srgbClr val="CC0066"/>
                </a:solidFill>
                <a:effectLst>
                  <a:glow rad="127000">
                    <a:schemeClr val="bg1"/>
                  </a:glow>
                </a:effectLst>
                <a:latin typeface="Arial" panose="020B0604020202020204" pitchFamily="34" charset="0"/>
                <a:ea typeface="+mj-ea"/>
                <a:cs typeface="Arial" panose="020B0604020202020204" pitchFamily="34" charset="0"/>
              </a:rPr>
              <a:t>Di căn xa low volume</a:t>
            </a:r>
            <a:endParaRPr lang="en-US" sz="2400" b="1" i="1">
              <a:ln w="0"/>
              <a:solidFill>
                <a:srgbClr val="CC0066"/>
              </a:solidFill>
              <a:effectLst>
                <a:glow rad="127000">
                  <a:schemeClr val="bg1"/>
                </a:glow>
              </a:effectLst>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3FEE85EA-CEAE-952D-0009-6D8408FE67C7}"/>
              </a:ext>
            </a:extLst>
          </p:cNvPr>
          <p:cNvSpPr txBox="1">
            <a:spLocks/>
          </p:cNvSpPr>
          <p:nvPr/>
        </p:nvSpPr>
        <p:spPr>
          <a:xfrm>
            <a:off x="-1724480" y="833975"/>
            <a:ext cx="7820480" cy="545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rgbClr val="D00054"/>
                </a:solidFill>
                <a:latin typeface="Arial" panose="020B0604020202020204" pitchFamily="34" charset="0"/>
                <a:cs typeface="Arial" panose="020B0604020202020204" pitchFamily="34" charset="0"/>
              </a:rPr>
              <a:t>Nghiên cứu PEACE-1</a:t>
            </a:r>
          </a:p>
        </p:txBody>
      </p:sp>
      <p:sp>
        <p:nvSpPr>
          <p:cNvPr id="10" name="TextBox 9">
            <a:extLst>
              <a:ext uri="{FF2B5EF4-FFF2-40B4-BE49-F238E27FC236}">
                <a16:creationId xmlns:a16="http://schemas.microsoft.com/office/drawing/2014/main" id="{F67E0707-E80C-F387-6275-444521E05EEF}"/>
              </a:ext>
            </a:extLst>
          </p:cNvPr>
          <p:cNvSpPr txBox="1"/>
          <p:nvPr/>
        </p:nvSpPr>
        <p:spPr>
          <a:xfrm>
            <a:off x="4102267" y="833975"/>
            <a:ext cx="6241505" cy="369332"/>
          </a:xfrm>
          <a:prstGeom prst="rect">
            <a:avLst/>
          </a:prstGeom>
          <a:solidFill>
            <a:schemeClr val="bg1">
              <a:lumMod val="85000"/>
            </a:schemeClr>
          </a:solid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Low volume:  Di căn 0-3 xương, không d/c tạng </a:t>
            </a:r>
          </a:p>
        </p:txBody>
      </p:sp>
      <p:sp>
        <p:nvSpPr>
          <p:cNvPr id="11" name="TextBox 10">
            <a:extLst>
              <a:ext uri="{FF2B5EF4-FFF2-40B4-BE49-F238E27FC236}">
                <a16:creationId xmlns:a16="http://schemas.microsoft.com/office/drawing/2014/main" id="{EFED78AD-8AFE-C172-3702-E2C9A94396C5}"/>
              </a:ext>
            </a:extLst>
          </p:cNvPr>
          <p:cNvSpPr txBox="1"/>
          <p:nvPr/>
        </p:nvSpPr>
        <p:spPr>
          <a:xfrm>
            <a:off x="2397729" y="3244334"/>
            <a:ext cx="970312" cy="369332"/>
          </a:xfrm>
          <a:prstGeom prst="rect">
            <a:avLst/>
          </a:prstGeom>
          <a:solidFill>
            <a:schemeClr val="bg1">
              <a:lumMod val="95000"/>
            </a:schemeClr>
          </a:solid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rPFS</a:t>
            </a:r>
          </a:p>
        </p:txBody>
      </p:sp>
      <p:sp>
        <p:nvSpPr>
          <p:cNvPr id="12" name="TextBox 11">
            <a:extLst>
              <a:ext uri="{FF2B5EF4-FFF2-40B4-BE49-F238E27FC236}">
                <a16:creationId xmlns:a16="http://schemas.microsoft.com/office/drawing/2014/main" id="{B8260FA4-928C-71B6-DB9C-37C17129C6E0}"/>
              </a:ext>
            </a:extLst>
          </p:cNvPr>
          <p:cNvSpPr txBox="1"/>
          <p:nvPr/>
        </p:nvSpPr>
        <p:spPr>
          <a:xfrm>
            <a:off x="8016917" y="3244334"/>
            <a:ext cx="970312" cy="369332"/>
          </a:xfrm>
          <a:prstGeom prst="rect">
            <a:avLst/>
          </a:prstGeom>
          <a:solidFill>
            <a:schemeClr val="bg1">
              <a:lumMod val="95000"/>
            </a:schemeClr>
          </a:solid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OS</a:t>
            </a:r>
          </a:p>
        </p:txBody>
      </p:sp>
      <p:sp>
        <p:nvSpPr>
          <p:cNvPr id="13" name="TextBox 12">
            <a:extLst>
              <a:ext uri="{FF2B5EF4-FFF2-40B4-BE49-F238E27FC236}">
                <a16:creationId xmlns:a16="http://schemas.microsoft.com/office/drawing/2014/main" id="{6D116823-D9C1-3842-0F56-B7DEAB127B85}"/>
              </a:ext>
            </a:extLst>
          </p:cNvPr>
          <p:cNvSpPr txBox="1"/>
          <p:nvPr/>
        </p:nvSpPr>
        <p:spPr>
          <a:xfrm>
            <a:off x="708130" y="5745543"/>
            <a:ext cx="4801075" cy="707886"/>
          </a:xfrm>
          <a:prstGeom prst="rect">
            <a:avLst/>
          </a:prstGeom>
          <a:noFill/>
        </p:spPr>
        <p:txBody>
          <a:bodyPr wrap="square">
            <a:spAutoFit/>
          </a:bodyPr>
          <a:lstStyle/>
          <a:p>
            <a:pPr algn="ctr"/>
            <a:r>
              <a:rPr lang="en-US" sz="2000" i="1">
                <a:solidFill>
                  <a:srgbClr val="002060"/>
                </a:solidFill>
                <a:latin typeface="Arial" panose="020B0604020202020204" pitchFamily="34" charset="0"/>
                <a:cs typeface="Arial" panose="020B0604020202020204" pitchFamily="34" charset="0"/>
              </a:rPr>
              <a:t>Xạ trị cải thiện rPFS ở nhóm điều trị bằng Abiraterone</a:t>
            </a:r>
          </a:p>
        </p:txBody>
      </p:sp>
      <p:sp>
        <p:nvSpPr>
          <p:cNvPr id="14" name="TextBox 13">
            <a:extLst>
              <a:ext uri="{FF2B5EF4-FFF2-40B4-BE49-F238E27FC236}">
                <a16:creationId xmlns:a16="http://schemas.microsoft.com/office/drawing/2014/main" id="{3B932566-04D4-7BA5-9DC2-F4D255870EA9}"/>
              </a:ext>
            </a:extLst>
          </p:cNvPr>
          <p:cNvSpPr txBox="1"/>
          <p:nvPr/>
        </p:nvSpPr>
        <p:spPr>
          <a:xfrm>
            <a:off x="6152830" y="5818629"/>
            <a:ext cx="5589289" cy="400110"/>
          </a:xfrm>
          <a:prstGeom prst="rect">
            <a:avLst/>
          </a:prstGeom>
          <a:noFill/>
        </p:spPr>
        <p:txBody>
          <a:bodyPr wrap="square">
            <a:spAutoFit/>
          </a:bodyPr>
          <a:lstStyle/>
          <a:p>
            <a:pPr algn="ctr"/>
            <a:r>
              <a:rPr lang="en-US" sz="2000" i="1">
                <a:solidFill>
                  <a:srgbClr val="002060"/>
                </a:solidFill>
                <a:latin typeface="Arial" panose="020B0604020202020204" pitchFamily="34" charset="0"/>
                <a:cs typeface="Arial" panose="020B0604020202020204" pitchFamily="34" charset="0"/>
              </a:rPr>
              <a:t>Xạ trị không cải thiện OS chung cho các nhóm </a:t>
            </a:r>
          </a:p>
        </p:txBody>
      </p:sp>
      <p:sp>
        <p:nvSpPr>
          <p:cNvPr id="16" name="TextBox 15">
            <a:extLst>
              <a:ext uri="{FF2B5EF4-FFF2-40B4-BE49-F238E27FC236}">
                <a16:creationId xmlns:a16="http://schemas.microsoft.com/office/drawing/2014/main" id="{E60CE1D4-EAF6-6CED-A70A-706B33EBCDDE}"/>
              </a:ext>
            </a:extLst>
          </p:cNvPr>
          <p:cNvSpPr txBox="1"/>
          <p:nvPr/>
        </p:nvSpPr>
        <p:spPr>
          <a:xfrm>
            <a:off x="8838347" y="6453429"/>
            <a:ext cx="73533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rgbClr val="002060"/>
                </a:solidFill>
                <a:effectLst/>
                <a:latin typeface="Arial" panose="020B0604020202020204" pitchFamily="34" charset="0"/>
                <a:cs typeface="Arial" panose="020B0604020202020204" pitchFamily="34" charset="0"/>
              </a:rPr>
              <a:t>Bossi ALancet. 2024;404(10467):2065-2076.</a:t>
            </a:r>
            <a:endParaRPr lang="en-US" sz="1200">
              <a:solidFill>
                <a:srgbClr val="002060"/>
              </a:solidFill>
              <a:latin typeface="Arial" panose="020B0604020202020204" pitchFamily="34" charset="0"/>
              <a:cs typeface="Arial" panose="020B0604020202020204" pitchFamily="34" charset="0"/>
            </a:endParaRPr>
          </a:p>
        </p:txBody>
      </p:sp>
      <p:pic>
        <p:nvPicPr>
          <p:cNvPr id="2" name="Content Placeholder 4">
            <a:extLst>
              <a:ext uri="{FF2B5EF4-FFF2-40B4-BE49-F238E27FC236}">
                <a16:creationId xmlns:a16="http://schemas.microsoft.com/office/drawing/2014/main" id="{E54911D9-8907-BA63-7FD9-D1DBC4F762B5}"/>
              </a:ext>
            </a:extLst>
          </p:cNvPr>
          <p:cNvPicPr>
            <a:picLocks noGrp="1" noChangeAspect="1"/>
          </p:cNvPicPr>
          <p:nvPr>
            <p:ph idx="1"/>
          </p:nvPr>
        </p:nvPicPr>
        <p:blipFill>
          <a:blip r:embed="rId3"/>
          <a:stretch>
            <a:fillRect/>
          </a:stretch>
        </p:blipFill>
        <p:spPr>
          <a:xfrm>
            <a:off x="534574" y="1437997"/>
            <a:ext cx="5324393" cy="4351338"/>
          </a:xfrm>
          <a:prstGeom prst="rect">
            <a:avLst/>
          </a:prstGeom>
        </p:spPr>
      </p:pic>
      <p:pic>
        <p:nvPicPr>
          <p:cNvPr id="3" name="Picture 2">
            <a:extLst>
              <a:ext uri="{FF2B5EF4-FFF2-40B4-BE49-F238E27FC236}">
                <a16:creationId xmlns:a16="http://schemas.microsoft.com/office/drawing/2014/main" id="{866F011E-1C87-CD77-4C17-59D98200EEC4}"/>
              </a:ext>
            </a:extLst>
          </p:cNvPr>
          <p:cNvPicPr>
            <a:picLocks noChangeAspect="1"/>
          </p:cNvPicPr>
          <p:nvPr/>
        </p:nvPicPr>
        <p:blipFill>
          <a:blip r:embed="rId4"/>
          <a:stretch>
            <a:fillRect/>
          </a:stretch>
        </p:blipFill>
        <p:spPr>
          <a:xfrm>
            <a:off x="6175358" y="1579483"/>
            <a:ext cx="5339694" cy="4166060"/>
          </a:xfrm>
          <a:prstGeom prst="rect">
            <a:avLst/>
          </a:prstGeom>
        </p:spPr>
      </p:pic>
      <p:sp>
        <p:nvSpPr>
          <p:cNvPr id="4" name="TextBox 3">
            <a:extLst>
              <a:ext uri="{FF2B5EF4-FFF2-40B4-BE49-F238E27FC236}">
                <a16:creationId xmlns:a16="http://schemas.microsoft.com/office/drawing/2014/main" id="{C21AAC53-25EA-0E79-162B-7785AB9F1185}"/>
              </a:ext>
            </a:extLst>
          </p:cNvPr>
          <p:cNvSpPr txBox="1"/>
          <p:nvPr/>
        </p:nvSpPr>
        <p:spPr>
          <a:xfrm>
            <a:off x="944826" y="1261953"/>
            <a:ext cx="4801075" cy="400110"/>
          </a:xfrm>
          <a:prstGeom prst="rect">
            <a:avLst/>
          </a:prstGeom>
          <a:noFill/>
        </p:spPr>
        <p:txBody>
          <a:bodyPr wrap="square">
            <a:spAutoFit/>
          </a:bodyPr>
          <a:lstStyle/>
          <a:p>
            <a:pPr algn="ctr"/>
            <a:r>
              <a:rPr lang="en-US" sz="2000" i="1">
                <a:solidFill>
                  <a:srgbClr val="002060"/>
                </a:solidFill>
                <a:latin typeface="Arial" panose="020B0604020202020204" pitchFamily="34" charset="0"/>
                <a:cs typeface="Arial" panose="020B0604020202020204" pitchFamily="34" charset="0"/>
              </a:rPr>
              <a:t>Radiographic progression-free survival</a:t>
            </a:r>
          </a:p>
        </p:txBody>
      </p:sp>
      <p:sp>
        <p:nvSpPr>
          <p:cNvPr id="6" name="TextBox 5">
            <a:extLst>
              <a:ext uri="{FF2B5EF4-FFF2-40B4-BE49-F238E27FC236}">
                <a16:creationId xmlns:a16="http://schemas.microsoft.com/office/drawing/2014/main" id="{6E8EDC90-591C-EDEE-5107-FE7827B2AA03}"/>
              </a:ext>
            </a:extLst>
          </p:cNvPr>
          <p:cNvSpPr txBox="1"/>
          <p:nvPr/>
        </p:nvSpPr>
        <p:spPr>
          <a:xfrm>
            <a:off x="6856351" y="1237942"/>
            <a:ext cx="4801075" cy="400110"/>
          </a:xfrm>
          <a:prstGeom prst="rect">
            <a:avLst/>
          </a:prstGeom>
          <a:noFill/>
        </p:spPr>
        <p:txBody>
          <a:bodyPr wrap="square">
            <a:spAutoFit/>
          </a:bodyPr>
          <a:lstStyle/>
          <a:p>
            <a:pPr algn="ctr"/>
            <a:r>
              <a:rPr lang="en-US" sz="2000" i="1">
                <a:solidFill>
                  <a:srgbClr val="002060"/>
                </a:solidFill>
                <a:latin typeface="Arial" panose="020B0604020202020204" pitchFamily="34" charset="0"/>
                <a:cs typeface="Arial" panose="020B0604020202020204" pitchFamily="34" charset="0"/>
              </a:rPr>
              <a:t>Overall survival</a:t>
            </a:r>
          </a:p>
        </p:txBody>
      </p:sp>
    </p:spTree>
    <p:extLst>
      <p:ext uri="{BB962C8B-B14F-4D97-AF65-F5344CB8AC3E}">
        <p14:creationId xmlns:p14="http://schemas.microsoft.com/office/powerpoint/2010/main" val="4137517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F24BBE-C3D8-E7B6-3484-5729E240AE3F}"/>
              </a:ext>
            </a:extLst>
          </p:cNvPr>
          <p:cNvSpPr/>
          <p:nvPr/>
        </p:nvSpPr>
        <p:spPr>
          <a:xfrm>
            <a:off x="-957878" y="393607"/>
            <a:ext cx="13881397" cy="623248"/>
          </a:xfrm>
          <a:prstGeom prst="rect">
            <a:avLst/>
          </a:prstGeom>
          <a:noFill/>
        </p:spPr>
        <p:txBody>
          <a:bodyPr wrap="square" lIns="68580" tIns="34290" rIns="68580" bIns="34290">
            <a:spAutoFit/>
          </a:bodyPr>
          <a:lstStyle/>
          <a:p>
            <a:pPr algn="ctr"/>
            <a:r>
              <a:rPr lang="en-US" sz="3600" b="1">
                <a:ln w="0"/>
                <a:solidFill>
                  <a:srgbClr val="CC0066"/>
                </a:solidFill>
                <a:effectLst>
                  <a:glow rad="127000">
                    <a:schemeClr val="bg1"/>
                  </a:glow>
                </a:effectLst>
                <a:latin typeface="Arial" panose="020B0604020202020204" pitchFamily="34" charset="0"/>
                <a:ea typeface="+mj-ea"/>
                <a:cs typeface="Arial" panose="020B0604020202020204" pitchFamily="34" charset="0"/>
              </a:rPr>
              <a:t>Có nên xạ trị vào ổ di căn xương (oligometastasis)?</a:t>
            </a:r>
            <a:endParaRPr lang="en-US" sz="2400" b="1" i="1">
              <a:ln w="0"/>
              <a:solidFill>
                <a:srgbClr val="CC0066"/>
              </a:solidFill>
              <a:effectLst>
                <a:glow rad="127000">
                  <a:schemeClr val="bg1"/>
                </a:glow>
              </a:effectLst>
              <a:latin typeface="Arial" panose="020B0604020202020204" pitchFamily="34" charset="0"/>
              <a:ea typeface="+mj-ea"/>
              <a:cs typeface="Arial" panose="020B0604020202020204" pitchFamily="34" charset="0"/>
            </a:endParaRPr>
          </a:p>
        </p:txBody>
      </p:sp>
      <p:sp>
        <p:nvSpPr>
          <p:cNvPr id="5" name="TextBox 4">
            <a:extLst>
              <a:ext uri="{FF2B5EF4-FFF2-40B4-BE49-F238E27FC236}">
                <a16:creationId xmlns:a16="http://schemas.microsoft.com/office/drawing/2014/main" id="{B7EA6166-8D39-BF34-6593-94F382C1AFDE}"/>
              </a:ext>
            </a:extLst>
          </p:cNvPr>
          <p:cNvSpPr txBox="1"/>
          <p:nvPr/>
        </p:nvSpPr>
        <p:spPr>
          <a:xfrm>
            <a:off x="694157" y="1829602"/>
            <a:ext cx="10803685" cy="2769091"/>
          </a:xfrm>
          <a:prstGeom prst="rect">
            <a:avLst/>
          </a:prstGeom>
          <a:noFill/>
        </p:spPr>
        <p:txBody>
          <a:bodyPr wrap="square">
            <a:spAutoFit/>
          </a:bodyPr>
          <a:lstStyle/>
          <a:p>
            <a:pPr algn="ctr"/>
            <a:r>
              <a:rPr lang="en-US" sz="2600" b="1">
                <a:solidFill>
                  <a:srgbClr val="002060"/>
                </a:solidFill>
                <a:latin typeface="Arial" panose="020B0604020202020204" pitchFamily="34" charset="0"/>
                <a:cs typeface="Arial" panose="020B0604020202020204" pitchFamily="34" charset="0"/>
              </a:rPr>
              <a:t>Các giả thuyết</a:t>
            </a:r>
          </a:p>
          <a:p>
            <a:pPr marL="457200" indent="-457200">
              <a:lnSpc>
                <a:spcPct val="200000"/>
              </a:lnSpc>
              <a:buFont typeface="Arial" panose="020B0604020202020204" pitchFamily="34" charset="0"/>
              <a:buChar char="•"/>
            </a:pPr>
            <a:r>
              <a:rPr lang="en-US" sz="2600">
                <a:solidFill>
                  <a:srgbClr val="002060"/>
                </a:solidFill>
                <a:latin typeface="Arial" panose="020B0604020202020204" pitchFamily="34" charset="0"/>
                <a:cs typeface="Arial" panose="020B0604020202020204" pitchFamily="34" charset="0"/>
              </a:rPr>
              <a:t>Kiểm soát tại ổ di căn </a:t>
            </a:r>
            <a:r>
              <a:rPr lang="en-US" sz="2600">
                <a:solidFill>
                  <a:srgbClr val="002060"/>
                </a:solidFill>
                <a:latin typeface="Arial" panose="020B0604020202020204" pitchFamily="34" charset="0"/>
                <a:cs typeface="Arial" panose="020B0604020202020204" pitchFamily="34" charset="0"/>
                <a:sym typeface="Wingdings" panose="05000000000000000000" pitchFamily="2" charset="2"/>
              </a:rPr>
              <a:t> Gia tăng sống còn ?</a:t>
            </a:r>
          </a:p>
          <a:p>
            <a:pPr marL="457200" indent="-457200">
              <a:lnSpc>
                <a:spcPct val="200000"/>
              </a:lnSpc>
              <a:buFont typeface="Arial" panose="020B0604020202020204" pitchFamily="34" charset="0"/>
              <a:buChar char="•"/>
            </a:pPr>
            <a:r>
              <a:rPr lang="en-US" sz="2600">
                <a:solidFill>
                  <a:srgbClr val="002060"/>
                </a:solidFill>
                <a:latin typeface="Arial" panose="020B0604020202020204" pitchFamily="34" charset="0"/>
                <a:cs typeface="Arial" panose="020B0604020202020204" pitchFamily="34" charset="0"/>
                <a:sym typeface="Wingdings" panose="05000000000000000000" pitchFamily="2" charset="2"/>
              </a:rPr>
              <a:t>Gia tăng hiệu quả khi phối hợp xạ trị + điều trị toàn thân</a:t>
            </a:r>
          </a:p>
          <a:p>
            <a:pPr marL="457200" indent="-457200">
              <a:lnSpc>
                <a:spcPct val="200000"/>
              </a:lnSpc>
              <a:buFont typeface="Arial" panose="020B0604020202020204" pitchFamily="34" charset="0"/>
              <a:buChar char="•"/>
            </a:pPr>
            <a:r>
              <a:rPr lang="en-US" sz="2600">
                <a:solidFill>
                  <a:srgbClr val="002060"/>
                </a:solidFill>
                <a:latin typeface="Arial" panose="020B0604020202020204" pitchFamily="34" charset="0"/>
                <a:cs typeface="Arial" panose="020B0604020202020204" pitchFamily="34" charset="0"/>
                <a:sym typeface="Wingdings" panose="05000000000000000000" pitchFamily="2" charset="2"/>
              </a:rPr>
              <a:t>Giảm thời gian điều trị ADT  giảm tác dụng phụ </a:t>
            </a:r>
            <a:endParaRPr lang="en-US" sz="26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84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AC6429-189C-2580-AE10-8B4DE776546F}"/>
              </a:ext>
            </a:extLst>
          </p:cNvPr>
          <p:cNvPicPr>
            <a:picLocks noChangeAspect="1"/>
          </p:cNvPicPr>
          <p:nvPr/>
        </p:nvPicPr>
        <p:blipFill>
          <a:blip r:embed="rId3"/>
          <a:stretch>
            <a:fillRect/>
          </a:stretch>
        </p:blipFill>
        <p:spPr>
          <a:xfrm>
            <a:off x="0" y="1916577"/>
            <a:ext cx="12192000" cy="3856739"/>
          </a:xfrm>
          <a:prstGeom prst="rect">
            <a:avLst/>
          </a:prstGeom>
        </p:spPr>
      </p:pic>
      <p:sp>
        <p:nvSpPr>
          <p:cNvPr id="6" name="TextBox 5">
            <a:extLst>
              <a:ext uri="{FF2B5EF4-FFF2-40B4-BE49-F238E27FC236}">
                <a16:creationId xmlns:a16="http://schemas.microsoft.com/office/drawing/2014/main" id="{F83C9411-B01C-E40D-7D5B-B76FE8BA82CB}"/>
              </a:ext>
            </a:extLst>
          </p:cNvPr>
          <p:cNvSpPr txBox="1"/>
          <p:nvPr/>
        </p:nvSpPr>
        <p:spPr>
          <a:xfrm>
            <a:off x="420179" y="1350183"/>
            <a:ext cx="9154896" cy="461665"/>
          </a:xfrm>
          <a:prstGeom prst="rect">
            <a:avLst/>
          </a:prstGeom>
          <a:noFill/>
        </p:spPr>
        <p:txBody>
          <a:bodyPr wrap="square" rtlCol="0">
            <a:spAutoFit/>
          </a:bodyPr>
          <a:lstStyle/>
          <a:p>
            <a:pPr algn="ctr"/>
            <a:r>
              <a:rPr lang="en-US" sz="2400">
                <a:solidFill>
                  <a:srgbClr val="002060"/>
                </a:solidFill>
                <a:latin typeface="Arial" panose="020B0604020202020204" pitchFamily="34" charset="0"/>
                <a:cs typeface="Arial" panose="020B0604020202020204" pitchFamily="34" charset="0"/>
              </a:rPr>
              <a:t>12 thử nghiệm lâm sàng, 10 853 BN, theo dõi trung vị 11.4 năm</a:t>
            </a:r>
          </a:p>
        </p:txBody>
      </p:sp>
      <p:sp>
        <p:nvSpPr>
          <p:cNvPr id="7" name="Rectangle 6">
            <a:extLst>
              <a:ext uri="{FF2B5EF4-FFF2-40B4-BE49-F238E27FC236}">
                <a16:creationId xmlns:a16="http://schemas.microsoft.com/office/drawing/2014/main" id="{9D14E40C-7BB9-21AD-16D1-FCA511477AFA}"/>
              </a:ext>
            </a:extLst>
          </p:cNvPr>
          <p:cNvSpPr/>
          <p:nvPr/>
        </p:nvSpPr>
        <p:spPr>
          <a:xfrm>
            <a:off x="0" y="280659"/>
            <a:ext cx="6111526" cy="607859"/>
          </a:xfrm>
          <a:prstGeom prst="rect">
            <a:avLst/>
          </a:prstGeom>
          <a:noFill/>
        </p:spPr>
        <p:txBody>
          <a:bodyPr wrap="square" lIns="68580" tIns="34290" rIns="68580" bIns="34290">
            <a:spAutoFit/>
          </a:bodyPr>
          <a:lstStyle/>
          <a:p>
            <a:pPr algn="ctr"/>
            <a:r>
              <a:rPr lang="en-US" sz="3500" b="1">
                <a:ln w="0"/>
                <a:solidFill>
                  <a:srgbClr val="CC0066"/>
                </a:solidFill>
                <a:effectLst>
                  <a:glow rad="127000">
                    <a:schemeClr val="bg1"/>
                  </a:glow>
                </a:effectLst>
                <a:latin typeface="Arial" panose="020B0604020202020204" pitchFamily="34" charset="0"/>
                <a:ea typeface="+mj-ea"/>
                <a:cs typeface="Arial" panose="020B0604020202020204" pitchFamily="34" charset="0"/>
              </a:rPr>
              <a:t>Vai trò của ADT + xạ trị</a:t>
            </a:r>
          </a:p>
        </p:txBody>
      </p:sp>
      <p:sp>
        <p:nvSpPr>
          <p:cNvPr id="8" name="TextBox 7">
            <a:extLst>
              <a:ext uri="{FF2B5EF4-FFF2-40B4-BE49-F238E27FC236}">
                <a16:creationId xmlns:a16="http://schemas.microsoft.com/office/drawing/2014/main" id="{DF13F2A6-A819-EDD8-FB7F-0F497C2149ED}"/>
              </a:ext>
            </a:extLst>
          </p:cNvPr>
          <p:cNvSpPr txBox="1"/>
          <p:nvPr/>
        </p:nvSpPr>
        <p:spPr>
          <a:xfrm>
            <a:off x="256897" y="888518"/>
            <a:ext cx="4328170" cy="461665"/>
          </a:xfrm>
          <a:prstGeom prst="rect">
            <a:avLst/>
          </a:prstGeom>
          <a:noFill/>
        </p:spPr>
        <p:txBody>
          <a:bodyPr wrap="square" rtlCol="0">
            <a:spAutoFit/>
          </a:bodyPr>
          <a:lstStyle/>
          <a:p>
            <a:pPr algn="ctr"/>
            <a:r>
              <a:rPr lang="en-US" sz="2400" b="1">
                <a:solidFill>
                  <a:srgbClr val="002060"/>
                </a:solidFill>
                <a:latin typeface="Arial" panose="020B0604020202020204" pitchFamily="34" charset="0"/>
                <a:cs typeface="Arial" panose="020B0604020202020204" pitchFamily="34" charset="0"/>
              </a:rPr>
              <a:t>Phân tích gộp MARCAP</a:t>
            </a:r>
          </a:p>
        </p:txBody>
      </p:sp>
      <p:sp>
        <p:nvSpPr>
          <p:cNvPr id="9" name="TextBox 8">
            <a:extLst>
              <a:ext uri="{FF2B5EF4-FFF2-40B4-BE49-F238E27FC236}">
                <a16:creationId xmlns:a16="http://schemas.microsoft.com/office/drawing/2014/main" id="{112502B6-423A-2BCD-C999-694846F3B147}"/>
              </a:ext>
            </a:extLst>
          </p:cNvPr>
          <p:cNvSpPr txBox="1"/>
          <p:nvPr/>
        </p:nvSpPr>
        <p:spPr>
          <a:xfrm>
            <a:off x="158645" y="5738649"/>
            <a:ext cx="11806655" cy="461665"/>
          </a:xfrm>
          <a:prstGeom prst="rect">
            <a:avLst/>
          </a:prstGeom>
          <a:solidFill>
            <a:schemeClr val="accent4">
              <a:lumMod val="20000"/>
              <a:lumOff val="80000"/>
            </a:schemeClr>
          </a:solidFill>
        </p:spPr>
        <p:txBody>
          <a:bodyPr wrap="square" rtlCol="0">
            <a:spAutoFit/>
          </a:bodyPr>
          <a:lstStyle/>
          <a:p>
            <a:pPr algn="ctr"/>
            <a:r>
              <a:rPr lang="en-US" sz="2400">
                <a:solidFill>
                  <a:srgbClr val="002060"/>
                </a:solidFill>
                <a:latin typeface="Arial" panose="020B0604020202020204" pitchFamily="34" charset="0"/>
                <a:cs typeface="Arial" panose="020B0604020202020204" pitchFamily="34" charset="0"/>
              </a:rPr>
              <a:t>Phối hợp ADT + xạ trị cải thiện sống còn không di căn và sống còn toàn bộ 10 năm </a:t>
            </a:r>
          </a:p>
        </p:txBody>
      </p:sp>
      <p:sp>
        <p:nvSpPr>
          <p:cNvPr id="11" name="TextBox 10">
            <a:extLst>
              <a:ext uri="{FF2B5EF4-FFF2-40B4-BE49-F238E27FC236}">
                <a16:creationId xmlns:a16="http://schemas.microsoft.com/office/drawing/2014/main" id="{E85C2298-1A8C-702E-9A89-8D5FCE32A163}"/>
              </a:ext>
            </a:extLst>
          </p:cNvPr>
          <p:cNvSpPr txBox="1"/>
          <p:nvPr/>
        </p:nvSpPr>
        <p:spPr>
          <a:xfrm>
            <a:off x="6754586" y="6421370"/>
            <a:ext cx="6093822" cy="246221"/>
          </a:xfrm>
          <a:prstGeom prst="rect">
            <a:avLst/>
          </a:prstGeom>
          <a:noFill/>
        </p:spPr>
        <p:txBody>
          <a:bodyPr wrap="square">
            <a:spAutoFit/>
          </a:bodyPr>
          <a:lstStyle/>
          <a:p>
            <a:r>
              <a:rPr lang="en-US" sz="1000" b="0" i="0" kern="1200">
                <a:solidFill>
                  <a:srgbClr val="002060"/>
                </a:solidFill>
                <a:effectLst/>
                <a:latin typeface="Arial" panose="020B0604020202020204" pitchFamily="34" charset="0"/>
                <a:cs typeface="Arial" panose="020B0604020202020204" pitchFamily="34" charset="0"/>
              </a:rPr>
              <a:t>Kishan AU. Lancet Oncol. 2022 Feb;23(2):304-316. doi: 10.1016/S1470-2045(21)00705-1. </a:t>
            </a:r>
            <a:endParaRPr lang="en-US" sz="10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982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22DC90-5371-C079-DE60-DBA534080644}"/>
              </a:ext>
            </a:extLst>
          </p:cNvPr>
          <p:cNvPicPr>
            <a:picLocks noChangeAspect="1"/>
          </p:cNvPicPr>
          <p:nvPr/>
        </p:nvPicPr>
        <p:blipFill>
          <a:blip r:embed="rId2"/>
          <a:srcRect b="1832"/>
          <a:stretch>
            <a:fillRect/>
          </a:stretch>
        </p:blipFill>
        <p:spPr>
          <a:xfrm>
            <a:off x="1616794" y="1217174"/>
            <a:ext cx="3471256" cy="3021695"/>
          </a:xfrm>
          <a:prstGeom prst="rect">
            <a:avLst/>
          </a:prstGeom>
        </p:spPr>
      </p:pic>
      <p:pic>
        <p:nvPicPr>
          <p:cNvPr id="9" name="Picture 8">
            <a:extLst>
              <a:ext uri="{FF2B5EF4-FFF2-40B4-BE49-F238E27FC236}">
                <a16:creationId xmlns:a16="http://schemas.microsoft.com/office/drawing/2014/main" id="{259FDDB7-A543-252E-F237-85B6EEEC286C}"/>
              </a:ext>
            </a:extLst>
          </p:cNvPr>
          <p:cNvPicPr>
            <a:picLocks noChangeAspect="1"/>
          </p:cNvPicPr>
          <p:nvPr/>
        </p:nvPicPr>
        <p:blipFill>
          <a:blip r:embed="rId3"/>
          <a:stretch>
            <a:fillRect/>
          </a:stretch>
        </p:blipFill>
        <p:spPr>
          <a:xfrm>
            <a:off x="6377095" y="1306465"/>
            <a:ext cx="4029140" cy="2932404"/>
          </a:xfrm>
          <a:prstGeom prst="rect">
            <a:avLst/>
          </a:prstGeom>
        </p:spPr>
      </p:pic>
      <p:sp>
        <p:nvSpPr>
          <p:cNvPr id="12" name="Rectangle 11">
            <a:extLst>
              <a:ext uri="{FF2B5EF4-FFF2-40B4-BE49-F238E27FC236}">
                <a16:creationId xmlns:a16="http://schemas.microsoft.com/office/drawing/2014/main" id="{47D0E85D-218D-0311-F8A7-CCA066D04DED}"/>
              </a:ext>
            </a:extLst>
          </p:cNvPr>
          <p:cNvSpPr/>
          <p:nvPr/>
        </p:nvSpPr>
        <p:spPr>
          <a:xfrm>
            <a:off x="-1003597" y="149282"/>
            <a:ext cx="7953038" cy="623248"/>
          </a:xfrm>
          <a:prstGeom prst="rect">
            <a:avLst/>
          </a:prstGeom>
          <a:noFill/>
        </p:spPr>
        <p:txBody>
          <a:bodyPr wrap="square" lIns="68580" tIns="34290" rIns="68580" bIns="34290">
            <a:spAutoFit/>
          </a:bodyPr>
          <a:lstStyle/>
          <a:p>
            <a:pPr algn="ctr"/>
            <a:r>
              <a:rPr lang="en-US" sz="3600" b="1">
                <a:ln w="0"/>
                <a:solidFill>
                  <a:srgbClr val="CC0066"/>
                </a:solidFill>
                <a:effectLst>
                  <a:glow rad="127000">
                    <a:schemeClr val="bg1"/>
                  </a:glow>
                </a:effectLst>
                <a:latin typeface="Arial" panose="020B0604020202020204" pitchFamily="34" charset="0"/>
                <a:ea typeface="+mj-ea"/>
                <a:cs typeface="Arial" panose="020B0604020202020204" pitchFamily="34" charset="0"/>
              </a:rPr>
              <a:t>Các nghiên cứu pha II</a:t>
            </a:r>
            <a:endParaRPr lang="en-US" sz="2400" b="1">
              <a:ln w="0"/>
              <a:solidFill>
                <a:srgbClr val="CC0066"/>
              </a:solidFill>
              <a:effectLst>
                <a:glow rad="127000">
                  <a:schemeClr val="bg1"/>
                </a:glow>
              </a:effectLst>
              <a:latin typeface="Arial" panose="020B0604020202020204" pitchFamily="34" charset="0"/>
              <a:ea typeface="+mj-ea"/>
              <a:cs typeface="Arial" panose="020B0604020202020204" pitchFamily="34" charset="0"/>
            </a:endParaRPr>
          </a:p>
        </p:txBody>
      </p:sp>
      <p:sp>
        <p:nvSpPr>
          <p:cNvPr id="15" name="Content Placeholder 2">
            <a:extLst>
              <a:ext uri="{FF2B5EF4-FFF2-40B4-BE49-F238E27FC236}">
                <a16:creationId xmlns:a16="http://schemas.microsoft.com/office/drawing/2014/main" id="{42459DA7-0087-A1BE-69EA-58669F243ED8}"/>
              </a:ext>
            </a:extLst>
          </p:cNvPr>
          <p:cNvSpPr txBox="1">
            <a:spLocks/>
          </p:cNvSpPr>
          <p:nvPr/>
        </p:nvSpPr>
        <p:spPr>
          <a:xfrm>
            <a:off x="-611431" y="761089"/>
            <a:ext cx="12422710" cy="545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D00054"/>
                </a:solidFill>
                <a:latin typeface="Arial" panose="020B0604020202020204" pitchFamily="34" charset="0"/>
                <a:cs typeface="Arial" panose="020B0604020202020204" pitchFamily="34" charset="0"/>
              </a:rPr>
              <a:t>Metastasis-directed Therapy (MDT) in Oligometastatic Prostate Cancer</a:t>
            </a:r>
          </a:p>
        </p:txBody>
      </p:sp>
      <p:graphicFrame>
        <p:nvGraphicFramePr>
          <p:cNvPr id="16" name="Table 15">
            <a:extLst>
              <a:ext uri="{FF2B5EF4-FFF2-40B4-BE49-F238E27FC236}">
                <a16:creationId xmlns:a16="http://schemas.microsoft.com/office/drawing/2014/main" id="{F899934C-3B49-D4E0-971D-E3F84526B63C}"/>
              </a:ext>
            </a:extLst>
          </p:cNvPr>
          <p:cNvGraphicFramePr>
            <a:graphicFrameLocks noGrp="1"/>
          </p:cNvGraphicFramePr>
          <p:nvPr>
            <p:extLst>
              <p:ext uri="{D42A27DB-BD31-4B8C-83A1-F6EECF244321}">
                <p14:modId xmlns:p14="http://schemas.microsoft.com/office/powerpoint/2010/main" val="581864813"/>
              </p:ext>
            </p:extLst>
          </p:nvPr>
        </p:nvGraphicFramePr>
        <p:xfrm>
          <a:off x="1785765" y="4417253"/>
          <a:ext cx="3416572" cy="1854200"/>
        </p:xfrm>
        <a:graphic>
          <a:graphicData uri="http://schemas.openxmlformats.org/drawingml/2006/table">
            <a:tbl>
              <a:tblPr firstRow="1" bandRow="1">
                <a:tableStyleId>{5940675A-B579-460E-94D1-54222C63F5DA}</a:tableStyleId>
              </a:tblPr>
              <a:tblGrid>
                <a:gridCol w="3416572">
                  <a:extLst>
                    <a:ext uri="{9D8B030D-6E8A-4147-A177-3AD203B41FA5}">
                      <a16:colId xmlns:a16="http://schemas.microsoft.com/office/drawing/2014/main" val="3875990365"/>
                    </a:ext>
                  </a:extLst>
                </a:gridCol>
              </a:tblGrid>
              <a:tr h="370840">
                <a:tc>
                  <a:txBody>
                    <a:bodyPr/>
                    <a:lstStyle/>
                    <a:p>
                      <a:pPr algn="ctr"/>
                      <a:r>
                        <a:rPr lang="en-US" sz="1800" b="1">
                          <a:solidFill>
                            <a:schemeClr val="bg1"/>
                          </a:solidFill>
                          <a:latin typeface="Arial" panose="020B0604020202020204" pitchFamily="34" charset="0"/>
                          <a:cs typeface="Arial" panose="020B0604020202020204" pitchFamily="34" charset="0"/>
                        </a:rPr>
                        <a:t>STOMP</a:t>
                      </a:r>
                    </a:p>
                  </a:txBody>
                  <a:tcPr>
                    <a:solidFill>
                      <a:srgbClr val="C00000"/>
                    </a:solidFill>
                  </a:tcPr>
                </a:tc>
                <a:extLst>
                  <a:ext uri="{0D108BD9-81ED-4DB2-BD59-A6C34878D82A}">
                    <a16:rowId xmlns:a16="http://schemas.microsoft.com/office/drawing/2014/main" val="3050707326"/>
                  </a:ext>
                </a:extLst>
              </a:tr>
              <a:tr h="370840">
                <a:tc>
                  <a:txBody>
                    <a:bodyPr/>
                    <a:lstStyle/>
                    <a:p>
                      <a:pPr algn="ctr"/>
                      <a:r>
                        <a:rPr lang="en-US" sz="1800">
                          <a:solidFill>
                            <a:srgbClr val="002060"/>
                          </a:solidFill>
                          <a:latin typeface="Arial" panose="020B0604020202020204" pitchFamily="34" charset="0"/>
                          <a:cs typeface="Arial" panose="020B0604020202020204" pitchFamily="34" charset="0"/>
                        </a:rPr>
                        <a:t>N =62</a:t>
                      </a:r>
                    </a:p>
                  </a:txBody>
                  <a:tcPr/>
                </a:tc>
                <a:extLst>
                  <a:ext uri="{0D108BD9-81ED-4DB2-BD59-A6C34878D82A}">
                    <a16:rowId xmlns:a16="http://schemas.microsoft.com/office/drawing/2014/main" val="3006710513"/>
                  </a:ext>
                </a:extLst>
              </a:tr>
              <a:tr h="370840">
                <a:tc>
                  <a:txBody>
                    <a:bodyPr/>
                    <a:lstStyle/>
                    <a:p>
                      <a:pPr algn="ctr"/>
                      <a:r>
                        <a:rPr lang="en-US" sz="1800">
                          <a:solidFill>
                            <a:srgbClr val="002060"/>
                          </a:solidFill>
                          <a:latin typeface="Arial" panose="020B0604020202020204" pitchFamily="34" charset="0"/>
                          <a:cs typeface="Arial" panose="020B0604020202020204" pitchFamily="34" charset="0"/>
                        </a:rPr>
                        <a:t>1-3 ổ di căn</a:t>
                      </a:r>
                    </a:p>
                  </a:txBody>
                  <a:tcPr/>
                </a:tc>
                <a:extLst>
                  <a:ext uri="{0D108BD9-81ED-4DB2-BD59-A6C34878D82A}">
                    <a16:rowId xmlns:a16="http://schemas.microsoft.com/office/drawing/2014/main" val="4100609823"/>
                  </a:ext>
                </a:extLst>
              </a:tr>
              <a:tr h="370840">
                <a:tc>
                  <a:txBody>
                    <a:bodyPr/>
                    <a:lstStyle/>
                    <a:p>
                      <a:pPr algn="ctr"/>
                      <a:r>
                        <a:rPr lang="en-US" sz="1800">
                          <a:solidFill>
                            <a:srgbClr val="002060"/>
                          </a:solidFill>
                          <a:latin typeface="Arial" panose="020B0604020202020204" pitchFamily="34" charset="0"/>
                          <a:cs typeface="Arial" panose="020B0604020202020204" pitchFamily="34" charset="0"/>
                        </a:rPr>
                        <a:t>Nhóm chứng : Theo dõi định kỳ</a:t>
                      </a:r>
                    </a:p>
                  </a:txBody>
                  <a:tcPr/>
                </a:tc>
                <a:extLst>
                  <a:ext uri="{0D108BD9-81ED-4DB2-BD59-A6C34878D82A}">
                    <a16:rowId xmlns:a16="http://schemas.microsoft.com/office/drawing/2014/main" val="959447549"/>
                  </a:ext>
                </a:extLst>
              </a:tr>
              <a:tr h="370840">
                <a:tc>
                  <a:txBody>
                    <a:bodyPr/>
                    <a:lstStyle/>
                    <a:p>
                      <a:pPr algn="ctr"/>
                      <a:r>
                        <a:rPr lang="en-US" sz="1800">
                          <a:solidFill>
                            <a:srgbClr val="002060"/>
                          </a:solidFill>
                          <a:latin typeface="Arial" panose="020B0604020202020204" pitchFamily="34" charset="0"/>
                          <a:cs typeface="Arial" panose="020B0604020202020204" pitchFamily="34" charset="0"/>
                        </a:rPr>
                        <a:t>Cải thiện sống còn không ADT </a:t>
                      </a:r>
                    </a:p>
                  </a:txBody>
                  <a:tcPr>
                    <a:solidFill>
                      <a:schemeClr val="accent2">
                        <a:lumMod val="20000"/>
                        <a:lumOff val="80000"/>
                      </a:schemeClr>
                    </a:solidFill>
                  </a:tcPr>
                </a:tc>
                <a:extLst>
                  <a:ext uri="{0D108BD9-81ED-4DB2-BD59-A6C34878D82A}">
                    <a16:rowId xmlns:a16="http://schemas.microsoft.com/office/drawing/2014/main" val="2095123166"/>
                  </a:ext>
                </a:extLst>
              </a:tr>
            </a:tbl>
          </a:graphicData>
        </a:graphic>
      </p:graphicFrame>
      <p:graphicFrame>
        <p:nvGraphicFramePr>
          <p:cNvPr id="17" name="Table 16">
            <a:extLst>
              <a:ext uri="{FF2B5EF4-FFF2-40B4-BE49-F238E27FC236}">
                <a16:creationId xmlns:a16="http://schemas.microsoft.com/office/drawing/2014/main" id="{81867E94-C819-0E8F-4E42-591542967907}"/>
              </a:ext>
            </a:extLst>
          </p:cNvPr>
          <p:cNvGraphicFramePr>
            <a:graphicFrameLocks noGrp="1"/>
          </p:cNvGraphicFramePr>
          <p:nvPr>
            <p:extLst>
              <p:ext uri="{D42A27DB-BD31-4B8C-83A1-F6EECF244321}">
                <p14:modId xmlns:p14="http://schemas.microsoft.com/office/powerpoint/2010/main" val="3686723136"/>
              </p:ext>
            </p:extLst>
          </p:nvPr>
        </p:nvGraphicFramePr>
        <p:xfrm>
          <a:off x="6889474" y="4417253"/>
          <a:ext cx="3416572" cy="1854200"/>
        </p:xfrm>
        <a:graphic>
          <a:graphicData uri="http://schemas.openxmlformats.org/drawingml/2006/table">
            <a:tbl>
              <a:tblPr firstRow="1" bandRow="1">
                <a:tableStyleId>{5940675A-B579-460E-94D1-54222C63F5DA}</a:tableStyleId>
              </a:tblPr>
              <a:tblGrid>
                <a:gridCol w="3416572">
                  <a:extLst>
                    <a:ext uri="{9D8B030D-6E8A-4147-A177-3AD203B41FA5}">
                      <a16:colId xmlns:a16="http://schemas.microsoft.com/office/drawing/2014/main" val="3875990365"/>
                    </a:ext>
                  </a:extLst>
                </a:gridCol>
              </a:tblGrid>
              <a:tr h="370840">
                <a:tc>
                  <a:txBody>
                    <a:bodyPr/>
                    <a:lstStyle/>
                    <a:p>
                      <a:pPr algn="ctr"/>
                      <a:r>
                        <a:rPr lang="en-US" sz="1800" b="1">
                          <a:solidFill>
                            <a:schemeClr val="bg1"/>
                          </a:solidFill>
                          <a:latin typeface="Arial" panose="020B0604020202020204" pitchFamily="34" charset="0"/>
                          <a:cs typeface="Arial" panose="020B0604020202020204" pitchFamily="34" charset="0"/>
                        </a:rPr>
                        <a:t>ORIOLE</a:t>
                      </a:r>
                    </a:p>
                  </a:txBody>
                  <a:tcPr>
                    <a:solidFill>
                      <a:schemeClr val="accent1">
                        <a:lumMod val="75000"/>
                      </a:schemeClr>
                    </a:solidFill>
                  </a:tcPr>
                </a:tc>
                <a:extLst>
                  <a:ext uri="{0D108BD9-81ED-4DB2-BD59-A6C34878D82A}">
                    <a16:rowId xmlns:a16="http://schemas.microsoft.com/office/drawing/2014/main" val="3050707326"/>
                  </a:ext>
                </a:extLst>
              </a:tr>
              <a:tr h="370840">
                <a:tc>
                  <a:txBody>
                    <a:bodyPr/>
                    <a:lstStyle/>
                    <a:p>
                      <a:pPr algn="ctr"/>
                      <a:r>
                        <a:rPr lang="en-US" sz="1800">
                          <a:solidFill>
                            <a:srgbClr val="002060"/>
                          </a:solidFill>
                          <a:latin typeface="Arial" panose="020B0604020202020204" pitchFamily="34" charset="0"/>
                          <a:cs typeface="Arial" panose="020B0604020202020204" pitchFamily="34" charset="0"/>
                        </a:rPr>
                        <a:t>N = 54</a:t>
                      </a:r>
                    </a:p>
                  </a:txBody>
                  <a:tcPr/>
                </a:tc>
                <a:extLst>
                  <a:ext uri="{0D108BD9-81ED-4DB2-BD59-A6C34878D82A}">
                    <a16:rowId xmlns:a16="http://schemas.microsoft.com/office/drawing/2014/main" val="3006710513"/>
                  </a:ext>
                </a:extLst>
              </a:tr>
              <a:tr h="370840">
                <a:tc>
                  <a:txBody>
                    <a:bodyPr/>
                    <a:lstStyle/>
                    <a:p>
                      <a:pPr algn="ctr"/>
                      <a:r>
                        <a:rPr lang="en-US" sz="1800">
                          <a:solidFill>
                            <a:srgbClr val="002060"/>
                          </a:solidFill>
                          <a:latin typeface="Arial" panose="020B0604020202020204" pitchFamily="34" charset="0"/>
                          <a:cs typeface="Arial" panose="020B0604020202020204" pitchFamily="34" charset="0"/>
                        </a:rPr>
                        <a:t>1-3 ổ di căn</a:t>
                      </a:r>
                    </a:p>
                  </a:txBody>
                  <a:tcPr/>
                </a:tc>
                <a:extLst>
                  <a:ext uri="{0D108BD9-81ED-4DB2-BD59-A6C34878D82A}">
                    <a16:rowId xmlns:a16="http://schemas.microsoft.com/office/drawing/2014/main" val="4100609823"/>
                  </a:ext>
                </a:extLst>
              </a:tr>
              <a:tr h="370840">
                <a:tc>
                  <a:txBody>
                    <a:bodyPr/>
                    <a:lstStyle/>
                    <a:p>
                      <a:pPr algn="ctr"/>
                      <a:r>
                        <a:rPr lang="en-US" sz="1800">
                          <a:solidFill>
                            <a:srgbClr val="002060"/>
                          </a:solidFill>
                          <a:latin typeface="Arial" panose="020B0604020202020204" pitchFamily="34" charset="0"/>
                          <a:cs typeface="Arial" panose="020B0604020202020204" pitchFamily="34" charset="0"/>
                        </a:rPr>
                        <a:t>Nhóm chứng : Theo dõi định kỳ</a:t>
                      </a:r>
                    </a:p>
                  </a:txBody>
                  <a:tcPr/>
                </a:tc>
                <a:extLst>
                  <a:ext uri="{0D108BD9-81ED-4DB2-BD59-A6C34878D82A}">
                    <a16:rowId xmlns:a16="http://schemas.microsoft.com/office/drawing/2014/main" val="959447549"/>
                  </a:ext>
                </a:extLst>
              </a:tr>
              <a:tr h="370840">
                <a:tc>
                  <a:txBody>
                    <a:bodyPr/>
                    <a:lstStyle/>
                    <a:p>
                      <a:pPr algn="ctr"/>
                      <a:r>
                        <a:rPr lang="en-US" sz="1800">
                          <a:solidFill>
                            <a:srgbClr val="002060"/>
                          </a:solidFill>
                          <a:latin typeface="Arial" panose="020B0604020202020204" pitchFamily="34" charset="0"/>
                          <a:cs typeface="Arial" panose="020B0604020202020204" pitchFamily="34" charset="0"/>
                        </a:rPr>
                        <a:t>Cải thiện PFS</a:t>
                      </a:r>
                    </a:p>
                  </a:txBody>
                  <a:tcPr>
                    <a:solidFill>
                      <a:schemeClr val="accent2">
                        <a:lumMod val="20000"/>
                        <a:lumOff val="80000"/>
                      </a:schemeClr>
                    </a:solidFill>
                  </a:tcPr>
                </a:tc>
                <a:extLst>
                  <a:ext uri="{0D108BD9-81ED-4DB2-BD59-A6C34878D82A}">
                    <a16:rowId xmlns:a16="http://schemas.microsoft.com/office/drawing/2014/main" val="2095123166"/>
                  </a:ext>
                </a:extLst>
              </a:tr>
            </a:tbl>
          </a:graphicData>
        </a:graphic>
      </p:graphicFrame>
      <p:sp>
        <p:nvSpPr>
          <p:cNvPr id="19" name="TextBox 18">
            <a:extLst>
              <a:ext uri="{FF2B5EF4-FFF2-40B4-BE49-F238E27FC236}">
                <a16:creationId xmlns:a16="http://schemas.microsoft.com/office/drawing/2014/main" id="{ABF66D46-E26C-F201-A5FC-AB171682C83B}"/>
              </a:ext>
            </a:extLst>
          </p:cNvPr>
          <p:cNvSpPr txBox="1"/>
          <p:nvPr/>
        </p:nvSpPr>
        <p:spPr>
          <a:xfrm>
            <a:off x="2488502" y="6344066"/>
            <a:ext cx="212457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a:solidFill>
                  <a:srgbClr val="002060"/>
                </a:solidFill>
                <a:effectLst/>
                <a:latin typeface="Arial" panose="020B0604020202020204" pitchFamily="34" charset="0"/>
                <a:cs typeface="Arial" panose="020B0604020202020204" pitchFamily="34" charset="0"/>
              </a:rPr>
              <a:t>Ost, J Clin Oncol , 2017</a:t>
            </a:r>
            <a:endParaRPr lang="en-US" sz="1200">
              <a:solidFill>
                <a:srgbClr val="00206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09A0C0D-B45B-744B-E268-503DA9EBEEC7}"/>
              </a:ext>
            </a:extLst>
          </p:cNvPr>
          <p:cNvSpPr txBox="1"/>
          <p:nvPr/>
        </p:nvSpPr>
        <p:spPr>
          <a:xfrm>
            <a:off x="7535473" y="6344066"/>
            <a:ext cx="212457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a:solidFill>
                  <a:srgbClr val="002060"/>
                </a:solidFill>
                <a:effectLst/>
                <a:latin typeface="Arial" panose="020B0604020202020204" pitchFamily="34" charset="0"/>
                <a:cs typeface="Arial" panose="020B0604020202020204" pitchFamily="34" charset="0"/>
              </a:rPr>
              <a:t>Phillips, JAMA Onc, 2020</a:t>
            </a:r>
            <a:endParaRPr lang="en-US" sz="12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664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9B61E5-7768-072C-2708-069CC37865D3}"/>
              </a:ext>
            </a:extLst>
          </p:cNvPr>
          <p:cNvPicPr>
            <a:picLocks noChangeAspect="1"/>
          </p:cNvPicPr>
          <p:nvPr/>
        </p:nvPicPr>
        <p:blipFill>
          <a:blip r:embed="rId3"/>
          <a:stretch>
            <a:fillRect/>
          </a:stretch>
        </p:blipFill>
        <p:spPr>
          <a:xfrm>
            <a:off x="6309360" y="1292404"/>
            <a:ext cx="4069079" cy="3098921"/>
          </a:xfrm>
          <a:prstGeom prst="rect">
            <a:avLst/>
          </a:prstGeom>
        </p:spPr>
      </p:pic>
      <p:graphicFrame>
        <p:nvGraphicFramePr>
          <p:cNvPr id="8" name="Table 7">
            <a:extLst>
              <a:ext uri="{FF2B5EF4-FFF2-40B4-BE49-F238E27FC236}">
                <a16:creationId xmlns:a16="http://schemas.microsoft.com/office/drawing/2014/main" id="{A7E37F30-EE83-E611-CFAB-17D1D5EF81A2}"/>
              </a:ext>
            </a:extLst>
          </p:cNvPr>
          <p:cNvGraphicFramePr>
            <a:graphicFrameLocks noGrp="1"/>
          </p:cNvGraphicFramePr>
          <p:nvPr>
            <p:extLst>
              <p:ext uri="{D42A27DB-BD31-4B8C-83A1-F6EECF244321}">
                <p14:modId xmlns:p14="http://schemas.microsoft.com/office/powerpoint/2010/main" val="2909676959"/>
              </p:ext>
            </p:extLst>
          </p:nvPr>
        </p:nvGraphicFramePr>
        <p:xfrm>
          <a:off x="6961867" y="4578604"/>
          <a:ext cx="3416572" cy="1854200"/>
        </p:xfrm>
        <a:graphic>
          <a:graphicData uri="http://schemas.openxmlformats.org/drawingml/2006/table">
            <a:tbl>
              <a:tblPr firstRow="1" bandRow="1">
                <a:tableStyleId>{5940675A-B579-460E-94D1-54222C63F5DA}</a:tableStyleId>
              </a:tblPr>
              <a:tblGrid>
                <a:gridCol w="3416572">
                  <a:extLst>
                    <a:ext uri="{9D8B030D-6E8A-4147-A177-3AD203B41FA5}">
                      <a16:colId xmlns:a16="http://schemas.microsoft.com/office/drawing/2014/main" val="3875990365"/>
                    </a:ext>
                  </a:extLst>
                </a:gridCol>
              </a:tblGrid>
              <a:tr h="370840">
                <a:tc>
                  <a:txBody>
                    <a:bodyPr/>
                    <a:lstStyle/>
                    <a:p>
                      <a:pPr algn="ctr"/>
                      <a:r>
                        <a:rPr lang="en-US" sz="1800" b="1">
                          <a:solidFill>
                            <a:schemeClr val="bg1"/>
                          </a:solidFill>
                          <a:latin typeface="Arial" panose="020B0604020202020204" pitchFamily="34" charset="0"/>
                          <a:cs typeface="Arial" panose="020B0604020202020204" pitchFamily="34" charset="0"/>
                        </a:rPr>
                        <a:t>ALTO</a:t>
                      </a:r>
                    </a:p>
                  </a:txBody>
                  <a:tcPr>
                    <a:solidFill>
                      <a:schemeClr val="accent5">
                        <a:lumMod val="75000"/>
                      </a:schemeClr>
                    </a:solidFill>
                  </a:tcPr>
                </a:tc>
                <a:extLst>
                  <a:ext uri="{0D108BD9-81ED-4DB2-BD59-A6C34878D82A}">
                    <a16:rowId xmlns:a16="http://schemas.microsoft.com/office/drawing/2014/main" val="3050707326"/>
                  </a:ext>
                </a:extLst>
              </a:tr>
              <a:tr h="370840">
                <a:tc>
                  <a:txBody>
                    <a:bodyPr/>
                    <a:lstStyle/>
                    <a:p>
                      <a:pPr algn="ctr"/>
                      <a:r>
                        <a:rPr lang="en-US" sz="1800">
                          <a:solidFill>
                            <a:srgbClr val="002060"/>
                          </a:solidFill>
                          <a:latin typeface="Arial" panose="020B0604020202020204" pitchFamily="34" charset="0"/>
                          <a:cs typeface="Arial" panose="020B0604020202020204" pitchFamily="34" charset="0"/>
                        </a:rPr>
                        <a:t>N = 157</a:t>
                      </a:r>
                    </a:p>
                  </a:txBody>
                  <a:tcPr/>
                </a:tc>
                <a:extLst>
                  <a:ext uri="{0D108BD9-81ED-4DB2-BD59-A6C34878D82A}">
                    <a16:rowId xmlns:a16="http://schemas.microsoft.com/office/drawing/2014/main" val="3006710513"/>
                  </a:ext>
                </a:extLst>
              </a:tr>
              <a:tr h="370840">
                <a:tc>
                  <a:txBody>
                    <a:bodyPr/>
                    <a:lstStyle/>
                    <a:p>
                      <a:pPr algn="ctr"/>
                      <a:r>
                        <a:rPr lang="en-US" sz="1800">
                          <a:solidFill>
                            <a:srgbClr val="002060"/>
                          </a:solidFill>
                          <a:latin typeface="Arial" panose="020B0604020202020204" pitchFamily="34" charset="0"/>
                          <a:cs typeface="Arial" panose="020B0604020202020204" pitchFamily="34" charset="0"/>
                        </a:rPr>
                        <a:t>1- 3 ổ di căn</a:t>
                      </a:r>
                    </a:p>
                  </a:txBody>
                  <a:tcPr/>
                </a:tc>
                <a:extLst>
                  <a:ext uri="{0D108BD9-81ED-4DB2-BD59-A6C34878D82A}">
                    <a16:rowId xmlns:a16="http://schemas.microsoft.com/office/drawing/2014/main" val="4100609823"/>
                  </a:ext>
                </a:extLst>
              </a:tr>
              <a:tr h="370840">
                <a:tc>
                  <a:txBody>
                    <a:bodyPr/>
                    <a:lstStyle/>
                    <a:p>
                      <a:pPr algn="ctr"/>
                      <a:r>
                        <a:rPr lang="en-US" sz="1800">
                          <a:solidFill>
                            <a:srgbClr val="002060"/>
                          </a:solidFill>
                          <a:latin typeface="Arial" panose="020B0604020202020204" pitchFamily="34" charset="0"/>
                          <a:cs typeface="Arial" panose="020B0604020202020204" pitchFamily="34" charset="0"/>
                        </a:rPr>
                        <a:t>Nhóm chứng : Abirateron</a:t>
                      </a:r>
                    </a:p>
                  </a:txBody>
                  <a:tcPr/>
                </a:tc>
                <a:extLst>
                  <a:ext uri="{0D108BD9-81ED-4DB2-BD59-A6C34878D82A}">
                    <a16:rowId xmlns:a16="http://schemas.microsoft.com/office/drawing/2014/main" val="959447549"/>
                  </a:ext>
                </a:extLst>
              </a:tr>
              <a:tr h="370840">
                <a:tc>
                  <a:txBody>
                    <a:bodyPr/>
                    <a:lstStyle/>
                    <a:p>
                      <a:pPr algn="ctr"/>
                      <a:r>
                        <a:rPr lang="en-US" sz="1800">
                          <a:solidFill>
                            <a:srgbClr val="002060"/>
                          </a:solidFill>
                          <a:latin typeface="Arial" panose="020B0604020202020204" pitchFamily="34" charset="0"/>
                          <a:cs typeface="Arial" panose="020B0604020202020204" pitchFamily="34" charset="0"/>
                        </a:rPr>
                        <a:t>Cải thiện PFS</a:t>
                      </a:r>
                    </a:p>
                  </a:txBody>
                  <a:tcPr>
                    <a:solidFill>
                      <a:schemeClr val="accent2">
                        <a:lumMod val="20000"/>
                        <a:lumOff val="80000"/>
                      </a:schemeClr>
                    </a:solidFill>
                  </a:tcPr>
                </a:tc>
                <a:extLst>
                  <a:ext uri="{0D108BD9-81ED-4DB2-BD59-A6C34878D82A}">
                    <a16:rowId xmlns:a16="http://schemas.microsoft.com/office/drawing/2014/main" val="2095123166"/>
                  </a:ext>
                </a:extLst>
              </a:tr>
            </a:tbl>
          </a:graphicData>
        </a:graphic>
      </p:graphicFrame>
      <p:pic>
        <p:nvPicPr>
          <p:cNvPr id="9" name="Picture 8">
            <a:extLst>
              <a:ext uri="{FF2B5EF4-FFF2-40B4-BE49-F238E27FC236}">
                <a16:creationId xmlns:a16="http://schemas.microsoft.com/office/drawing/2014/main" id="{B573D5DC-BA52-B2EE-82E0-B089ED233E16}"/>
              </a:ext>
            </a:extLst>
          </p:cNvPr>
          <p:cNvPicPr>
            <a:picLocks noChangeAspect="1"/>
          </p:cNvPicPr>
          <p:nvPr/>
        </p:nvPicPr>
        <p:blipFill>
          <a:blip r:embed="rId4"/>
          <a:stretch>
            <a:fillRect/>
          </a:stretch>
        </p:blipFill>
        <p:spPr>
          <a:xfrm>
            <a:off x="1358945" y="1458921"/>
            <a:ext cx="4062969" cy="2932404"/>
          </a:xfrm>
          <a:prstGeom prst="rect">
            <a:avLst/>
          </a:prstGeom>
        </p:spPr>
      </p:pic>
      <p:graphicFrame>
        <p:nvGraphicFramePr>
          <p:cNvPr id="10" name="Table 9">
            <a:extLst>
              <a:ext uri="{FF2B5EF4-FFF2-40B4-BE49-F238E27FC236}">
                <a16:creationId xmlns:a16="http://schemas.microsoft.com/office/drawing/2014/main" id="{2E43C728-BF00-4B6F-1198-01882B4D5494}"/>
              </a:ext>
            </a:extLst>
          </p:cNvPr>
          <p:cNvGraphicFramePr>
            <a:graphicFrameLocks noGrp="1"/>
          </p:cNvGraphicFramePr>
          <p:nvPr>
            <p:extLst>
              <p:ext uri="{D42A27DB-BD31-4B8C-83A1-F6EECF244321}">
                <p14:modId xmlns:p14="http://schemas.microsoft.com/office/powerpoint/2010/main" val="2632187905"/>
              </p:ext>
            </p:extLst>
          </p:nvPr>
        </p:nvGraphicFramePr>
        <p:xfrm>
          <a:off x="1705532" y="4573817"/>
          <a:ext cx="3416572" cy="1854200"/>
        </p:xfrm>
        <a:graphic>
          <a:graphicData uri="http://schemas.openxmlformats.org/drawingml/2006/table">
            <a:tbl>
              <a:tblPr firstRow="1" bandRow="1">
                <a:tableStyleId>{5940675A-B579-460E-94D1-54222C63F5DA}</a:tableStyleId>
              </a:tblPr>
              <a:tblGrid>
                <a:gridCol w="3416572">
                  <a:extLst>
                    <a:ext uri="{9D8B030D-6E8A-4147-A177-3AD203B41FA5}">
                      <a16:colId xmlns:a16="http://schemas.microsoft.com/office/drawing/2014/main" val="3875990365"/>
                    </a:ext>
                  </a:extLst>
                </a:gridCol>
              </a:tblGrid>
              <a:tr h="370840">
                <a:tc>
                  <a:txBody>
                    <a:bodyPr/>
                    <a:lstStyle/>
                    <a:p>
                      <a:pPr algn="ctr"/>
                      <a:r>
                        <a:rPr lang="en-US" sz="1800" b="1">
                          <a:solidFill>
                            <a:schemeClr val="bg1"/>
                          </a:solidFill>
                          <a:latin typeface="Arial" panose="020B0604020202020204" pitchFamily="34" charset="0"/>
                          <a:cs typeface="Arial" panose="020B0604020202020204" pitchFamily="34" charset="0"/>
                        </a:rPr>
                        <a:t>EXTEND</a:t>
                      </a:r>
                    </a:p>
                  </a:txBody>
                  <a:tcPr>
                    <a:solidFill>
                      <a:schemeClr val="accent6">
                        <a:lumMod val="75000"/>
                      </a:schemeClr>
                    </a:solidFill>
                  </a:tcPr>
                </a:tc>
                <a:extLst>
                  <a:ext uri="{0D108BD9-81ED-4DB2-BD59-A6C34878D82A}">
                    <a16:rowId xmlns:a16="http://schemas.microsoft.com/office/drawing/2014/main" val="3050707326"/>
                  </a:ext>
                </a:extLst>
              </a:tr>
              <a:tr h="370840">
                <a:tc>
                  <a:txBody>
                    <a:bodyPr/>
                    <a:lstStyle/>
                    <a:p>
                      <a:pPr algn="ctr"/>
                      <a:r>
                        <a:rPr lang="en-US" sz="1800">
                          <a:solidFill>
                            <a:srgbClr val="002060"/>
                          </a:solidFill>
                          <a:latin typeface="Arial" panose="020B0604020202020204" pitchFamily="34" charset="0"/>
                          <a:cs typeface="Arial" panose="020B0604020202020204" pitchFamily="34" charset="0"/>
                        </a:rPr>
                        <a:t>N = 87</a:t>
                      </a:r>
                    </a:p>
                  </a:txBody>
                  <a:tcPr/>
                </a:tc>
                <a:extLst>
                  <a:ext uri="{0D108BD9-81ED-4DB2-BD59-A6C34878D82A}">
                    <a16:rowId xmlns:a16="http://schemas.microsoft.com/office/drawing/2014/main" val="3006710513"/>
                  </a:ext>
                </a:extLst>
              </a:tr>
              <a:tr h="370840">
                <a:tc>
                  <a:txBody>
                    <a:bodyPr/>
                    <a:lstStyle/>
                    <a:p>
                      <a:pPr algn="ctr"/>
                      <a:r>
                        <a:rPr lang="en-US" sz="1800">
                          <a:solidFill>
                            <a:srgbClr val="002060"/>
                          </a:solidFill>
                          <a:latin typeface="Arial" panose="020B0604020202020204" pitchFamily="34" charset="0"/>
                          <a:cs typeface="Arial" panose="020B0604020202020204" pitchFamily="34" charset="0"/>
                        </a:rPr>
                        <a:t>1- 5 ổ di căn</a:t>
                      </a:r>
                    </a:p>
                  </a:txBody>
                  <a:tcPr/>
                </a:tc>
                <a:extLst>
                  <a:ext uri="{0D108BD9-81ED-4DB2-BD59-A6C34878D82A}">
                    <a16:rowId xmlns:a16="http://schemas.microsoft.com/office/drawing/2014/main" val="4100609823"/>
                  </a:ext>
                </a:extLst>
              </a:tr>
              <a:tr h="370840">
                <a:tc>
                  <a:txBody>
                    <a:bodyPr/>
                    <a:lstStyle/>
                    <a:p>
                      <a:pPr algn="ctr"/>
                      <a:r>
                        <a:rPr lang="en-US" sz="1800">
                          <a:solidFill>
                            <a:srgbClr val="002060"/>
                          </a:solidFill>
                          <a:latin typeface="Arial" panose="020B0604020202020204" pitchFamily="34" charset="0"/>
                          <a:cs typeface="Arial" panose="020B0604020202020204" pitchFamily="34" charset="0"/>
                        </a:rPr>
                        <a:t>Nhóm chứng : ADT ngắt quãng</a:t>
                      </a:r>
                    </a:p>
                  </a:txBody>
                  <a:tcPr/>
                </a:tc>
                <a:extLst>
                  <a:ext uri="{0D108BD9-81ED-4DB2-BD59-A6C34878D82A}">
                    <a16:rowId xmlns:a16="http://schemas.microsoft.com/office/drawing/2014/main" val="959447549"/>
                  </a:ext>
                </a:extLst>
              </a:tr>
              <a:tr h="370840">
                <a:tc>
                  <a:txBody>
                    <a:bodyPr/>
                    <a:lstStyle/>
                    <a:p>
                      <a:pPr algn="ctr"/>
                      <a:r>
                        <a:rPr lang="en-US" sz="1800">
                          <a:solidFill>
                            <a:srgbClr val="002060"/>
                          </a:solidFill>
                          <a:latin typeface="Arial" panose="020B0604020202020204" pitchFamily="34" charset="0"/>
                          <a:cs typeface="Arial" panose="020B0604020202020204" pitchFamily="34" charset="0"/>
                        </a:rPr>
                        <a:t>Cải thiện PFS</a:t>
                      </a:r>
                    </a:p>
                  </a:txBody>
                  <a:tcPr>
                    <a:solidFill>
                      <a:schemeClr val="accent2">
                        <a:lumMod val="20000"/>
                        <a:lumOff val="80000"/>
                      </a:schemeClr>
                    </a:solidFill>
                  </a:tcPr>
                </a:tc>
                <a:extLst>
                  <a:ext uri="{0D108BD9-81ED-4DB2-BD59-A6C34878D82A}">
                    <a16:rowId xmlns:a16="http://schemas.microsoft.com/office/drawing/2014/main" val="2095123166"/>
                  </a:ext>
                </a:extLst>
              </a:tr>
            </a:tbl>
          </a:graphicData>
        </a:graphic>
      </p:graphicFrame>
      <p:sp>
        <p:nvSpPr>
          <p:cNvPr id="11" name="TextBox 10">
            <a:extLst>
              <a:ext uri="{FF2B5EF4-FFF2-40B4-BE49-F238E27FC236}">
                <a16:creationId xmlns:a16="http://schemas.microsoft.com/office/drawing/2014/main" id="{19C7402B-51FF-E50C-B2B0-D63C3993A65A}"/>
              </a:ext>
            </a:extLst>
          </p:cNvPr>
          <p:cNvSpPr txBox="1"/>
          <p:nvPr/>
        </p:nvSpPr>
        <p:spPr>
          <a:xfrm>
            <a:off x="2489818" y="6496461"/>
            <a:ext cx="212457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panose="020B0604020202020204" pitchFamily="34" charset="0"/>
                <a:cs typeface="Arial" panose="020B0604020202020204" pitchFamily="34" charset="0"/>
              </a:rPr>
              <a:t>Tang</a:t>
            </a:r>
            <a:r>
              <a:rPr lang="en-US" sz="1200" b="0" i="0" kern="1200">
                <a:solidFill>
                  <a:srgbClr val="002060"/>
                </a:solidFill>
                <a:effectLst/>
                <a:latin typeface="Arial" panose="020B0604020202020204" pitchFamily="34" charset="0"/>
                <a:cs typeface="Arial" panose="020B0604020202020204" pitchFamily="34" charset="0"/>
              </a:rPr>
              <a:t>, JAMA Oncol, 2023</a:t>
            </a:r>
            <a:endParaRPr lang="en-US" sz="1200">
              <a:solidFill>
                <a:srgbClr val="00206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6FE51CA-AC15-816B-2FDE-BBA5E851D5CE}"/>
              </a:ext>
            </a:extLst>
          </p:cNvPr>
          <p:cNvSpPr txBox="1"/>
          <p:nvPr/>
        </p:nvSpPr>
        <p:spPr>
          <a:xfrm>
            <a:off x="7879359" y="6496461"/>
            <a:ext cx="6629400" cy="461665"/>
          </a:xfrm>
          <a:prstGeom prst="rect">
            <a:avLst/>
          </a:prstGeom>
          <a:noFill/>
        </p:spPr>
        <p:txBody>
          <a:bodyPr wrap="square">
            <a:spAutoFit/>
          </a:bodyPr>
          <a:lstStyle/>
          <a:p>
            <a:r>
              <a:rPr lang="it-IT" sz="1200" b="0" i="0">
                <a:solidFill>
                  <a:srgbClr val="002060"/>
                </a:solidFill>
                <a:effectLst/>
                <a:latin typeface="Arial" panose="020B0604020202020204" pitchFamily="34" charset="0"/>
                <a:cs typeface="Arial" panose="020B0604020202020204" pitchFamily="34" charset="0"/>
              </a:rPr>
              <a:t>Francolini G </a:t>
            </a:r>
            <a:r>
              <a:rPr lang="it-IT" sz="1200" i="1">
                <a:solidFill>
                  <a:srgbClr val="002060"/>
                </a:solidFill>
                <a:latin typeface="Arial" panose="020B0604020202020204" pitchFamily="34" charset="0"/>
                <a:cs typeface="Arial" panose="020B0604020202020204" pitchFamily="34" charset="0"/>
              </a:rPr>
              <a:t>,</a:t>
            </a:r>
            <a:r>
              <a:rPr lang="it-IT" sz="1200" b="0" i="0">
                <a:solidFill>
                  <a:srgbClr val="002060"/>
                </a:solidFill>
                <a:effectLst/>
                <a:latin typeface="Arial" panose="020B0604020202020204" pitchFamily="34" charset="0"/>
                <a:cs typeface="Arial" panose="020B0604020202020204" pitchFamily="34" charset="0"/>
              </a:rPr>
              <a:t>JCO, 2023</a:t>
            </a:r>
            <a:r>
              <a:rPr lang="it-IT" sz="1200">
                <a:solidFill>
                  <a:srgbClr val="002060"/>
                </a:solidFill>
                <a:latin typeface="Arial" panose="020B0604020202020204" pitchFamily="34" charset="0"/>
                <a:cs typeface="Arial" panose="020B0604020202020204" pitchFamily="34" charset="0"/>
              </a:rPr>
              <a:t> </a:t>
            </a:r>
            <a:br>
              <a:rPr lang="it-IT" sz="1200"/>
            </a:br>
            <a:endParaRPr lang="en-US" sz="1200"/>
          </a:p>
        </p:txBody>
      </p:sp>
      <p:sp>
        <p:nvSpPr>
          <p:cNvPr id="2" name="Rectangle 1">
            <a:extLst>
              <a:ext uri="{FF2B5EF4-FFF2-40B4-BE49-F238E27FC236}">
                <a16:creationId xmlns:a16="http://schemas.microsoft.com/office/drawing/2014/main" id="{AB298C90-5245-9786-FC0A-B907B79E5102}"/>
              </a:ext>
            </a:extLst>
          </p:cNvPr>
          <p:cNvSpPr/>
          <p:nvPr/>
        </p:nvSpPr>
        <p:spPr>
          <a:xfrm>
            <a:off x="-1003597" y="149282"/>
            <a:ext cx="7953038" cy="623248"/>
          </a:xfrm>
          <a:prstGeom prst="rect">
            <a:avLst/>
          </a:prstGeom>
          <a:noFill/>
        </p:spPr>
        <p:txBody>
          <a:bodyPr wrap="square" lIns="68580" tIns="34290" rIns="68580" bIns="34290">
            <a:spAutoFit/>
          </a:bodyPr>
          <a:lstStyle/>
          <a:p>
            <a:pPr algn="ctr"/>
            <a:r>
              <a:rPr lang="en-US" sz="3600" b="1">
                <a:ln w="0"/>
                <a:solidFill>
                  <a:srgbClr val="CC0066"/>
                </a:solidFill>
                <a:effectLst>
                  <a:glow rad="127000">
                    <a:schemeClr val="bg1"/>
                  </a:glow>
                </a:effectLst>
                <a:latin typeface="Arial" panose="020B0604020202020204" pitchFamily="34" charset="0"/>
                <a:ea typeface="+mj-ea"/>
                <a:cs typeface="Arial" panose="020B0604020202020204" pitchFamily="34" charset="0"/>
              </a:rPr>
              <a:t>Các nghiên cứu pha II</a:t>
            </a:r>
            <a:endParaRPr lang="en-US" sz="2400" b="1">
              <a:ln w="0"/>
              <a:solidFill>
                <a:srgbClr val="CC0066"/>
              </a:solidFill>
              <a:effectLst>
                <a:glow rad="127000">
                  <a:schemeClr val="bg1"/>
                </a:glow>
              </a:effectLst>
              <a:latin typeface="Arial" panose="020B0604020202020204" pitchFamily="34" charset="0"/>
              <a:ea typeface="+mj-ea"/>
              <a:cs typeface="Arial" panose="020B0604020202020204" pitchFamily="34" charset="0"/>
            </a:endParaRPr>
          </a:p>
        </p:txBody>
      </p:sp>
      <p:sp>
        <p:nvSpPr>
          <p:cNvPr id="3" name="Content Placeholder 2">
            <a:extLst>
              <a:ext uri="{FF2B5EF4-FFF2-40B4-BE49-F238E27FC236}">
                <a16:creationId xmlns:a16="http://schemas.microsoft.com/office/drawing/2014/main" id="{A89B03E1-6014-A840-BB0A-ADEDFA7368D6}"/>
              </a:ext>
            </a:extLst>
          </p:cNvPr>
          <p:cNvSpPr txBox="1">
            <a:spLocks/>
          </p:cNvSpPr>
          <p:nvPr/>
        </p:nvSpPr>
        <p:spPr>
          <a:xfrm>
            <a:off x="-611431" y="761089"/>
            <a:ext cx="12422710" cy="545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D00054"/>
                </a:solidFill>
                <a:latin typeface="Arial" panose="020B0604020202020204" pitchFamily="34" charset="0"/>
                <a:cs typeface="Arial" panose="020B0604020202020204" pitchFamily="34" charset="0"/>
              </a:rPr>
              <a:t>Metastasis-directed Therapy (MDT) in Oligometastatic Prostate Cancer</a:t>
            </a:r>
          </a:p>
        </p:txBody>
      </p:sp>
    </p:spTree>
    <p:extLst>
      <p:ext uri="{BB962C8B-B14F-4D97-AF65-F5344CB8AC3E}">
        <p14:creationId xmlns:p14="http://schemas.microsoft.com/office/powerpoint/2010/main" val="4078686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0E45A-3B49-535F-6D1E-CBC9D920630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BBFB22A-CB66-F39C-D62F-24024971B262}"/>
              </a:ext>
            </a:extLst>
          </p:cNvPr>
          <p:cNvPicPr>
            <a:picLocks noChangeAspect="1"/>
          </p:cNvPicPr>
          <p:nvPr/>
        </p:nvPicPr>
        <p:blipFill>
          <a:blip r:embed="rId2"/>
          <a:srcRect b="90050"/>
          <a:stretch>
            <a:fillRect/>
          </a:stretch>
        </p:blipFill>
        <p:spPr>
          <a:xfrm>
            <a:off x="-1" y="0"/>
            <a:ext cx="12151361" cy="682388"/>
          </a:xfrm>
          <a:prstGeom prst="rect">
            <a:avLst/>
          </a:prstGeom>
        </p:spPr>
      </p:pic>
      <p:sp>
        <p:nvSpPr>
          <p:cNvPr id="4" name="TextBox 3">
            <a:extLst>
              <a:ext uri="{FF2B5EF4-FFF2-40B4-BE49-F238E27FC236}">
                <a16:creationId xmlns:a16="http://schemas.microsoft.com/office/drawing/2014/main" id="{5CAC09F2-85F7-C4B0-DD8E-FC15E1C4E271}"/>
              </a:ext>
            </a:extLst>
          </p:cNvPr>
          <p:cNvSpPr txBox="1"/>
          <p:nvPr/>
        </p:nvSpPr>
        <p:spPr>
          <a:xfrm>
            <a:off x="8732450" y="6416164"/>
            <a:ext cx="6308202" cy="276999"/>
          </a:xfrm>
          <a:prstGeom prst="rect">
            <a:avLst/>
          </a:prstGeom>
          <a:noFill/>
        </p:spPr>
        <p:txBody>
          <a:bodyPr wrap="square">
            <a:spAutoFit/>
          </a:bodyPr>
          <a:lstStyle/>
          <a:p>
            <a:r>
              <a:rPr lang="en-US" sz="1200" b="0" i="0" kern="1200">
                <a:solidFill>
                  <a:srgbClr val="002060"/>
                </a:solidFill>
                <a:effectLst/>
                <a:latin typeface="Arial" panose="020B0604020202020204" pitchFamily="34" charset="0"/>
                <a:cs typeface="Arial" panose="020B0604020202020204" pitchFamily="34" charset="0"/>
              </a:rPr>
              <a:t>Gillessen S. Eur Urol. 2025 ;87(2):157-216</a:t>
            </a:r>
            <a:endParaRPr lang="en-US" sz="1200">
              <a:solidFill>
                <a:srgbClr val="00206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6FDAECC-0ED4-4959-3F72-7D4D18659636}"/>
              </a:ext>
            </a:extLst>
          </p:cNvPr>
          <p:cNvPicPr>
            <a:picLocks noChangeAspect="1"/>
          </p:cNvPicPr>
          <p:nvPr/>
        </p:nvPicPr>
        <p:blipFill>
          <a:blip r:embed="rId3"/>
          <a:stretch>
            <a:fillRect/>
          </a:stretch>
        </p:blipFill>
        <p:spPr>
          <a:xfrm>
            <a:off x="3910089" y="2374300"/>
            <a:ext cx="4371821" cy="4162977"/>
          </a:xfrm>
          <a:prstGeom prst="rect">
            <a:avLst/>
          </a:prstGeom>
        </p:spPr>
      </p:pic>
      <p:sp>
        <p:nvSpPr>
          <p:cNvPr id="8" name="TextBox 7">
            <a:extLst>
              <a:ext uri="{FF2B5EF4-FFF2-40B4-BE49-F238E27FC236}">
                <a16:creationId xmlns:a16="http://schemas.microsoft.com/office/drawing/2014/main" id="{830965B2-F462-DA69-B4E4-64A493CA1845}"/>
              </a:ext>
            </a:extLst>
          </p:cNvPr>
          <p:cNvSpPr txBox="1"/>
          <p:nvPr/>
        </p:nvSpPr>
        <p:spPr>
          <a:xfrm>
            <a:off x="485647" y="1028316"/>
            <a:ext cx="11180064" cy="892552"/>
          </a:xfrm>
          <a:prstGeom prst="rect">
            <a:avLst/>
          </a:prstGeom>
          <a:noFill/>
        </p:spPr>
        <p:txBody>
          <a:bodyPr wrap="square">
            <a:spAutoFit/>
          </a:bodyPr>
          <a:lstStyle/>
          <a:p>
            <a:r>
              <a:rPr lang="en-US" sz="2600">
                <a:solidFill>
                  <a:srgbClr val="002060"/>
                </a:solidFill>
                <a:latin typeface="Arial" panose="020B0604020202020204" pitchFamily="34" charset="0"/>
                <a:cs typeface="Arial" panose="020B0604020202020204" pitchFamily="34" charset="0"/>
              </a:rPr>
              <a:t>Đối với mCRPC, oliogometastasis (tối đa 3-5 ổ di căn), khuyến cáo điều trị đầu tay (first line) như thế nào?</a:t>
            </a:r>
          </a:p>
        </p:txBody>
      </p:sp>
      <p:sp>
        <p:nvSpPr>
          <p:cNvPr id="9" name="TextBox 8">
            <a:extLst>
              <a:ext uri="{FF2B5EF4-FFF2-40B4-BE49-F238E27FC236}">
                <a16:creationId xmlns:a16="http://schemas.microsoft.com/office/drawing/2014/main" id="{476A5966-5755-00B6-43D0-79529D44E285}"/>
              </a:ext>
            </a:extLst>
          </p:cNvPr>
          <p:cNvSpPr txBox="1"/>
          <p:nvPr/>
        </p:nvSpPr>
        <p:spPr>
          <a:xfrm>
            <a:off x="8281910" y="3563236"/>
            <a:ext cx="2172275" cy="892552"/>
          </a:xfrm>
          <a:prstGeom prst="rect">
            <a:avLst/>
          </a:prstGeom>
          <a:noFill/>
        </p:spPr>
        <p:txBody>
          <a:bodyPr wrap="square">
            <a:spAutoFit/>
          </a:bodyPr>
          <a:lstStyle/>
          <a:p>
            <a:r>
              <a:rPr lang="en-US" sz="2600">
                <a:solidFill>
                  <a:srgbClr val="3E8325"/>
                </a:solidFill>
                <a:latin typeface="Arial" panose="020B0604020202020204" pitchFamily="34" charset="0"/>
                <a:cs typeface="Arial" panose="020B0604020202020204" pitchFamily="34" charset="0"/>
              </a:rPr>
              <a:t>Đổi liệu pháp toàn thân</a:t>
            </a:r>
          </a:p>
        </p:txBody>
      </p:sp>
      <p:sp>
        <p:nvSpPr>
          <p:cNvPr id="10" name="TextBox 9">
            <a:extLst>
              <a:ext uri="{FF2B5EF4-FFF2-40B4-BE49-F238E27FC236}">
                <a16:creationId xmlns:a16="http://schemas.microsoft.com/office/drawing/2014/main" id="{C88E8753-D618-7806-1B5C-937DC50F42E5}"/>
              </a:ext>
            </a:extLst>
          </p:cNvPr>
          <p:cNvSpPr txBox="1"/>
          <p:nvPr/>
        </p:nvSpPr>
        <p:spPr>
          <a:xfrm>
            <a:off x="1255595" y="4937133"/>
            <a:ext cx="3070746" cy="1292662"/>
          </a:xfrm>
          <a:prstGeom prst="rect">
            <a:avLst/>
          </a:prstGeom>
          <a:noFill/>
        </p:spPr>
        <p:txBody>
          <a:bodyPr wrap="square">
            <a:spAutoFit/>
          </a:bodyPr>
          <a:lstStyle/>
          <a:p>
            <a:r>
              <a:rPr lang="en-US" sz="2600">
                <a:solidFill>
                  <a:srgbClr val="0070C0"/>
                </a:solidFill>
                <a:latin typeface="Arial" panose="020B0604020202020204" pitchFamily="34" charset="0"/>
                <a:cs typeface="Arial" panose="020B0604020202020204" pitchFamily="34" charset="0"/>
              </a:rPr>
              <a:t>Đổi liệu pháp toàn thân VÀ xạ MDT cho tất cả ổ di căn</a:t>
            </a:r>
          </a:p>
        </p:txBody>
      </p:sp>
      <p:sp>
        <p:nvSpPr>
          <p:cNvPr id="11" name="TextBox 10">
            <a:extLst>
              <a:ext uri="{FF2B5EF4-FFF2-40B4-BE49-F238E27FC236}">
                <a16:creationId xmlns:a16="http://schemas.microsoft.com/office/drawing/2014/main" id="{01439BD6-15D4-648C-5F05-606848D6716D}"/>
              </a:ext>
            </a:extLst>
          </p:cNvPr>
          <p:cNvSpPr txBox="1"/>
          <p:nvPr/>
        </p:nvSpPr>
        <p:spPr>
          <a:xfrm>
            <a:off x="2523701" y="2210448"/>
            <a:ext cx="2772776" cy="892552"/>
          </a:xfrm>
          <a:prstGeom prst="rect">
            <a:avLst/>
          </a:prstGeom>
          <a:noFill/>
        </p:spPr>
        <p:txBody>
          <a:bodyPr wrap="square">
            <a:spAutoFit/>
          </a:bodyPr>
          <a:lstStyle/>
          <a:p>
            <a:r>
              <a:rPr lang="en-US" sz="2600">
                <a:solidFill>
                  <a:srgbClr val="D09E00"/>
                </a:solidFill>
                <a:latin typeface="Arial" panose="020B0604020202020204" pitchFamily="34" charset="0"/>
                <a:cs typeface="Arial" panose="020B0604020202020204" pitchFamily="34" charset="0"/>
              </a:rPr>
              <a:t>Chỉ xạ MDT cho tất cả ổ di căn</a:t>
            </a:r>
          </a:p>
        </p:txBody>
      </p:sp>
      <p:sp>
        <p:nvSpPr>
          <p:cNvPr id="13" name="TextBox 12">
            <a:extLst>
              <a:ext uri="{FF2B5EF4-FFF2-40B4-BE49-F238E27FC236}">
                <a16:creationId xmlns:a16="http://schemas.microsoft.com/office/drawing/2014/main" id="{FACE5EEA-2257-DCA1-69EA-CD1EDF0BE52B}"/>
              </a:ext>
            </a:extLst>
          </p:cNvPr>
          <p:cNvSpPr txBox="1"/>
          <p:nvPr/>
        </p:nvSpPr>
        <p:spPr>
          <a:xfrm>
            <a:off x="6384877" y="5583464"/>
            <a:ext cx="7519916" cy="369332"/>
          </a:xfrm>
          <a:prstGeom prst="rect">
            <a:avLst/>
          </a:prstGeom>
          <a:noFill/>
        </p:spPr>
        <p:txBody>
          <a:bodyPr wrap="square">
            <a:spAutoFit/>
          </a:bodyPr>
          <a:lstStyle/>
          <a:p>
            <a:pPr algn="ctr"/>
            <a:r>
              <a:rPr lang="en-US" sz="1800" i="1">
                <a:solidFill>
                  <a:srgbClr val="002060"/>
                </a:solidFill>
                <a:latin typeface="Arial" panose="020B0604020202020204" pitchFamily="34" charset="0"/>
                <a:cs typeface="Arial" panose="020B0604020202020204" pitchFamily="34" charset="0"/>
              </a:rPr>
              <a:t>MDT: Metastasis-directed Therapy </a:t>
            </a:r>
            <a:endParaRPr lang="en-US" i="1">
              <a:solidFill>
                <a:srgbClr val="002060"/>
              </a:solidFill>
            </a:endParaRPr>
          </a:p>
        </p:txBody>
      </p:sp>
      <p:sp>
        <p:nvSpPr>
          <p:cNvPr id="15" name="TextBox 14">
            <a:extLst>
              <a:ext uri="{FF2B5EF4-FFF2-40B4-BE49-F238E27FC236}">
                <a16:creationId xmlns:a16="http://schemas.microsoft.com/office/drawing/2014/main" id="{26ECC2A1-A641-B70B-4FFF-EEBFF6AA1693}"/>
              </a:ext>
            </a:extLst>
          </p:cNvPr>
          <p:cNvSpPr txBox="1"/>
          <p:nvPr/>
        </p:nvSpPr>
        <p:spPr>
          <a:xfrm>
            <a:off x="3910089" y="137660"/>
            <a:ext cx="7519916" cy="366126"/>
          </a:xfrm>
          <a:prstGeom prst="rect">
            <a:avLst/>
          </a:prstGeom>
          <a:noFill/>
        </p:spPr>
        <p:txBody>
          <a:bodyPr wrap="square">
            <a:spAutoFit/>
          </a:bodyPr>
          <a:lstStyle/>
          <a:p>
            <a:pPr algn="l">
              <a:lnSpc>
                <a:spcPts val="2250"/>
              </a:lnSpc>
              <a:buNone/>
            </a:pPr>
            <a:r>
              <a:rPr lang="en-US" i="0">
                <a:solidFill>
                  <a:schemeClr val="bg1"/>
                </a:solidFill>
                <a:effectLst/>
                <a:latin typeface="Arial" panose="020B0604020202020204" pitchFamily="34" charset="0"/>
                <a:cs typeface="Arial" panose="020B0604020202020204" pitchFamily="34" charset="0"/>
              </a:rPr>
              <a:t>(Metastatic Castration-Resistant Prostate Cancer)</a:t>
            </a:r>
          </a:p>
        </p:txBody>
      </p:sp>
    </p:spTree>
    <p:extLst>
      <p:ext uri="{BB962C8B-B14F-4D97-AF65-F5344CB8AC3E}">
        <p14:creationId xmlns:p14="http://schemas.microsoft.com/office/powerpoint/2010/main" val="2214330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12821E-058A-7DA0-B749-CFD9673ED8D0}"/>
              </a:ext>
            </a:extLst>
          </p:cNvPr>
          <p:cNvSpPr/>
          <p:nvPr/>
        </p:nvSpPr>
        <p:spPr>
          <a:xfrm>
            <a:off x="-348277" y="518841"/>
            <a:ext cx="7953038" cy="623248"/>
          </a:xfrm>
          <a:prstGeom prst="rect">
            <a:avLst/>
          </a:prstGeom>
          <a:noFill/>
        </p:spPr>
        <p:txBody>
          <a:bodyPr wrap="square" lIns="68580" tIns="34290" rIns="68580" bIns="34290">
            <a:spAutoFit/>
          </a:bodyPr>
          <a:lstStyle/>
          <a:p>
            <a:pPr algn="ctr"/>
            <a:r>
              <a:rPr lang="en-US" sz="3600" b="1">
                <a:ln w="0"/>
                <a:solidFill>
                  <a:srgbClr val="CC0066"/>
                </a:solidFill>
                <a:effectLst>
                  <a:glow rad="127000">
                    <a:schemeClr val="bg1"/>
                  </a:glow>
                </a:effectLst>
                <a:latin typeface="Arial" panose="020B0604020202020204" pitchFamily="34" charset="0"/>
                <a:ea typeface="+mj-ea"/>
                <a:cs typeface="Arial" panose="020B0604020202020204" pitchFamily="34" charset="0"/>
              </a:rPr>
              <a:t>Tóm tắt  (3) Oligometastasis</a:t>
            </a:r>
            <a:endParaRPr lang="en-US" sz="2400" b="1">
              <a:ln w="0"/>
              <a:solidFill>
                <a:srgbClr val="CC0066"/>
              </a:solidFill>
              <a:effectLst>
                <a:glow rad="127000">
                  <a:schemeClr val="bg1"/>
                </a:glow>
              </a:effectLst>
              <a:latin typeface="Arial" panose="020B0604020202020204" pitchFamily="34" charset="0"/>
              <a:ea typeface="+mj-ea"/>
              <a:cs typeface="Arial" panose="020B0604020202020204" pitchFamily="34" charset="0"/>
            </a:endParaRPr>
          </a:p>
        </p:txBody>
      </p:sp>
      <p:sp>
        <p:nvSpPr>
          <p:cNvPr id="5" name="TextBox 4">
            <a:extLst>
              <a:ext uri="{FF2B5EF4-FFF2-40B4-BE49-F238E27FC236}">
                <a16:creationId xmlns:a16="http://schemas.microsoft.com/office/drawing/2014/main" id="{088D0CFC-0645-42B9-B69C-B5ACE4D1F9B4}"/>
              </a:ext>
            </a:extLst>
          </p:cNvPr>
          <p:cNvSpPr txBox="1"/>
          <p:nvPr/>
        </p:nvSpPr>
        <p:spPr>
          <a:xfrm>
            <a:off x="505968" y="1251488"/>
            <a:ext cx="11180064" cy="4819524"/>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600">
                <a:solidFill>
                  <a:srgbClr val="002060"/>
                </a:solidFill>
                <a:latin typeface="Arial" panose="020B0604020202020204" pitchFamily="34" charset="0"/>
                <a:cs typeface="Arial" panose="020B0604020202020204" pitchFamily="34" charset="0"/>
              </a:rPr>
              <a:t>Bệnh cảnh ngày càng phổ biến do ứng dụng các phương tiện hình ảnh hiện đại</a:t>
            </a:r>
          </a:p>
          <a:p>
            <a:pPr marL="457200" indent="-457200">
              <a:lnSpc>
                <a:spcPct val="150000"/>
              </a:lnSpc>
              <a:buFont typeface="Arial" panose="020B0604020202020204" pitchFamily="34" charset="0"/>
              <a:buChar char="•"/>
            </a:pPr>
            <a:r>
              <a:rPr lang="en-US" sz="2600">
                <a:solidFill>
                  <a:srgbClr val="002060"/>
                </a:solidFill>
                <a:latin typeface="Arial" panose="020B0604020202020204" pitchFamily="34" charset="0"/>
                <a:cs typeface="Arial" panose="020B0604020202020204" pitchFamily="34" charset="0"/>
              </a:rPr>
              <a:t>Di căn phát hiện đồng thời (synchronous): Lợi ích của xạ trị vào tuyến tiền liệt , và có thể vào ổ di căn.</a:t>
            </a:r>
          </a:p>
          <a:p>
            <a:pPr marL="457200" indent="-457200">
              <a:lnSpc>
                <a:spcPct val="150000"/>
              </a:lnSpc>
              <a:buFont typeface="Arial" panose="020B0604020202020204" pitchFamily="34" charset="0"/>
              <a:buChar char="•"/>
            </a:pPr>
            <a:r>
              <a:rPr lang="en-US" sz="2600">
                <a:solidFill>
                  <a:srgbClr val="002060"/>
                </a:solidFill>
                <a:latin typeface="Arial" panose="020B0604020202020204" pitchFamily="34" charset="0"/>
                <a:cs typeface="Arial" panose="020B0604020202020204" pitchFamily="34" charset="0"/>
              </a:rPr>
              <a:t>Di căn dạng tái phát (metachronous) : MDT trì hoãn bệnh tiến triển và hạn chế điều trị ADT kéo dài (nghiên cứu pha II) </a:t>
            </a:r>
          </a:p>
          <a:p>
            <a:pPr marL="457200" indent="-457200">
              <a:lnSpc>
                <a:spcPct val="150000"/>
              </a:lnSpc>
              <a:buFont typeface="Arial" panose="020B0604020202020204" pitchFamily="34" charset="0"/>
              <a:buChar char="•"/>
            </a:pPr>
            <a:r>
              <a:rPr lang="en-US" sz="2600">
                <a:solidFill>
                  <a:srgbClr val="002060"/>
                </a:solidFill>
                <a:latin typeface="Arial" panose="020B0604020202020204" pitchFamily="34" charset="0"/>
                <a:cs typeface="Arial" panose="020B0604020202020204" pitchFamily="34" charset="0"/>
              </a:rPr>
              <a:t>Quyết định điều trị thông qua tumor board</a:t>
            </a:r>
          </a:p>
          <a:p>
            <a:pPr marL="457200" indent="-457200">
              <a:lnSpc>
                <a:spcPct val="150000"/>
              </a:lnSpc>
              <a:buFont typeface="Arial" panose="020B0604020202020204" pitchFamily="34" charset="0"/>
              <a:buChar char="•"/>
            </a:pPr>
            <a:r>
              <a:rPr lang="en-US" sz="2600">
                <a:solidFill>
                  <a:srgbClr val="002060"/>
                </a:solidFill>
                <a:latin typeface="Arial" panose="020B0604020202020204" pitchFamily="34" charset="0"/>
                <a:cs typeface="Arial" panose="020B0604020202020204" pitchFamily="34" charset="0"/>
              </a:rPr>
              <a:t>Chờ các nghiên cứu pha III</a:t>
            </a:r>
          </a:p>
        </p:txBody>
      </p:sp>
    </p:spTree>
    <p:extLst>
      <p:ext uri="{BB962C8B-B14F-4D97-AF65-F5344CB8AC3E}">
        <p14:creationId xmlns:p14="http://schemas.microsoft.com/office/powerpoint/2010/main" val="3913017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03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36F2F5-E0DD-4135-B189-01309F295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078" y="1581832"/>
            <a:ext cx="10509843" cy="4031890"/>
          </a:xfrm>
          <a:prstGeom prst="rect">
            <a:avLst/>
          </a:prstGeom>
        </p:spPr>
      </p:pic>
      <p:sp>
        <p:nvSpPr>
          <p:cNvPr id="3" name="Content Placeholder 2">
            <a:extLst>
              <a:ext uri="{FF2B5EF4-FFF2-40B4-BE49-F238E27FC236}">
                <a16:creationId xmlns:a16="http://schemas.microsoft.com/office/drawing/2014/main" id="{33E44CAA-93D2-4B77-A926-B2F4AC858907}"/>
              </a:ext>
            </a:extLst>
          </p:cNvPr>
          <p:cNvSpPr>
            <a:spLocks noGrp="1"/>
          </p:cNvSpPr>
          <p:nvPr>
            <p:ph idx="1"/>
          </p:nvPr>
        </p:nvSpPr>
        <p:spPr>
          <a:xfrm>
            <a:off x="710520" y="5842119"/>
            <a:ext cx="10770960" cy="545376"/>
          </a:xfrm>
        </p:spPr>
        <p:txBody>
          <a:bodyPr>
            <a:normAutofit/>
          </a:bodyPr>
          <a:lstStyle/>
          <a:p>
            <a:pPr marL="0" indent="0">
              <a:buNone/>
            </a:pPr>
            <a:r>
              <a:rPr lang="en-US" sz="2400">
                <a:solidFill>
                  <a:srgbClr val="002060"/>
                </a:solidFill>
                <a:latin typeface="Arial" panose="020B0604020202020204" pitchFamily="34" charset="0"/>
                <a:cs typeface="Arial" panose="020B0604020202020204" pitchFamily="34" charset="0"/>
              </a:rPr>
              <a:t>RCTs: liều xạ 74 – 80 Gy </a:t>
            </a:r>
            <a:r>
              <a:rPr lang="en-US" sz="2400">
                <a:solidFill>
                  <a:srgbClr val="002060"/>
                </a:solidFill>
                <a:latin typeface="Arial" panose="020B0604020202020204" pitchFamily="34" charset="0"/>
                <a:cs typeface="Arial" panose="020B0604020202020204" pitchFamily="34" charset="0"/>
                <a:sym typeface="Wingdings" panose="05000000000000000000" pitchFamily="2" charset="2"/>
              </a:rPr>
              <a:t>cải thiện sống còn 10 năm không tái phát sinh hóa</a:t>
            </a:r>
            <a:endParaRPr lang="en-US" sz="240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BAC85C2-E847-450A-86AB-F41867D0EFC9}"/>
              </a:ext>
            </a:extLst>
          </p:cNvPr>
          <p:cNvSpPr txBox="1"/>
          <p:nvPr/>
        </p:nvSpPr>
        <p:spPr>
          <a:xfrm>
            <a:off x="8436472" y="6469698"/>
            <a:ext cx="4572000" cy="276999"/>
          </a:xfrm>
          <a:prstGeom prst="rect">
            <a:avLst/>
          </a:prstGeom>
          <a:noFill/>
        </p:spPr>
        <p:txBody>
          <a:bodyPr wrap="square">
            <a:spAutoFit/>
          </a:bodyPr>
          <a:lstStyle/>
          <a:p>
            <a:pPr defTabSz="914400">
              <a:defRPr/>
            </a:pPr>
            <a:r>
              <a:rPr lang="en-US" sz="1200">
                <a:solidFill>
                  <a:srgbClr val="002060"/>
                </a:solidFill>
                <a:latin typeface="Arial" panose="020B0604020202020204" pitchFamily="34" charset="0"/>
                <a:cs typeface="Arial" panose="020B0604020202020204" pitchFamily="34" charset="0"/>
              </a:rPr>
              <a:t>RTOG 0126 . JAMA Oncol. 2018 Jun 14;4(6)</a:t>
            </a:r>
          </a:p>
        </p:txBody>
      </p:sp>
      <p:sp>
        <p:nvSpPr>
          <p:cNvPr id="9" name="Content Placeholder 2">
            <a:extLst>
              <a:ext uri="{FF2B5EF4-FFF2-40B4-BE49-F238E27FC236}">
                <a16:creationId xmlns:a16="http://schemas.microsoft.com/office/drawing/2014/main" id="{E065AA04-D403-4BED-A249-A28F4F2731DD}"/>
              </a:ext>
            </a:extLst>
          </p:cNvPr>
          <p:cNvSpPr txBox="1">
            <a:spLocks/>
          </p:cNvSpPr>
          <p:nvPr/>
        </p:nvSpPr>
        <p:spPr>
          <a:xfrm>
            <a:off x="-127322" y="933406"/>
            <a:ext cx="11250592" cy="545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rgbClr val="FF0066"/>
                </a:solidFill>
                <a:latin typeface="Arial" panose="020B0604020202020204" pitchFamily="34" charset="0"/>
                <a:cs typeface="Arial" panose="020B0604020202020204" pitchFamily="34" charset="0"/>
              </a:rPr>
              <a:t>Phương tiện để nâng cao liều xạ và giảm độc tính trên cơ quan lành </a:t>
            </a:r>
          </a:p>
        </p:txBody>
      </p:sp>
      <p:sp>
        <p:nvSpPr>
          <p:cNvPr id="10" name="Rectangle 9">
            <a:extLst>
              <a:ext uri="{FF2B5EF4-FFF2-40B4-BE49-F238E27FC236}">
                <a16:creationId xmlns:a16="http://schemas.microsoft.com/office/drawing/2014/main" id="{922A889F-982B-DAF7-730F-24B2AE009AC4}"/>
              </a:ext>
            </a:extLst>
          </p:cNvPr>
          <p:cNvSpPr/>
          <p:nvPr/>
        </p:nvSpPr>
        <p:spPr>
          <a:xfrm>
            <a:off x="-335856" y="221261"/>
            <a:ext cx="7683054" cy="684803"/>
          </a:xfrm>
          <a:prstGeom prst="rect">
            <a:avLst/>
          </a:prstGeom>
          <a:noFill/>
        </p:spPr>
        <p:txBody>
          <a:bodyPr wrap="square" lIns="68580" tIns="34290" rIns="68580" bIns="34290">
            <a:spAutoFit/>
          </a:bodyPr>
          <a:lstStyle/>
          <a:p>
            <a:pPr algn="ctr"/>
            <a:r>
              <a:rPr lang="en-US" sz="4000" b="1">
                <a:ln w="0"/>
                <a:solidFill>
                  <a:srgbClr val="CC0066"/>
                </a:solidFill>
                <a:effectLst>
                  <a:glow rad="127000">
                    <a:schemeClr val="bg1"/>
                  </a:glow>
                </a:effectLst>
                <a:latin typeface="Arial" panose="020B0604020202020204" pitchFamily="34" charset="0"/>
                <a:ea typeface="+mj-ea"/>
                <a:cs typeface="Arial" panose="020B0604020202020204" pitchFamily="34" charset="0"/>
              </a:rPr>
              <a:t>IMRT là tiêu chuẩn vàng </a:t>
            </a:r>
          </a:p>
        </p:txBody>
      </p:sp>
    </p:spTree>
    <p:extLst>
      <p:ext uri="{BB962C8B-B14F-4D97-AF65-F5344CB8AC3E}">
        <p14:creationId xmlns:p14="http://schemas.microsoft.com/office/powerpoint/2010/main" val="2671476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9CA08C9-2503-38CA-E01D-49571295EBCE}"/>
              </a:ext>
            </a:extLst>
          </p:cNvPr>
          <p:cNvPicPr>
            <a:picLocks noGrp="1" noChangeAspect="1"/>
          </p:cNvPicPr>
          <p:nvPr>
            <p:ph idx="1"/>
          </p:nvPr>
        </p:nvPicPr>
        <p:blipFill>
          <a:blip r:embed="rId3"/>
          <a:stretch>
            <a:fillRect/>
          </a:stretch>
        </p:blipFill>
        <p:spPr>
          <a:xfrm>
            <a:off x="0" y="2450185"/>
            <a:ext cx="11741774" cy="3383046"/>
          </a:xfrm>
          <a:prstGeom prst="rect">
            <a:avLst/>
          </a:prstGeom>
        </p:spPr>
      </p:pic>
      <p:sp>
        <p:nvSpPr>
          <p:cNvPr id="11" name="TextBox 10">
            <a:extLst>
              <a:ext uri="{FF2B5EF4-FFF2-40B4-BE49-F238E27FC236}">
                <a16:creationId xmlns:a16="http://schemas.microsoft.com/office/drawing/2014/main" id="{15C83214-4729-445E-20DD-7E754BCF2DB1}"/>
              </a:ext>
            </a:extLst>
          </p:cNvPr>
          <p:cNvSpPr txBox="1"/>
          <p:nvPr/>
        </p:nvSpPr>
        <p:spPr>
          <a:xfrm>
            <a:off x="8498359" y="6470476"/>
            <a:ext cx="11050030" cy="276999"/>
          </a:xfrm>
          <a:prstGeom prst="rect">
            <a:avLst/>
          </a:prstGeom>
          <a:noFill/>
        </p:spPr>
        <p:txBody>
          <a:bodyPr wrap="square">
            <a:spAutoFit/>
          </a:bodyPr>
          <a:lstStyle/>
          <a:p>
            <a:r>
              <a:rPr lang="en-US" sz="1200" b="0" i="0">
                <a:solidFill>
                  <a:srgbClr val="002060"/>
                </a:solidFill>
                <a:effectLst/>
                <a:latin typeface="Arial" panose="020B0604020202020204" pitchFamily="34" charset="0"/>
                <a:cs typeface="Arial" panose="020B0604020202020204" pitchFamily="34" charset="0"/>
              </a:rPr>
              <a:t>Dal Pra A. Ann Oncol. 2025 May;36(5):572-582. </a:t>
            </a:r>
            <a:endParaRPr lang="en-US" sz="1200">
              <a:solidFill>
                <a:srgbClr val="002060"/>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CA3B442C-C0F9-0016-00A7-21E7608BAA50}"/>
              </a:ext>
            </a:extLst>
          </p:cNvPr>
          <p:cNvSpPr txBox="1">
            <a:spLocks/>
          </p:cNvSpPr>
          <p:nvPr/>
        </p:nvSpPr>
        <p:spPr>
          <a:xfrm>
            <a:off x="-100560" y="994871"/>
            <a:ext cx="4987303" cy="545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rgbClr val="FF0066"/>
                </a:solidFill>
                <a:latin typeface="Arial" panose="020B0604020202020204" pitchFamily="34" charset="0"/>
                <a:cs typeface="Arial" panose="020B0604020202020204" pitchFamily="34" charset="0"/>
              </a:rPr>
              <a:t>Nghiên cứu pha III PORTO</a:t>
            </a:r>
          </a:p>
        </p:txBody>
      </p:sp>
      <p:sp>
        <p:nvSpPr>
          <p:cNvPr id="13" name="Content Placeholder 2">
            <a:extLst>
              <a:ext uri="{FF2B5EF4-FFF2-40B4-BE49-F238E27FC236}">
                <a16:creationId xmlns:a16="http://schemas.microsoft.com/office/drawing/2014/main" id="{2C5FBDBB-42A5-6A3E-3F63-F0BAF7A9BE03}"/>
              </a:ext>
            </a:extLst>
          </p:cNvPr>
          <p:cNvSpPr txBox="1">
            <a:spLocks/>
          </p:cNvSpPr>
          <p:nvPr/>
        </p:nvSpPr>
        <p:spPr>
          <a:xfrm>
            <a:off x="470531" y="1449840"/>
            <a:ext cx="10636477" cy="886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rgbClr val="002060"/>
                </a:solidFill>
                <a:latin typeface="Arial" panose="020B0604020202020204" pitchFamily="34" charset="0"/>
                <a:cs typeface="Arial" panose="020B0604020202020204" pitchFamily="34" charset="0"/>
              </a:rPr>
              <a:t>Khảo sát 24 gen (DECIPHER) để tính điểm đáp ứng xạ trị</a:t>
            </a:r>
          </a:p>
          <a:p>
            <a:r>
              <a:rPr lang="en-US" sz="2400">
                <a:solidFill>
                  <a:srgbClr val="002060"/>
                </a:solidFill>
                <a:latin typeface="Arial" panose="020B0604020202020204" pitchFamily="34" charset="0"/>
                <a:cs typeface="Arial" panose="020B0604020202020204" pitchFamily="34" charset="0"/>
              </a:rPr>
              <a:t>Kết cục chính : tái phát sinh học  sau xạ trị </a:t>
            </a:r>
          </a:p>
        </p:txBody>
      </p:sp>
      <p:sp>
        <p:nvSpPr>
          <p:cNvPr id="14" name="Content Placeholder 2">
            <a:extLst>
              <a:ext uri="{FF2B5EF4-FFF2-40B4-BE49-F238E27FC236}">
                <a16:creationId xmlns:a16="http://schemas.microsoft.com/office/drawing/2014/main" id="{D02C3008-7E94-494E-F060-060BE85A2E3E}"/>
              </a:ext>
            </a:extLst>
          </p:cNvPr>
          <p:cNvSpPr txBox="1">
            <a:spLocks/>
          </p:cNvSpPr>
          <p:nvPr/>
        </p:nvSpPr>
        <p:spPr>
          <a:xfrm>
            <a:off x="364209" y="5971040"/>
            <a:ext cx="11050029" cy="499436"/>
          </a:xfrm>
          <a:prstGeom prst="rect">
            <a:avLst/>
          </a:prstGeom>
          <a:solidFill>
            <a:schemeClr val="tx2">
              <a:lumMod val="10000"/>
              <a:lumOff val="9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a:solidFill>
                  <a:srgbClr val="002060"/>
                </a:solidFill>
                <a:latin typeface="Arial" panose="020B0604020202020204" pitchFamily="34" charset="0"/>
                <a:cs typeface="Arial" panose="020B0604020202020204" pitchFamily="34" charset="0"/>
              </a:rPr>
              <a:t>Tăng liều xạ chỉ có hiệu quả ở nhóm có điểm số trung bình và cao</a:t>
            </a:r>
          </a:p>
        </p:txBody>
      </p:sp>
      <p:sp>
        <p:nvSpPr>
          <p:cNvPr id="15" name="Rectangle 14">
            <a:extLst>
              <a:ext uri="{FF2B5EF4-FFF2-40B4-BE49-F238E27FC236}">
                <a16:creationId xmlns:a16="http://schemas.microsoft.com/office/drawing/2014/main" id="{7C36E2D9-866E-743F-05E9-F952F66F71CE}"/>
              </a:ext>
            </a:extLst>
          </p:cNvPr>
          <p:cNvSpPr/>
          <p:nvPr/>
        </p:nvSpPr>
        <p:spPr>
          <a:xfrm>
            <a:off x="470531" y="172259"/>
            <a:ext cx="7683054" cy="684803"/>
          </a:xfrm>
          <a:prstGeom prst="rect">
            <a:avLst/>
          </a:prstGeom>
          <a:noFill/>
        </p:spPr>
        <p:txBody>
          <a:bodyPr wrap="square" lIns="68580" tIns="34290" rIns="68580" bIns="34290">
            <a:spAutoFit/>
          </a:bodyPr>
          <a:lstStyle/>
          <a:p>
            <a:pPr algn="ctr"/>
            <a:r>
              <a:rPr lang="en-US" sz="4000" b="1">
                <a:ln w="0"/>
                <a:solidFill>
                  <a:srgbClr val="CC0066"/>
                </a:solidFill>
                <a:effectLst>
                  <a:glow rad="127000">
                    <a:schemeClr val="bg1"/>
                  </a:glow>
                </a:effectLst>
                <a:latin typeface="Arial" panose="020B0604020202020204" pitchFamily="34" charset="0"/>
                <a:ea typeface="+mj-ea"/>
                <a:cs typeface="Arial" panose="020B0604020202020204" pitchFamily="34" charset="0"/>
              </a:rPr>
              <a:t>Xu hướng cá thể hóa liều xạ trị </a:t>
            </a:r>
          </a:p>
        </p:txBody>
      </p:sp>
      <p:pic>
        <p:nvPicPr>
          <p:cNvPr id="19" name="Picture 18">
            <a:extLst>
              <a:ext uri="{FF2B5EF4-FFF2-40B4-BE49-F238E27FC236}">
                <a16:creationId xmlns:a16="http://schemas.microsoft.com/office/drawing/2014/main" id="{102AAF05-E2D4-6615-9396-E3B41F173E02}"/>
              </a:ext>
            </a:extLst>
          </p:cNvPr>
          <p:cNvPicPr>
            <a:picLocks noChangeAspect="1"/>
          </p:cNvPicPr>
          <p:nvPr/>
        </p:nvPicPr>
        <p:blipFill>
          <a:blip r:embed="rId4"/>
          <a:stretch>
            <a:fillRect/>
          </a:stretch>
        </p:blipFill>
        <p:spPr>
          <a:xfrm>
            <a:off x="10319700" y="199690"/>
            <a:ext cx="1574615" cy="1046400"/>
          </a:xfrm>
          <a:prstGeom prst="rect">
            <a:avLst/>
          </a:prstGeom>
        </p:spPr>
      </p:pic>
    </p:spTree>
    <p:extLst>
      <p:ext uri="{BB962C8B-B14F-4D97-AF65-F5344CB8AC3E}">
        <p14:creationId xmlns:p14="http://schemas.microsoft.com/office/powerpoint/2010/main" val="2091951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23ABE7-4D40-8045-3E0D-486AE5F778C8}"/>
              </a:ext>
            </a:extLst>
          </p:cNvPr>
          <p:cNvSpPr txBox="1"/>
          <p:nvPr/>
        </p:nvSpPr>
        <p:spPr>
          <a:xfrm>
            <a:off x="585872" y="315578"/>
            <a:ext cx="7680960" cy="630942"/>
          </a:xfrm>
          <a:prstGeom prst="rect">
            <a:avLst/>
          </a:prstGeom>
          <a:noFill/>
        </p:spPr>
        <p:txBody>
          <a:bodyPr wrap="square" rtlCol="0">
            <a:spAutoFit/>
          </a:bodyPr>
          <a:lstStyle/>
          <a:p>
            <a:r>
              <a:rPr lang="en-US" sz="3500" b="1">
                <a:solidFill>
                  <a:srgbClr val="E6005D"/>
                </a:solidFill>
                <a:latin typeface="Arial" panose="020B0604020202020204" pitchFamily="34" charset="0"/>
                <a:cs typeface="Arial" panose="020B0604020202020204" pitchFamily="34" charset="0"/>
              </a:rPr>
              <a:t>Các phân liều xạ trị </a:t>
            </a:r>
          </a:p>
        </p:txBody>
      </p:sp>
      <p:pic>
        <p:nvPicPr>
          <p:cNvPr id="3" name="Picture 2" descr="Hypofractionation Prostate Cancer">
            <a:extLst>
              <a:ext uri="{FF2B5EF4-FFF2-40B4-BE49-F238E27FC236}">
                <a16:creationId xmlns:a16="http://schemas.microsoft.com/office/drawing/2014/main" id="{4D148484-D25F-F69B-6C13-1B31B66C9B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9" t="74678" r="59193" b="7811"/>
          <a:stretch/>
        </p:blipFill>
        <p:spPr bwMode="auto">
          <a:xfrm>
            <a:off x="6001152" y="3281681"/>
            <a:ext cx="3698240" cy="762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ypofractionation Prostate Cancer">
            <a:extLst>
              <a:ext uri="{FF2B5EF4-FFF2-40B4-BE49-F238E27FC236}">
                <a16:creationId xmlns:a16="http://schemas.microsoft.com/office/drawing/2014/main" id="{2C5ED7DE-362F-B819-4327-F08FDA26A0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01" t="18175" r="59194" b="60578"/>
          <a:stretch/>
        </p:blipFill>
        <p:spPr bwMode="auto">
          <a:xfrm>
            <a:off x="5913120" y="4839298"/>
            <a:ext cx="1188720" cy="9245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ypofractionation Prostate Cancer">
            <a:extLst>
              <a:ext uri="{FF2B5EF4-FFF2-40B4-BE49-F238E27FC236}">
                <a16:creationId xmlns:a16="http://schemas.microsoft.com/office/drawing/2014/main" id="{F08B383A-B015-FFDA-FA49-BE4268E5B0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135" t="72110" r="1077" b="5943"/>
          <a:stretch/>
        </p:blipFill>
        <p:spPr bwMode="auto">
          <a:xfrm>
            <a:off x="6001152" y="1754010"/>
            <a:ext cx="5364480" cy="9550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5ACB3AF-98B3-E901-0C6B-EA3816685E75}"/>
              </a:ext>
            </a:extLst>
          </p:cNvPr>
          <p:cNvSpPr txBox="1"/>
          <p:nvPr/>
        </p:nvSpPr>
        <p:spPr>
          <a:xfrm>
            <a:off x="9984104" y="6448475"/>
            <a:ext cx="2390775" cy="323165"/>
          </a:xfrm>
          <a:prstGeom prst="rect">
            <a:avLst/>
          </a:prstGeom>
          <a:noFill/>
        </p:spPr>
        <p:txBody>
          <a:bodyPr wrap="square">
            <a:spAutoFit/>
          </a:bodyPr>
          <a:lstStyle/>
          <a:p>
            <a:r>
              <a:rPr lang="en-US" sz="1500" b="0" i="0">
                <a:solidFill>
                  <a:srgbClr val="002060"/>
                </a:solidFill>
                <a:effectLst/>
                <a:latin typeface="Roboto" panose="02000000000000000000" pitchFamily="2" charset="0"/>
              </a:rPr>
              <a:t>ASTRO guidelines 2018</a:t>
            </a:r>
            <a:endParaRPr lang="en-US" sz="1500">
              <a:solidFill>
                <a:srgbClr val="002060"/>
              </a:solidFill>
            </a:endParaRPr>
          </a:p>
        </p:txBody>
      </p:sp>
      <p:cxnSp>
        <p:nvCxnSpPr>
          <p:cNvPr id="7" name="Straight Connector 6">
            <a:extLst>
              <a:ext uri="{FF2B5EF4-FFF2-40B4-BE49-F238E27FC236}">
                <a16:creationId xmlns:a16="http://schemas.microsoft.com/office/drawing/2014/main" id="{5131C7DD-ED61-3079-53A6-38C2C03E244E}"/>
              </a:ext>
            </a:extLst>
          </p:cNvPr>
          <p:cNvCxnSpPr/>
          <p:nvPr/>
        </p:nvCxnSpPr>
        <p:spPr>
          <a:xfrm>
            <a:off x="365760" y="1280160"/>
            <a:ext cx="11094720" cy="0"/>
          </a:xfrm>
          <a:prstGeom prst="line">
            <a:avLst/>
          </a:prstGeom>
          <a:ln w="190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06AAA19-0E75-C45F-AA17-05CD1F81A807}"/>
              </a:ext>
            </a:extLst>
          </p:cNvPr>
          <p:cNvCxnSpPr/>
          <p:nvPr/>
        </p:nvCxnSpPr>
        <p:spPr>
          <a:xfrm>
            <a:off x="365760" y="2915920"/>
            <a:ext cx="11094720" cy="0"/>
          </a:xfrm>
          <a:prstGeom prst="line">
            <a:avLst/>
          </a:prstGeom>
          <a:ln w="190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B3DAAA-4A8D-31E4-E2C4-A11082A9054C}"/>
              </a:ext>
            </a:extLst>
          </p:cNvPr>
          <p:cNvCxnSpPr/>
          <p:nvPr/>
        </p:nvCxnSpPr>
        <p:spPr>
          <a:xfrm>
            <a:off x="270912" y="4409440"/>
            <a:ext cx="11094720" cy="0"/>
          </a:xfrm>
          <a:prstGeom prst="line">
            <a:avLst/>
          </a:prstGeom>
          <a:ln w="190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E19365D-1669-D2F8-7DF4-8C0977447F30}"/>
              </a:ext>
            </a:extLst>
          </p:cNvPr>
          <p:cNvCxnSpPr/>
          <p:nvPr/>
        </p:nvCxnSpPr>
        <p:spPr>
          <a:xfrm>
            <a:off x="365760" y="5852160"/>
            <a:ext cx="11094720" cy="0"/>
          </a:xfrm>
          <a:prstGeom prst="line">
            <a:avLst/>
          </a:prstGeom>
          <a:ln w="190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79D0D7-800F-8237-DC3C-424D0BC5B5D7}"/>
              </a:ext>
            </a:extLst>
          </p:cNvPr>
          <p:cNvSpPr txBox="1"/>
          <p:nvPr/>
        </p:nvSpPr>
        <p:spPr>
          <a:xfrm>
            <a:off x="452070" y="1550986"/>
            <a:ext cx="11645118" cy="461665"/>
          </a:xfrm>
          <a:prstGeom prst="rect">
            <a:avLst/>
          </a:prstGeom>
          <a:noFill/>
        </p:spPr>
        <p:txBody>
          <a:bodyPr wrap="square" rtlCol="0">
            <a:spAutoFit/>
          </a:bodyPr>
          <a:lstStyle/>
          <a:p>
            <a:r>
              <a:rPr lang="en-US" sz="2400" b="1">
                <a:solidFill>
                  <a:srgbClr val="002060"/>
                </a:solidFill>
                <a:latin typeface="Arial" panose="020B0604020202020204" pitchFamily="34" charset="0"/>
                <a:cs typeface="Arial" panose="020B0604020202020204" pitchFamily="34" charset="0"/>
              </a:rPr>
              <a:t>Phân liều chuẩn </a:t>
            </a:r>
            <a:r>
              <a:rPr lang="en-US" sz="2000">
                <a:solidFill>
                  <a:srgbClr val="002060"/>
                </a:solidFill>
                <a:latin typeface="Arial" panose="020B0604020202020204" pitchFamily="34" charset="0"/>
                <a:cs typeface="Arial" panose="020B0604020202020204" pitchFamily="34" charset="0"/>
              </a:rPr>
              <a:t>(conventional fractionation)</a:t>
            </a:r>
          </a:p>
        </p:txBody>
      </p:sp>
      <p:sp>
        <p:nvSpPr>
          <p:cNvPr id="12" name="TextBox 11">
            <a:extLst>
              <a:ext uri="{FF2B5EF4-FFF2-40B4-BE49-F238E27FC236}">
                <a16:creationId xmlns:a16="http://schemas.microsoft.com/office/drawing/2014/main" id="{BDE1EEBF-4C02-0F3E-333A-0535C65407C4}"/>
              </a:ext>
            </a:extLst>
          </p:cNvPr>
          <p:cNvSpPr txBox="1"/>
          <p:nvPr/>
        </p:nvSpPr>
        <p:spPr>
          <a:xfrm>
            <a:off x="365760" y="3119428"/>
            <a:ext cx="11645118" cy="461665"/>
          </a:xfrm>
          <a:prstGeom prst="rect">
            <a:avLst/>
          </a:prstGeom>
          <a:noFill/>
        </p:spPr>
        <p:txBody>
          <a:bodyPr wrap="square" rtlCol="0">
            <a:spAutoFit/>
          </a:bodyPr>
          <a:lstStyle/>
          <a:p>
            <a:r>
              <a:rPr lang="en-US" sz="2400" b="1">
                <a:solidFill>
                  <a:srgbClr val="002060"/>
                </a:solidFill>
                <a:latin typeface="Arial" panose="020B0604020202020204" pitchFamily="34" charset="0"/>
                <a:cs typeface="Arial" panose="020B0604020202020204" pitchFamily="34" charset="0"/>
              </a:rPr>
              <a:t>Giảm phân liều </a:t>
            </a:r>
            <a:r>
              <a:rPr lang="en-US" sz="2000">
                <a:solidFill>
                  <a:srgbClr val="002060"/>
                </a:solidFill>
                <a:latin typeface="Arial" panose="020B0604020202020204" pitchFamily="34" charset="0"/>
                <a:cs typeface="Arial" panose="020B0604020202020204" pitchFamily="34" charset="0"/>
              </a:rPr>
              <a:t>(moderate hypofractionation)</a:t>
            </a:r>
          </a:p>
        </p:txBody>
      </p:sp>
      <p:sp>
        <p:nvSpPr>
          <p:cNvPr id="13" name="TextBox 12">
            <a:extLst>
              <a:ext uri="{FF2B5EF4-FFF2-40B4-BE49-F238E27FC236}">
                <a16:creationId xmlns:a16="http://schemas.microsoft.com/office/drawing/2014/main" id="{39F4BAEF-3608-5D4C-1B93-F06433F6A42D}"/>
              </a:ext>
            </a:extLst>
          </p:cNvPr>
          <p:cNvSpPr txBox="1"/>
          <p:nvPr/>
        </p:nvSpPr>
        <p:spPr>
          <a:xfrm>
            <a:off x="365760" y="4617577"/>
            <a:ext cx="11645118" cy="461665"/>
          </a:xfrm>
          <a:prstGeom prst="rect">
            <a:avLst/>
          </a:prstGeom>
          <a:noFill/>
        </p:spPr>
        <p:txBody>
          <a:bodyPr wrap="square" rtlCol="0">
            <a:spAutoFit/>
          </a:bodyPr>
          <a:lstStyle/>
          <a:p>
            <a:r>
              <a:rPr lang="en-US" sz="2400" b="1">
                <a:solidFill>
                  <a:srgbClr val="002060"/>
                </a:solidFill>
                <a:latin typeface="Arial" panose="020B0604020202020204" pitchFamily="34" charset="0"/>
                <a:cs typeface="Arial" panose="020B0604020202020204" pitchFamily="34" charset="0"/>
              </a:rPr>
              <a:t>Xạ phẫu </a:t>
            </a:r>
            <a:r>
              <a:rPr lang="en-US" sz="2000">
                <a:solidFill>
                  <a:srgbClr val="002060"/>
                </a:solidFill>
                <a:latin typeface="Arial" panose="020B0604020202020204" pitchFamily="34" charset="0"/>
                <a:cs typeface="Arial" panose="020B0604020202020204" pitchFamily="34" charset="0"/>
              </a:rPr>
              <a:t>(ultrahypofractionation)</a:t>
            </a:r>
          </a:p>
        </p:txBody>
      </p:sp>
      <p:sp>
        <p:nvSpPr>
          <p:cNvPr id="14" name="TextBox 13">
            <a:extLst>
              <a:ext uri="{FF2B5EF4-FFF2-40B4-BE49-F238E27FC236}">
                <a16:creationId xmlns:a16="http://schemas.microsoft.com/office/drawing/2014/main" id="{494D7946-B7FF-6ECA-19F0-DAC6B69DD0FB}"/>
              </a:ext>
            </a:extLst>
          </p:cNvPr>
          <p:cNvSpPr txBox="1"/>
          <p:nvPr/>
        </p:nvSpPr>
        <p:spPr>
          <a:xfrm>
            <a:off x="684921" y="2178012"/>
            <a:ext cx="3544179" cy="461665"/>
          </a:xfrm>
          <a:prstGeom prst="rect">
            <a:avLst/>
          </a:prstGeom>
          <a:noFill/>
        </p:spPr>
        <p:txBody>
          <a:bodyPr wrap="square" rtlCol="0">
            <a:spAutoFit/>
          </a:bodyPr>
          <a:lstStyle/>
          <a:p>
            <a:pPr algn="ctr"/>
            <a:r>
              <a:rPr lang="en-US" sz="2400" b="1">
                <a:solidFill>
                  <a:srgbClr val="002060"/>
                </a:solidFill>
                <a:latin typeface="Arial" panose="020B0604020202020204" pitchFamily="34" charset="0"/>
                <a:cs typeface="Arial" panose="020B0604020202020204" pitchFamily="34" charset="0"/>
              </a:rPr>
              <a:t>1.8 – 2 Gy</a:t>
            </a:r>
            <a:endParaRPr lang="en-US" sz="2000">
              <a:solidFill>
                <a:srgbClr val="00206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E8D032C-62A5-2E16-3B3B-559A425311EF}"/>
              </a:ext>
            </a:extLst>
          </p:cNvPr>
          <p:cNvSpPr txBox="1"/>
          <p:nvPr/>
        </p:nvSpPr>
        <p:spPr>
          <a:xfrm>
            <a:off x="684921" y="3613826"/>
            <a:ext cx="3544179" cy="461665"/>
          </a:xfrm>
          <a:prstGeom prst="rect">
            <a:avLst/>
          </a:prstGeom>
          <a:noFill/>
        </p:spPr>
        <p:txBody>
          <a:bodyPr wrap="square" rtlCol="0">
            <a:spAutoFit/>
          </a:bodyPr>
          <a:lstStyle/>
          <a:p>
            <a:pPr algn="ctr"/>
            <a:r>
              <a:rPr lang="en-US" sz="2400" b="1">
                <a:solidFill>
                  <a:srgbClr val="002060"/>
                </a:solidFill>
                <a:latin typeface="Arial" panose="020B0604020202020204" pitchFamily="34" charset="0"/>
                <a:cs typeface="Arial" panose="020B0604020202020204" pitchFamily="34" charset="0"/>
              </a:rPr>
              <a:t>2.4  – 3.4 Gy</a:t>
            </a:r>
            <a:endParaRPr lang="en-US" sz="2000">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CE750D8-D851-2CB4-FF67-970427944FE4}"/>
              </a:ext>
            </a:extLst>
          </p:cNvPr>
          <p:cNvSpPr txBox="1"/>
          <p:nvPr/>
        </p:nvSpPr>
        <p:spPr>
          <a:xfrm>
            <a:off x="684921" y="5111975"/>
            <a:ext cx="3544179" cy="461665"/>
          </a:xfrm>
          <a:prstGeom prst="rect">
            <a:avLst/>
          </a:prstGeom>
          <a:noFill/>
        </p:spPr>
        <p:txBody>
          <a:bodyPr wrap="square" rtlCol="0">
            <a:spAutoFit/>
          </a:bodyPr>
          <a:lstStyle/>
          <a:p>
            <a:pPr algn="ctr"/>
            <a:r>
              <a:rPr lang="en-US" sz="2400" b="1">
                <a:solidFill>
                  <a:srgbClr val="002060"/>
                </a:solidFill>
                <a:latin typeface="Arial" panose="020B0604020202020204" pitchFamily="34" charset="0"/>
                <a:cs typeface="Arial" panose="020B0604020202020204" pitchFamily="34" charset="0"/>
              </a:rPr>
              <a:t>≥ 5 Gy</a:t>
            </a:r>
            <a:endParaRPr lang="en-US" sz="20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62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F6C68B-3EA1-B849-8F78-20F7096B9775}"/>
              </a:ext>
            </a:extLst>
          </p:cNvPr>
          <p:cNvSpPr txBox="1"/>
          <p:nvPr/>
        </p:nvSpPr>
        <p:spPr>
          <a:xfrm>
            <a:off x="585872" y="315578"/>
            <a:ext cx="7680960" cy="630942"/>
          </a:xfrm>
          <a:prstGeom prst="rect">
            <a:avLst/>
          </a:prstGeom>
          <a:noFill/>
        </p:spPr>
        <p:txBody>
          <a:bodyPr wrap="square" rtlCol="0">
            <a:spAutoFit/>
          </a:bodyPr>
          <a:lstStyle/>
          <a:p>
            <a:r>
              <a:rPr lang="en-US" sz="3500" b="1">
                <a:solidFill>
                  <a:srgbClr val="E6005D"/>
                </a:solidFill>
                <a:latin typeface="Arial" panose="020B0604020202020204" pitchFamily="34" charset="0"/>
                <a:cs typeface="Arial" panose="020B0604020202020204" pitchFamily="34" charset="0"/>
              </a:rPr>
              <a:t>Các phân liều xạ trị </a:t>
            </a:r>
          </a:p>
        </p:txBody>
      </p:sp>
      <p:graphicFrame>
        <p:nvGraphicFramePr>
          <p:cNvPr id="5" name="Table 4">
            <a:extLst>
              <a:ext uri="{FF2B5EF4-FFF2-40B4-BE49-F238E27FC236}">
                <a16:creationId xmlns:a16="http://schemas.microsoft.com/office/drawing/2014/main" id="{C4FE1786-0B26-8363-2099-127DF7977EF9}"/>
              </a:ext>
            </a:extLst>
          </p:cNvPr>
          <p:cNvGraphicFramePr>
            <a:graphicFrameLocks noGrp="1"/>
          </p:cNvGraphicFramePr>
          <p:nvPr>
            <p:extLst>
              <p:ext uri="{D42A27DB-BD31-4B8C-83A1-F6EECF244321}">
                <p14:modId xmlns:p14="http://schemas.microsoft.com/office/powerpoint/2010/main" val="3733383889"/>
              </p:ext>
            </p:extLst>
          </p:nvPr>
        </p:nvGraphicFramePr>
        <p:xfrm>
          <a:off x="585872" y="1911909"/>
          <a:ext cx="11020256" cy="3190134"/>
        </p:xfrm>
        <a:graphic>
          <a:graphicData uri="http://schemas.openxmlformats.org/drawingml/2006/table">
            <a:tbl>
              <a:tblPr firstRow="1" bandRow="1">
                <a:tableStyleId>{5C22544A-7EE6-4342-B048-85BDC9FD1C3A}</a:tableStyleId>
              </a:tblPr>
              <a:tblGrid>
                <a:gridCol w="2817728">
                  <a:extLst>
                    <a:ext uri="{9D8B030D-6E8A-4147-A177-3AD203B41FA5}">
                      <a16:colId xmlns:a16="http://schemas.microsoft.com/office/drawing/2014/main" val="1959724070"/>
                    </a:ext>
                  </a:extLst>
                </a:gridCol>
                <a:gridCol w="2451100">
                  <a:extLst>
                    <a:ext uri="{9D8B030D-6E8A-4147-A177-3AD203B41FA5}">
                      <a16:colId xmlns:a16="http://schemas.microsoft.com/office/drawing/2014/main" val="1546898765"/>
                    </a:ext>
                  </a:extLst>
                </a:gridCol>
                <a:gridCol w="2730500">
                  <a:extLst>
                    <a:ext uri="{9D8B030D-6E8A-4147-A177-3AD203B41FA5}">
                      <a16:colId xmlns:a16="http://schemas.microsoft.com/office/drawing/2014/main" val="1774604445"/>
                    </a:ext>
                  </a:extLst>
                </a:gridCol>
                <a:gridCol w="3020928">
                  <a:extLst>
                    <a:ext uri="{9D8B030D-6E8A-4147-A177-3AD203B41FA5}">
                      <a16:colId xmlns:a16="http://schemas.microsoft.com/office/drawing/2014/main" val="3941027169"/>
                    </a:ext>
                  </a:extLst>
                </a:gridCol>
              </a:tblGrid>
              <a:tr h="547992">
                <a:tc>
                  <a:txBody>
                    <a:bodyPr/>
                    <a:lstStyle/>
                    <a:p>
                      <a:r>
                        <a:rPr lang="en-US" sz="2000">
                          <a:latin typeface="Arial" panose="020B0604020202020204" pitchFamily="34" charset="0"/>
                          <a:cs typeface="Arial" panose="020B0604020202020204" pitchFamily="34" charset="0"/>
                        </a:rPr>
                        <a:t>Đặc điểm </a:t>
                      </a:r>
                    </a:p>
                  </a:txBody>
                  <a:tcPr/>
                </a:tc>
                <a:tc>
                  <a:txBody>
                    <a:bodyPr/>
                    <a:lstStyle/>
                    <a:p>
                      <a:pPr algn="ctr"/>
                      <a:r>
                        <a:rPr lang="en-US" sz="2000">
                          <a:latin typeface="Arial" panose="020B0604020202020204" pitchFamily="34" charset="0"/>
                          <a:cs typeface="Arial" panose="020B0604020202020204" pitchFamily="34" charset="0"/>
                        </a:rPr>
                        <a:t>XT quy ước</a:t>
                      </a:r>
                    </a:p>
                  </a:txBody>
                  <a:tcPr/>
                </a:tc>
                <a:tc>
                  <a:txBody>
                    <a:bodyPr/>
                    <a:lstStyle/>
                    <a:p>
                      <a:pPr algn="ctr"/>
                      <a:r>
                        <a:rPr lang="en-US" sz="2000">
                          <a:latin typeface="Arial" panose="020B0604020202020204" pitchFamily="34" charset="0"/>
                          <a:cs typeface="Arial" panose="020B0604020202020204" pitchFamily="34" charset="0"/>
                        </a:rPr>
                        <a:t>XT giảm phân liều</a:t>
                      </a:r>
                    </a:p>
                  </a:txBody>
                  <a:tcPr/>
                </a:tc>
                <a:tc>
                  <a:txBody>
                    <a:bodyPr/>
                    <a:lstStyle/>
                    <a:p>
                      <a:pPr algn="ctr"/>
                      <a:r>
                        <a:rPr lang="en-US" sz="2000">
                          <a:latin typeface="Arial" panose="020B0604020202020204" pitchFamily="34" charset="0"/>
                          <a:cs typeface="Arial" panose="020B0604020202020204" pitchFamily="34" charset="0"/>
                        </a:rPr>
                        <a:t>Xạ phẫu (SBRT)</a:t>
                      </a:r>
                    </a:p>
                  </a:txBody>
                  <a:tcPr/>
                </a:tc>
                <a:extLst>
                  <a:ext uri="{0D108BD9-81ED-4DB2-BD59-A6C34878D82A}">
                    <a16:rowId xmlns:a16="http://schemas.microsoft.com/office/drawing/2014/main" val="2200072264"/>
                  </a:ext>
                </a:extLst>
              </a:tr>
              <a:tr h="381138">
                <a:tc>
                  <a:txBody>
                    <a:bodyPr/>
                    <a:lstStyle/>
                    <a:p>
                      <a:r>
                        <a:rPr lang="en-US" sz="2000">
                          <a:solidFill>
                            <a:srgbClr val="002060"/>
                          </a:solidFill>
                          <a:latin typeface="Arial" panose="020B0604020202020204" pitchFamily="34" charset="0"/>
                          <a:cs typeface="Arial" panose="020B0604020202020204" pitchFamily="34" charset="0"/>
                        </a:rPr>
                        <a:t>Thể tích tuyến tiền liệt </a:t>
                      </a:r>
                    </a:p>
                  </a:txBody>
                  <a:tcPr/>
                </a:tc>
                <a:tc>
                  <a:txBody>
                    <a:bodyPr/>
                    <a:lstStyle/>
                    <a:p>
                      <a:r>
                        <a:rPr lang="en-US" sz="2000">
                          <a:solidFill>
                            <a:srgbClr val="002060"/>
                          </a:solidFill>
                          <a:latin typeface="Arial" panose="020B0604020202020204" pitchFamily="34" charset="0"/>
                          <a:cs typeface="Arial" panose="020B0604020202020204" pitchFamily="34" charset="0"/>
                        </a:rPr>
                        <a:t>Không  quan trọng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2060"/>
                          </a:solidFill>
                          <a:latin typeface="Arial" panose="020B0604020202020204" pitchFamily="34" charset="0"/>
                          <a:cs typeface="Arial" panose="020B0604020202020204" pitchFamily="34" charset="0"/>
                        </a:rPr>
                        <a:t>Không  quan trọng </a:t>
                      </a:r>
                    </a:p>
                  </a:txBody>
                  <a:tcPr/>
                </a:tc>
                <a:tc>
                  <a:txBody>
                    <a:bodyPr/>
                    <a:lstStyle/>
                    <a:p>
                      <a:r>
                        <a:rPr lang="en-US" sz="2000">
                          <a:solidFill>
                            <a:srgbClr val="002060"/>
                          </a:solidFill>
                          <a:latin typeface="Arial" panose="020B0604020202020204" pitchFamily="34" charset="0"/>
                          <a:cs typeface="Arial" panose="020B0604020202020204" pitchFamily="34" charset="0"/>
                        </a:rPr>
                        <a:t> &lt; 100cc</a:t>
                      </a:r>
                    </a:p>
                  </a:txBody>
                  <a:tcPr/>
                </a:tc>
                <a:extLst>
                  <a:ext uri="{0D108BD9-81ED-4DB2-BD59-A6C34878D82A}">
                    <a16:rowId xmlns:a16="http://schemas.microsoft.com/office/drawing/2014/main" val="3410658237"/>
                  </a:ext>
                </a:extLst>
              </a:tr>
              <a:tr h="424563">
                <a:tc>
                  <a:txBody>
                    <a:bodyPr/>
                    <a:lstStyle/>
                    <a:p>
                      <a:r>
                        <a:rPr lang="en-US" sz="2000">
                          <a:solidFill>
                            <a:srgbClr val="002060"/>
                          </a:solidFill>
                          <a:latin typeface="Arial" panose="020B0604020202020204" pitchFamily="34" charset="0"/>
                          <a:cs typeface="Arial" panose="020B0604020202020204" pitchFamily="34" charset="0"/>
                        </a:rPr>
                        <a:t>Điểm IPSS</a:t>
                      </a:r>
                    </a:p>
                  </a:txBody>
                  <a:tcPr/>
                </a:tc>
                <a:tc>
                  <a:txBody>
                    <a:bodyPr/>
                    <a:lstStyle/>
                    <a:p>
                      <a:r>
                        <a:rPr lang="en-US" sz="2000">
                          <a:solidFill>
                            <a:srgbClr val="002060"/>
                          </a:solidFill>
                          <a:latin typeface="Arial" panose="020B0604020202020204" pitchFamily="34" charset="0"/>
                          <a:cs typeface="Arial" panose="020B0604020202020204" pitchFamily="34" charset="0"/>
                        </a:rPr>
                        <a:t>Không  quan trọng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2060"/>
                          </a:solidFill>
                          <a:latin typeface="Arial" panose="020B0604020202020204" pitchFamily="34" charset="0"/>
                          <a:cs typeface="Arial" panose="020B0604020202020204" pitchFamily="34" charset="0"/>
                        </a:rPr>
                        <a:t>Không  quan trọng </a:t>
                      </a:r>
                    </a:p>
                  </a:txBody>
                  <a:tcPr/>
                </a:tc>
                <a:tc>
                  <a:txBody>
                    <a:bodyPr/>
                    <a:lstStyle/>
                    <a:p>
                      <a:r>
                        <a:rPr lang="en-US" sz="2000">
                          <a:solidFill>
                            <a:srgbClr val="002060"/>
                          </a:solidFill>
                          <a:latin typeface="Arial" panose="020B0604020202020204" pitchFamily="34" charset="0"/>
                          <a:cs typeface="Arial" panose="020B0604020202020204" pitchFamily="34" charset="0"/>
                        </a:rPr>
                        <a:t>&lt; 20</a:t>
                      </a:r>
                    </a:p>
                  </a:txBody>
                  <a:tcPr/>
                </a:tc>
                <a:extLst>
                  <a:ext uri="{0D108BD9-81ED-4DB2-BD59-A6C34878D82A}">
                    <a16:rowId xmlns:a16="http://schemas.microsoft.com/office/drawing/2014/main" val="3698094774"/>
                  </a:ext>
                </a:extLst>
              </a:tr>
              <a:tr h="427559">
                <a:tc>
                  <a:txBody>
                    <a:bodyPr/>
                    <a:lstStyle/>
                    <a:p>
                      <a:r>
                        <a:rPr lang="en-US" sz="2000">
                          <a:solidFill>
                            <a:srgbClr val="002060"/>
                          </a:solidFill>
                          <a:latin typeface="Arial" panose="020B0604020202020204" pitchFamily="34" charset="0"/>
                          <a:cs typeface="Arial" panose="020B0604020202020204" pitchFamily="34" charset="0"/>
                        </a:rPr>
                        <a:t>Nhóm nguy cơ</a:t>
                      </a:r>
                    </a:p>
                  </a:txBody>
                  <a:tcPr/>
                </a:tc>
                <a:tc>
                  <a:txBody>
                    <a:bodyPr/>
                    <a:lstStyle/>
                    <a:p>
                      <a:r>
                        <a:rPr lang="en-US" sz="2000">
                          <a:solidFill>
                            <a:srgbClr val="002060"/>
                          </a:solidFill>
                          <a:latin typeface="Arial" panose="020B0604020202020204" pitchFamily="34" charset="0"/>
                          <a:cs typeface="Arial" panose="020B0604020202020204" pitchFamily="34" charset="0"/>
                        </a:rPr>
                        <a:t>Tất cả </a:t>
                      </a:r>
                    </a:p>
                  </a:txBody>
                  <a:tcPr/>
                </a:tc>
                <a:tc>
                  <a:txBody>
                    <a:bodyPr/>
                    <a:lstStyle/>
                    <a:p>
                      <a:r>
                        <a:rPr lang="en-US" sz="2000">
                          <a:solidFill>
                            <a:srgbClr val="002060"/>
                          </a:solidFill>
                          <a:latin typeface="Arial" panose="020B0604020202020204" pitchFamily="34" charset="0"/>
                          <a:cs typeface="Arial" panose="020B0604020202020204" pitchFamily="34" charset="0"/>
                        </a:rPr>
                        <a:t>Tất cả</a:t>
                      </a:r>
                    </a:p>
                  </a:txBody>
                  <a:tcPr/>
                </a:tc>
                <a:tc>
                  <a:txBody>
                    <a:bodyPr/>
                    <a:lstStyle/>
                    <a:p>
                      <a:r>
                        <a:rPr lang="en-US" sz="2000">
                          <a:solidFill>
                            <a:srgbClr val="002060"/>
                          </a:solidFill>
                          <a:latin typeface="Arial" panose="020B0604020202020204" pitchFamily="34" charset="0"/>
                          <a:cs typeface="Arial" panose="020B0604020202020204" pitchFamily="34" charset="0"/>
                        </a:rPr>
                        <a:t>Thấp hoặc trung bình</a:t>
                      </a:r>
                    </a:p>
                  </a:txBody>
                  <a:tcPr/>
                </a:tc>
                <a:extLst>
                  <a:ext uri="{0D108BD9-81ED-4DB2-BD59-A6C34878D82A}">
                    <a16:rowId xmlns:a16="http://schemas.microsoft.com/office/drawing/2014/main" val="447781524"/>
                  </a:ext>
                </a:extLst>
              </a:tr>
              <a:tr h="381138">
                <a:tc>
                  <a:txBody>
                    <a:bodyPr/>
                    <a:lstStyle/>
                    <a:p>
                      <a:r>
                        <a:rPr lang="en-US" sz="2000">
                          <a:solidFill>
                            <a:srgbClr val="002060"/>
                          </a:solidFill>
                          <a:latin typeface="Arial" panose="020B0604020202020204" pitchFamily="34" charset="0"/>
                          <a:cs typeface="Arial" panose="020B0604020202020204" pitchFamily="34" charset="0"/>
                        </a:rPr>
                        <a:t>IMRT</a:t>
                      </a:r>
                    </a:p>
                  </a:txBody>
                  <a:tcPr/>
                </a:tc>
                <a:tc>
                  <a:txBody>
                    <a:bodyPr/>
                    <a:lstStyle/>
                    <a:p>
                      <a:r>
                        <a:rPr lang="en-US" sz="2000">
                          <a:solidFill>
                            <a:srgbClr val="002060"/>
                          </a:solidFill>
                          <a:latin typeface="Arial" panose="020B0604020202020204" pitchFamily="34" charset="0"/>
                          <a:cs typeface="Arial" panose="020B0604020202020204" pitchFamily="34" charset="0"/>
                        </a:rPr>
                        <a:t>Khuyến khích </a:t>
                      </a:r>
                    </a:p>
                  </a:txBody>
                  <a:tcPr/>
                </a:tc>
                <a:tc>
                  <a:txBody>
                    <a:bodyPr/>
                    <a:lstStyle/>
                    <a:p>
                      <a:r>
                        <a:rPr lang="en-US" sz="2000">
                          <a:solidFill>
                            <a:srgbClr val="002060"/>
                          </a:solidFill>
                          <a:latin typeface="Arial" panose="020B0604020202020204" pitchFamily="34" charset="0"/>
                          <a:cs typeface="Arial" panose="020B0604020202020204" pitchFamily="34" charset="0"/>
                        </a:rPr>
                        <a:t>Khuyến cáo </a:t>
                      </a:r>
                    </a:p>
                  </a:txBody>
                  <a:tcPr/>
                </a:tc>
                <a:tc>
                  <a:txBody>
                    <a:bodyPr/>
                    <a:lstStyle/>
                    <a:p>
                      <a:r>
                        <a:rPr lang="en-US" sz="2000">
                          <a:solidFill>
                            <a:srgbClr val="002060"/>
                          </a:solidFill>
                          <a:latin typeface="Arial" panose="020B0604020202020204" pitchFamily="34" charset="0"/>
                          <a:cs typeface="Arial" panose="020B0604020202020204" pitchFamily="34" charset="0"/>
                        </a:rPr>
                        <a:t>Bắt buộc</a:t>
                      </a:r>
                    </a:p>
                  </a:txBody>
                  <a:tcPr/>
                </a:tc>
                <a:extLst>
                  <a:ext uri="{0D108BD9-81ED-4DB2-BD59-A6C34878D82A}">
                    <a16:rowId xmlns:a16="http://schemas.microsoft.com/office/drawing/2014/main" val="3816827571"/>
                  </a:ext>
                </a:extLst>
              </a:tr>
              <a:tr h="449548">
                <a:tc>
                  <a:txBody>
                    <a:bodyPr/>
                    <a:lstStyle/>
                    <a:p>
                      <a:r>
                        <a:rPr lang="en-US" sz="2000">
                          <a:solidFill>
                            <a:srgbClr val="002060"/>
                          </a:solidFill>
                          <a:latin typeface="Arial" panose="020B0604020202020204" pitchFamily="34" charset="0"/>
                          <a:cs typeface="Arial" panose="020B0604020202020204" pitchFamily="34" charset="0"/>
                        </a:rPr>
                        <a:t>IGRT</a:t>
                      </a:r>
                    </a:p>
                  </a:txBody>
                  <a:tcPr/>
                </a:tc>
                <a:tc>
                  <a:txBody>
                    <a:bodyPr/>
                    <a:lstStyle/>
                    <a:p>
                      <a:r>
                        <a:rPr lang="en-US" sz="2000">
                          <a:solidFill>
                            <a:srgbClr val="002060"/>
                          </a:solidFill>
                          <a:latin typeface="Arial" panose="020B0604020202020204" pitchFamily="34" charset="0"/>
                          <a:cs typeface="Arial" panose="020B0604020202020204" pitchFamily="34" charset="0"/>
                        </a:rPr>
                        <a:t>Khuyến cáo </a:t>
                      </a:r>
                    </a:p>
                  </a:txBody>
                  <a:tcPr/>
                </a:tc>
                <a:tc>
                  <a:txBody>
                    <a:bodyPr/>
                    <a:lstStyle/>
                    <a:p>
                      <a:r>
                        <a:rPr lang="en-US" sz="2000">
                          <a:solidFill>
                            <a:srgbClr val="002060"/>
                          </a:solidFill>
                          <a:latin typeface="Arial" panose="020B0604020202020204" pitchFamily="34" charset="0"/>
                          <a:cs typeface="Arial" panose="020B0604020202020204" pitchFamily="34" charset="0"/>
                        </a:rPr>
                        <a:t>Khuyến cáo mạnh </a:t>
                      </a:r>
                    </a:p>
                  </a:txBody>
                  <a:tcPr/>
                </a:tc>
                <a:tc>
                  <a:txBody>
                    <a:bodyPr/>
                    <a:lstStyle/>
                    <a:p>
                      <a:r>
                        <a:rPr lang="en-US" sz="2000">
                          <a:solidFill>
                            <a:srgbClr val="002060"/>
                          </a:solidFill>
                          <a:latin typeface="Arial" panose="020B0604020202020204" pitchFamily="34" charset="0"/>
                          <a:cs typeface="Arial" panose="020B0604020202020204" pitchFamily="34" charset="0"/>
                        </a:rPr>
                        <a:t>Bắt buộc</a:t>
                      </a:r>
                    </a:p>
                  </a:txBody>
                  <a:tcPr/>
                </a:tc>
                <a:extLst>
                  <a:ext uri="{0D108BD9-81ED-4DB2-BD59-A6C34878D82A}">
                    <a16:rowId xmlns:a16="http://schemas.microsoft.com/office/drawing/2014/main" val="2028449123"/>
                  </a:ext>
                </a:extLst>
              </a:tr>
              <a:tr h="547992">
                <a:tc>
                  <a:txBody>
                    <a:bodyPr/>
                    <a:lstStyle/>
                    <a:p>
                      <a:r>
                        <a:rPr lang="en-US" sz="2000">
                          <a:solidFill>
                            <a:srgbClr val="002060"/>
                          </a:solidFill>
                          <a:latin typeface="Arial" panose="020B0604020202020204" pitchFamily="34" charset="0"/>
                          <a:cs typeface="Arial" panose="020B0604020202020204" pitchFamily="34" charset="0"/>
                        </a:rPr>
                        <a:t>Độ mở PTV</a:t>
                      </a:r>
                    </a:p>
                  </a:txBody>
                  <a:tcPr/>
                </a:tc>
                <a:tc>
                  <a:txBody>
                    <a:bodyPr/>
                    <a:lstStyle/>
                    <a:p>
                      <a:r>
                        <a:rPr lang="en-US" sz="2000">
                          <a:solidFill>
                            <a:srgbClr val="002060"/>
                          </a:solidFill>
                          <a:latin typeface="Arial" panose="020B0604020202020204" pitchFamily="34" charset="0"/>
                          <a:cs typeface="Arial" panose="020B0604020202020204" pitchFamily="34" charset="0"/>
                        </a:rPr>
                        <a:t>8-10 mm</a:t>
                      </a:r>
                    </a:p>
                  </a:txBody>
                  <a:tcPr/>
                </a:tc>
                <a:tc>
                  <a:txBody>
                    <a:bodyPr/>
                    <a:lstStyle/>
                    <a:p>
                      <a:r>
                        <a:rPr lang="en-US" sz="2000">
                          <a:solidFill>
                            <a:srgbClr val="002060"/>
                          </a:solidFill>
                          <a:latin typeface="Arial" panose="020B0604020202020204" pitchFamily="34" charset="0"/>
                          <a:cs typeface="Arial" panose="020B0604020202020204" pitchFamily="34" charset="0"/>
                        </a:rPr>
                        <a:t>5-10 mm</a:t>
                      </a:r>
                    </a:p>
                  </a:txBody>
                  <a:tcPr/>
                </a:tc>
                <a:tc>
                  <a:txBody>
                    <a:bodyPr/>
                    <a:lstStyle/>
                    <a:p>
                      <a:r>
                        <a:rPr lang="en-US" sz="2000">
                          <a:solidFill>
                            <a:srgbClr val="002060"/>
                          </a:solidFill>
                          <a:latin typeface="Arial" panose="020B0604020202020204" pitchFamily="34" charset="0"/>
                          <a:cs typeface="Arial" panose="020B0604020202020204" pitchFamily="34" charset="0"/>
                        </a:rPr>
                        <a:t>3-7 mm</a:t>
                      </a:r>
                    </a:p>
                  </a:txBody>
                  <a:tcPr/>
                </a:tc>
                <a:extLst>
                  <a:ext uri="{0D108BD9-81ED-4DB2-BD59-A6C34878D82A}">
                    <a16:rowId xmlns:a16="http://schemas.microsoft.com/office/drawing/2014/main" val="2215140559"/>
                  </a:ext>
                </a:extLst>
              </a:tr>
            </a:tbl>
          </a:graphicData>
        </a:graphic>
      </p:graphicFrame>
      <p:sp>
        <p:nvSpPr>
          <p:cNvPr id="7" name="TextBox 6">
            <a:extLst>
              <a:ext uri="{FF2B5EF4-FFF2-40B4-BE49-F238E27FC236}">
                <a16:creationId xmlns:a16="http://schemas.microsoft.com/office/drawing/2014/main" id="{7C943107-044F-DCFC-4E99-1CF3E0093A91}"/>
              </a:ext>
            </a:extLst>
          </p:cNvPr>
          <p:cNvSpPr txBox="1"/>
          <p:nvPr/>
        </p:nvSpPr>
        <p:spPr>
          <a:xfrm>
            <a:off x="585872" y="5434181"/>
            <a:ext cx="11020256" cy="738664"/>
          </a:xfrm>
          <a:prstGeom prst="rect">
            <a:avLst/>
          </a:prstGeom>
          <a:noFill/>
        </p:spPr>
        <p:txBody>
          <a:bodyPr wrap="square">
            <a:spAutoFit/>
          </a:bodyPr>
          <a:lstStyle/>
          <a:p>
            <a:r>
              <a:rPr lang="en-US" sz="1400" b="1" i="0">
                <a:solidFill>
                  <a:srgbClr val="002060"/>
                </a:solidFill>
                <a:effectLst/>
                <a:latin typeface="Arial" panose="020B0604020202020204" pitchFamily="34" charset="0"/>
                <a:cs typeface="Arial" panose="020B0604020202020204" pitchFamily="34" charset="0"/>
              </a:rPr>
              <a:t>IPSS</a:t>
            </a:r>
            <a:r>
              <a:rPr lang="en-US" sz="1400" b="0" i="0">
                <a:solidFill>
                  <a:srgbClr val="002060"/>
                </a:solidFill>
                <a:effectLst/>
                <a:latin typeface="Arial" panose="020B0604020202020204" pitchFamily="34" charset="0"/>
                <a:cs typeface="Arial" panose="020B0604020202020204" pitchFamily="34" charset="0"/>
              </a:rPr>
              <a:t>, International Prostate Symptom Score; </a:t>
            </a:r>
            <a:r>
              <a:rPr lang="en-US" sz="1400" b="1" i="0">
                <a:solidFill>
                  <a:srgbClr val="002060"/>
                </a:solidFill>
                <a:effectLst/>
                <a:latin typeface="Arial" panose="020B0604020202020204" pitchFamily="34" charset="0"/>
                <a:cs typeface="Arial" panose="020B0604020202020204" pitchFamily="34" charset="0"/>
              </a:rPr>
              <a:t>IGRT</a:t>
            </a:r>
            <a:r>
              <a:rPr lang="en-US" sz="1400" b="0" i="0">
                <a:solidFill>
                  <a:srgbClr val="002060"/>
                </a:solidFill>
                <a:effectLst/>
                <a:latin typeface="Arial" panose="020B0604020202020204" pitchFamily="34" charset="0"/>
                <a:cs typeface="Arial" panose="020B0604020202020204" pitchFamily="34" charset="0"/>
              </a:rPr>
              <a:t>, image-guided radiotherapy; </a:t>
            </a:r>
            <a:r>
              <a:rPr lang="en-US" sz="1400" b="1" i="0">
                <a:solidFill>
                  <a:srgbClr val="002060"/>
                </a:solidFill>
                <a:effectLst/>
                <a:latin typeface="Arial" panose="020B0604020202020204" pitchFamily="34" charset="0"/>
                <a:cs typeface="Arial" panose="020B0604020202020204" pitchFamily="34" charset="0"/>
              </a:rPr>
              <a:t>IMRT, </a:t>
            </a:r>
            <a:r>
              <a:rPr lang="en-US" sz="1400" b="0" i="0">
                <a:solidFill>
                  <a:srgbClr val="002060"/>
                </a:solidFill>
                <a:effectLst/>
                <a:latin typeface="Arial" panose="020B0604020202020204" pitchFamily="34" charset="0"/>
                <a:cs typeface="Arial" panose="020B0604020202020204" pitchFamily="34" charset="0"/>
              </a:rPr>
              <a:t>intensity-modulated radiotherapy; </a:t>
            </a:r>
            <a:r>
              <a:rPr lang="en-US" sz="1400" b="1" i="0">
                <a:solidFill>
                  <a:srgbClr val="002060"/>
                </a:solidFill>
                <a:effectLst/>
                <a:latin typeface="Arial" panose="020B0604020202020204" pitchFamily="34" charset="0"/>
                <a:cs typeface="Arial" panose="020B0604020202020204" pitchFamily="34" charset="0"/>
              </a:rPr>
              <a:t>PTV</a:t>
            </a:r>
            <a:r>
              <a:rPr lang="en-US" sz="1400" b="0" i="0">
                <a:solidFill>
                  <a:srgbClr val="002060"/>
                </a:solidFill>
                <a:effectLst/>
                <a:latin typeface="Arial" panose="020B0604020202020204" pitchFamily="34" charset="0"/>
                <a:cs typeface="Arial" panose="020B0604020202020204" pitchFamily="34" charset="0"/>
              </a:rPr>
              <a:t>, planning target volume.</a:t>
            </a:r>
            <a:r>
              <a:rPr lang="en-US" sz="1400">
                <a:solidFill>
                  <a:srgbClr val="002060"/>
                </a:solidFill>
                <a:latin typeface="Arial" panose="020B0604020202020204" pitchFamily="34" charset="0"/>
                <a:cs typeface="Arial" panose="020B0604020202020204" pitchFamily="34" charset="0"/>
              </a:rPr>
              <a:t> </a:t>
            </a:r>
            <a:br>
              <a:rPr lang="en-US" sz="1400">
                <a:solidFill>
                  <a:srgbClr val="002060"/>
                </a:solidFill>
                <a:latin typeface="Arial" panose="020B0604020202020204" pitchFamily="34" charset="0"/>
                <a:cs typeface="Arial" panose="020B0604020202020204" pitchFamily="34" charset="0"/>
              </a:rPr>
            </a:br>
            <a:endParaRPr lang="en-US" sz="140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6DFECB1-7EF7-5296-52E9-9391A5475A81}"/>
              </a:ext>
            </a:extLst>
          </p:cNvPr>
          <p:cNvSpPr txBox="1"/>
          <p:nvPr/>
        </p:nvSpPr>
        <p:spPr>
          <a:xfrm>
            <a:off x="3194452" y="6403923"/>
            <a:ext cx="8834988" cy="276999"/>
          </a:xfrm>
          <a:prstGeom prst="rect">
            <a:avLst/>
          </a:prstGeom>
          <a:noFill/>
        </p:spPr>
        <p:txBody>
          <a:bodyPr wrap="square">
            <a:spAutoFit/>
          </a:bodyPr>
          <a:lstStyle/>
          <a:p>
            <a:r>
              <a:rPr lang="en-US" sz="1200" b="0" i="0" kern="1200">
                <a:solidFill>
                  <a:srgbClr val="002060"/>
                </a:solidFill>
                <a:effectLst/>
                <a:latin typeface="Arial" panose="020B0604020202020204" pitchFamily="34" charset="0"/>
                <a:cs typeface="Arial" panose="020B0604020202020204" pitchFamily="34" charset="0"/>
              </a:rPr>
              <a:t>Yan M. Practical considerations for prostate hypofractionation in the developing world. Nat Rev Urol. 2021 Nov;18(11):669-685. </a:t>
            </a:r>
            <a:endParaRPr lang="en-US" sz="1200">
              <a:solidFill>
                <a:srgbClr val="00206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4939DB7-D8C6-BAA5-37A3-1811EF34F360}"/>
              </a:ext>
            </a:extLst>
          </p:cNvPr>
          <p:cNvPicPr>
            <a:picLocks noChangeAspect="1"/>
          </p:cNvPicPr>
          <p:nvPr/>
        </p:nvPicPr>
        <p:blipFill>
          <a:blip r:embed="rId3"/>
          <a:stretch>
            <a:fillRect/>
          </a:stretch>
        </p:blipFill>
        <p:spPr>
          <a:xfrm>
            <a:off x="3933895" y="1161738"/>
            <a:ext cx="1448002" cy="666843"/>
          </a:xfrm>
          <a:prstGeom prst="rect">
            <a:avLst/>
          </a:prstGeom>
        </p:spPr>
      </p:pic>
      <p:pic>
        <p:nvPicPr>
          <p:cNvPr id="1026" name="Picture 2">
            <a:extLst>
              <a:ext uri="{FF2B5EF4-FFF2-40B4-BE49-F238E27FC236}">
                <a16:creationId xmlns:a16="http://schemas.microsoft.com/office/drawing/2014/main" id="{A384B770-85AA-C10B-1818-8A339AC7A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5480" y="946520"/>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4BD8338-7B3F-333D-40F1-33805503161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35" t="34127" r="9524" b="33809"/>
          <a:stretch>
            <a:fillRect/>
          </a:stretch>
        </p:blipFill>
        <p:spPr bwMode="auto">
          <a:xfrm>
            <a:off x="6302828" y="1121455"/>
            <a:ext cx="1680605" cy="674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864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4E18FB-FDEA-DAD9-BC13-F98616C6ACDF}"/>
              </a:ext>
            </a:extLst>
          </p:cNvPr>
          <p:cNvSpPr txBox="1"/>
          <p:nvPr/>
        </p:nvSpPr>
        <p:spPr>
          <a:xfrm>
            <a:off x="585872" y="315578"/>
            <a:ext cx="7680960" cy="630942"/>
          </a:xfrm>
          <a:prstGeom prst="rect">
            <a:avLst/>
          </a:prstGeom>
          <a:noFill/>
        </p:spPr>
        <p:txBody>
          <a:bodyPr wrap="square" rtlCol="0">
            <a:spAutoFit/>
          </a:bodyPr>
          <a:lstStyle/>
          <a:p>
            <a:r>
              <a:rPr lang="en-US" sz="3500" b="1">
                <a:solidFill>
                  <a:srgbClr val="E6005D"/>
                </a:solidFill>
                <a:latin typeface="Arial" panose="020B0604020202020204" pitchFamily="34" charset="0"/>
                <a:cs typeface="Arial" panose="020B0604020202020204" pitchFamily="34" charset="0"/>
              </a:rPr>
              <a:t>Xu hướng của xạ trị giảm phân liều </a:t>
            </a:r>
          </a:p>
        </p:txBody>
      </p:sp>
      <p:graphicFrame>
        <p:nvGraphicFramePr>
          <p:cNvPr id="6" name="Table 5">
            <a:extLst>
              <a:ext uri="{FF2B5EF4-FFF2-40B4-BE49-F238E27FC236}">
                <a16:creationId xmlns:a16="http://schemas.microsoft.com/office/drawing/2014/main" id="{C9CA8B54-A00B-D97F-828E-08E21A2CF498}"/>
              </a:ext>
            </a:extLst>
          </p:cNvPr>
          <p:cNvGraphicFramePr>
            <a:graphicFrameLocks noGrp="1"/>
          </p:cNvGraphicFramePr>
          <p:nvPr>
            <p:extLst>
              <p:ext uri="{D42A27DB-BD31-4B8C-83A1-F6EECF244321}">
                <p14:modId xmlns:p14="http://schemas.microsoft.com/office/powerpoint/2010/main" val="2252697794"/>
              </p:ext>
            </p:extLst>
          </p:nvPr>
        </p:nvGraphicFramePr>
        <p:xfrm>
          <a:off x="609392" y="1942026"/>
          <a:ext cx="10818001" cy="3017520"/>
        </p:xfrm>
        <a:graphic>
          <a:graphicData uri="http://schemas.openxmlformats.org/drawingml/2006/table">
            <a:tbl>
              <a:tblPr firstRow="1" bandRow="1">
                <a:tableStyleId>{5C22544A-7EE6-4342-B048-85BDC9FD1C3A}</a:tableStyleId>
              </a:tblPr>
              <a:tblGrid>
                <a:gridCol w="1660939">
                  <a:extLst>
                    <a:ext uri="{9D8B030D-6E8A-4147-A177-3AD203B41FA5}">
                      <a16:colId xmlns:a16="http://schemas.microsoft.com/office/drawing/2014/main" val="4075449366"/>
                    </a:ext>
                  </a:extLst>
                </a:gridCol>
                <a:gridCol w="1322149">
                  <a:extLst>
                    <a:ext uri="{9D8B030D-6E8A-4147-A177-3AD203B41FA5}">
                      <a16:colId xmlns:a16="http://schemas.microsoft.com/office/drawing/2014/main" val="3631092978"/>
                    </a:ext>
                  </a:extLst>
                </a:gridCol>
                <a:gridCol w="2613502">
                  <a:extLst>
                    <a:ext uri="{9D8B030D-6E8A-4147-A177-3AD203B41FA5}">
                      <a16:colId xmlns:a16="http://schemas.microsoft.com/office/drawing/2014/main" val="2768030717"/>
                    </a:ext>
                  </a:extLst>
                </a:gridCol>
                <a:gridCol w="2110368">
                  <a:extLst>
                    <a:ext uri="{9D8B030D-6E8A-4147-A177-3AD203B41FA5}">
                      <a16:colId xmlns:a16="http://schemas.microsoft.com/office/drawing/2014/main" val="504220012"/>
                    </a:ext>
                  </a:extLst>
                </a:gridCol>
                <a:gridCol w="3111043">
                  <a:extLst>
                    <a:ext uri="{9D8B030D-6E8A-4147-A177-3AD203B41FA5}">
                      <a16:colId xmlns:a16="http://schemas.microsoft.com/office/drawing/2014/main" val="567142873"/>
                    </a:ext>
                  </a:extLst>
                </a:gridCol>
              </a:tblGrid>
              <a:tr h="370840">
                <a:tc>
                  <a:txBody>
                    <a:bodyPr/>
                    <a:lstStyle/>
                    <a:p>
                      <a:pPr algn="ctr"/>
                      <a:r>
                        <a:rPr lang="en-US" sz="2000">
                          <a:latin typeface="Arial" panose="020B0604020202020204" pitchFamily="34" charset="0"/>
                          <a:cs typeface="Arial" panose="020B0604020202020204" pitchFamily="34" charset="0"/>
                        </a:rPr>
                        <a:t>Nghiên cứu </a:t>
                      </a:r>
                    </a:p>
                  </a:txBody>
                  <a:tcPr/>
                </a:tc>
                <a:tc>
                  <a:txBody>
                    <a:bodyPr/>
                    <a:lstStyle/>
                    <a:p>
                      <a:pPr algn="ctr"/>
                      <a:r>
                        <a:rPr lang="en-US" sz="2000">
                          <a:latin typeface="Arial" panose="020B0604020202020204" pitchFamily="34" charset="0"/>
                          <a:cs typeface="Arial" panose="020B0604020202020204" pitchFamily="34" charset="0"/>
                        </a:rPr>
                        <a:t>Nguy cơ</a:t>
                      </a:r>
                    </a:p>
                  </a:txBody>
                  <a:tcPr/>
                </a:tc>
                <a:tc>
                  <a:txBody>
                    <a:bodyPr/>
                    <a:lstStyle/>
                    <a:p>
                      <a:pPr algn="ctr"/>
                      <a:r>
                        <a:rPr lang="en-US" sz="2000">
                          <a:latin typeface="Arial" panose="020B0604020202020204" pitchFamily="34" charset="0"/>
                          <a:cs typeface="Arial" panose="020B0604020202020204" pitchFamily="34" charset="0"/>
                        </a:rPr>
                        <a:t>Nhóm so sánh </a:t>
                      </a:r>
                    </a:p>
                  </a:txBody>
                  <a:tcPr/>
                </a:tc>
                <a:tc>
                  <a:txBody>
                    <a:bodyPr/>
                    <a:lstStyle/>
                    <a:p>
                      <a:pPr algn="ctr"/>
                      <a:r>
                        <a:rPr lang="en-US" sz="2000">
                          <a:latin typeface="Arial" panose="020B0604020202020204" pitchFamily="34" charset="0"/>
                          <a:cs typeface="Arial" panose="020B0604020202020204" pitchFamily="34" charset="0"/>
                        </a:rPr>
                        <a:t>Nhóm chứng </a:t>
                      </a:r>
                    </a:p>
                  </a:txBody>
                  <a:tcPr/>
                </a:tc>
                <a:tc>
                  <a:txBody>
                    <a:bodyPr/>
                    <a:lstStyle/>
                    <a:p>
                      <a:pPr algn="ctr"/>
                      <a:r>
                        <a:rPr lang="en-US" sz="2000">
                          <a:latin typeface="Arial" panose="020B0604020202020204" pitchFamily="34" charset="0"/>
                          <a:cs typeface="Arial" panose="020B0604020202020204" pitchFamily="34" charset="0"/>
                        </a:rPr>
                        <a:t>Kết quả </a:t>
                      </a:r>
                    </a:p>
                  </a:txBody>
                  <a:tcPr/>
                </a:tc>
                <a:extLst>
                  <a:ext uri="{0D108BD9-81ED-4DB2-BD59-A6C34878D82A}">
                    <a16:rowId xmlns:a16="http://schemas.microsoft.com/office/drawing/2014/main" val="2495840227"/>
                  </a:ext>
                </a:extLst>
              </a:tr>
              <a:tr h="370840">
                <a:tc>
                  <a:txBody>
                    <a:bodyPr/>
                    <a:lstStyle/>
                    <a:p>
                      <a:r>
                        <a:rPr lang="en-US" sz="2000">
                          <a:solidFill>
                            <a:srgbClr val="002060"/>
                          </a:solidFill>
                          <a:latin typeface="Arial" panose="020B0604020202020204" pitchFamily="34" charset="0"/>
                          <a:cs typeface="Arial" panose="020B0604020202020204" pitchFamily="34" charset="0"/>
                        </a:rPr>
                        <a:t>CHHIP</a:t>
                      </a:r>
                    </a:p>
                  </a:txBody>
                  <a:tcPr/>
                </a:tc>
                <a:tc>
                  <a:txBody>
                    <a:bodyPr/>
                    <a:lstStyle/>
                    <a:p>
                      <a:r>
                        <a:rPr lang="en-US" sz="2000">
                          <a:solidFill>
                            <a:srgbClr val="002060"/>
                          </a:solidFill>
                          <a:latin typeface="Arial" panose="020B0604020202020204" pitchFamily="34" charset="0"/>
                          <a:cs typeface="Arial" panose="020B0604020202020204" pitchFamily="34" charset="0"/>
                        </a:rPr>
                        <a:t>Trung bình, cao</a:t>
                      </a:r>
                    </a:p>
                  </a:txBody>
                  <a:tcPr/>
                </a:tc>
                <a:tc>
                  <a:txBody>
                    <a:bodyPr/>
                    <a:lstStyle/>
                    <a:p>
                      <a:r>
                        <a:rPr lang="en-US" sz="2000">
                          <a:solidFill>
                            <a:srgbClr val="002060"/>
                          </a:solidFill>
                          <a:latin typeface="Arial" panose="020B0604020202020204" pitchFamily="34" charset="0"/>
                          <a:cs typeface="Arial" panose="020B0604020202020204" pitchFamily="34" charset="0"/>
                        </a:rPr>
                        <a:t>60 Gy / 20 fx</a:t>
                      </a:r>
                    </a:p>
                  </a:txBody>
                  <a:tcPr/>
                </a:tc>
                <a:tc>
                  <a:txBody>
                    <a:bodyPr/>
                    <a:lstStyle/>
                    <a:p>
                      <a:r>
                        <a:rPr lang="en-US" sz="2000">
                          <a:solidFill>
                            <a:srgbClr val="002060"/>
                          </a:solidFill>
                          <a:latin typeface="Arial" panose="020B0604020202020204" pitchFamily="34" charset="0"/>
                          <a:cs typeface="Arial" panose="020B0604020202020204" pitchFamily="34" charset="0"/>
                        </a:rPr>
                        <a:t>74 Gy/37 fx</a:t>
                      </a:r>
                    </a:p>
                  </a:txBody>
                  <a:tcPr/>
                </a:tc>
                <a:tc>
                  <a:txBody>
                    <a:bodyPr/>
                    <a:lstStyle/>
                    <a:p>
                      <a:r>
                        <a:rPr lang="en-US" sz="2000">
                          <a:solidFill>
                            <a:srgbClr val="002060"/>
                          </a:solidFill>
                          <a:latin typeface="Arial" panose="020B0604020202020204" pitchFamily="34" charset="0"/>
                          <a:cs typeface="Arial" panose="020B0604020202020204" pitchFamily="34" charset="0"/>
                        </a:rPr>
                        <a:t>Tương đương sống còn không di căn xa và sống còn toàn bộ 10 năm </a:t>
                      </a:r>
                    </a:p>
                  </a:txBody>
                  <a:tcPr/>
                </a:tc>
                <a:extLst>
                  <a:ext uri="{0D108BD9-81ED-4DB2-BD59-A6C34878D82A}">
                    <a16:rowId xmlns:a16="http://schemas.microsoft.com/office/drawing/2014/main" val="1612938160"/>
                  </a:ext>
                </a:extLst>
              </a:tr>
              <a:tr h="370840">
                <a:tc>
                  <a:txBody>
                    <a:bodyPr/>
                    <a:lstStyle/>
                    <a:p>
                      <a:r>
                        <a:rPr lang="en-US" sz="2000">
                          <a:solidFill>
                            <a:srgbClr val="002060"/>
                          </a:solidFill>
                          <a:latin typeface="Arial" panose="020B0604020202020204" pitchFamily="34" charset="0"/>
                          <a:cs typeface="Arial" panose="020B0604020202020204" pitchFamily="34" charset="0"/>
                        </a:rPr>
                        <a:t>PACE_B</a:t>
                      </a:r>
                    </a:p>
                  </a:txBody>
                  <a:tcPr/>
                </a:tc>
                <a:tc>
                  <a:txBody>
                    <a:bodyPr/>
                    <a:lstStyle/>
                    <a:p>
                      <a:r>
                        <a:rPr lang="en-US" sz="2000">
                          <a:solidFill>
                            <a:srgbClr val="002060"/>
                          </a:solidFill>
                          <a:latin typeface="Arial" panose="020B0604020202020204" pitchFamily="34" charset="0"/>
                          <a:cs typeface="Arial" panose="020B0604020202020204" pitchFamily="34" charset="0"/>
                        </a:rPr>
                        <a:t>Trung bình </a:t>
                      </a:r>
                    </a:p>
                  </a:txBody>
                  <a:tcPr/>
                </a:tc>
                <a:tc>
                  <a:txBody>
                    <a:bodyPr/>
                    <a:lstStyle/>
                    <a:p>
                      <a:r>
                        <a:rPr lang="en-US" sz="2000">
                          <a:solidFill>
                            <a:srgbClr val="002060"/>
                          </a:solidFill>
                          <a:latin typeface="Arial" panose="020B0604020202020204" pitchFamily="34" charset="0"/>
                          <a:cs typeface="Arial" panose="020B0604020202020204" pitchFamily="34" charset="0"/>
                        </a:rPr>
                        <a:t>36.25 – 40 Gy/ 5fx</a:t>
                      </a:r>
                    </a:p>
                  </a:txBody>
                  <a:tcPr/>
                </a:tc>
                <a:tc>
                  <a:txBody>
                    <a:bodyPr/>
                    <a:lstStyle/>
                    <a:p>
                      <a:r>
                        <a:rPr lang="en-US" sz="2000">
                          <a:solidFill>
                            <a:srgbClr val="002060"/>
                          </a:solidFill>
                          <a:latin typeface="Arial" panose="020B0604020202020204" pitchFamily="34" charset="0"/>
                          <a:cs typeface="Arial" panose="020B0604020202020204" pitchFamily="34" charset="0"/>
                        </a:rPr>
                        <a:t>60 Gy/20 fx</a:t>
                      </a:r>
                    </a:p>
                    <a:p>
                      <a:r>
                        <a:rPr lang="en-US" sz="2000">
                          <a:solidFill>
                            <a:srgbClr val="002060"/>
                          </a:solidFill>
                          <a:latin typeface="Arial" panose="020B0604020202020204" pitchFamily="34" charset="0"/>
                          <a:cs typeface="Arial" panose="020B0604020202020204" pitchFamily="34" charset="0"/>
                        </a:rPr>
                        <a:t>78 Gy/39 fx</a:t>
                      </a:r>
                    </a:p>
                  </a:txBody>
                  <a:tcPr/>
                </a:tc>
                <a:tc>
                  <a:txBody>
                    <a:bodyPr/>
                    <a:lstStyle/>
                    <a:p>
                      <a:r>
                        <a:rPr lang="en-US" sz="2000">
                          <a:solidFill>
                            <a:srgbClr val="002060"/>
                          </a:solidFill>
                          <a:latin typeface="Arial" panose="020B0604020202020204" pitchFamily="34" charset="0"/>
                          <a:cs typeface="Arial" panose="020B0604020202020204" pitchFamily="34" charset="0"/>
                        </a:rPr>
                        <a:t>Không thua kém về tái phát sinh học và thất bại điều trị 5 năm</a:t>
                      </a:r>
                    </a:p>
                    <a:p>
                      <a:r>
                        <a:rPr lang="en-US" sz="2000">
                          <a:solidFill>
                            <a:srgbClr val="002060"/>
                          </a:solidFill>
                          <a:latin typeface="Arial" panose="020B0604020202020204" pitchFamily="34" charset="0"/>
                          <a:cs typeface="Arial" panose="020B0604020202020204" pitchFamily="34" charset="0"/>
                        </a:rPr>
                        <a:t>Độc tích grad 2 tương đương</a:t>
                      </a:r>
                    </a:p>
                  </a:txBody>
                  <a:tcPr/>
                </a:tc>
                <a:extLst>
                  <a:ext uri="{0D108BD9-81ED-4DB2-BD59-A6C34878D82A}">
                    <a16:rowId xmlns:a16="http://schemas.microsoft.com/office/drawing/2014/main" val="1308504644"/>
                  </a:ext>
                </a:extLst>
              </a:tr>
            </a:tbl>
          </a:graphicData>
        </a:graphic>
      </p:graphicFrame>
      <p:sp>
        <p:nvSpPr>
          <p:cNvPr id="8" name="TextBox 7">
            <a:extLst>
              <a:ext uri="{FF2B5EF4-FFF2-40B4-BE49-F238E27FC236}">
                <a16:creationId xmlns:a16="http://schemas.microsoft.com/office/drawing/2014/main" id="{D2A8C999-43E1-3635-4D66-E1A522EC71F7}"/>
              </a:ext>
            </a:extLst>
          </p:cNvPr>
          <p:cNvSpPr txBox="1"/>
          <p:nvPr/>
        </p:nvSpPr>
        <p:spPr>
          <a:xfrm>
            <a:off x="8729255" y="6039782"/>
            <a:ext cx="2857499" cy="461665"/>
          </a:xfrm>
          <a:prstGeom prst="rect">
            <a:avLst/>
          </a:prstGeom>
          <a:noFill/>
        </p:spPr>
        <p:txBody>
          <a:bodyPr wrap="square">
            <a:spAutoFit/>
          </a:bodyPr>
          <a:lstStyle/>
          <a:p>
            <a:r>
              <a:rPr lang="it-IT" sz="1200">
                <a:solidFill>
                  <a:srgbClr val="002060"/>
                </a:solidFill>
                <a:effectLst/>
                <a:latin typeface="Calibri" panose="020F0502020204030204" pitchFamily="34" charset="0"/>
              </a:rPr>
              <a:t>CHHIP : O’Sullivan J </a:t>
            </a:r>
            <a:r>
              <a:rPr lang="it-IT" sz="1200">
                <a:solidFill>
                  <a:srgbClr val="002060"/>
                </a:solidFill>
                <a:effectLst/>
                <a:latin typeface="Calibri-Italic"/>
              </a:rPr>
              <a:t>et al. </a:t>
            </a:r>
            <a:r>
              <a:rPr lang="it-IT" sz="1200">
                <a:solidFill>
                  <a:srgbClr val="002060"/>
                </a:solidFill>
                <a:effectLst/>
                <a:latin typeface="Calibri" panose="020F0502020204030204" pitchFamily="34" charset="0"/>
              </a:rPr>
              <a:t>ASCO GU 2023</a:t>
            </a:r>
            <a:r>
              <a:rPr lang="it-IT" sz="1200">
                <a:solidFill>
                  <a:srgbClr val="002060"/>
                </a:solidFill>
              </a:rPr>
              <a:t> </a:t>
            </a:r>
            <a:br>
              <a:rPr lang="it-IT" sz="1200">
                <a:solidFill>
                  <a:srgbClr val="002060"/>
                </a:solidFill>
              </a:rPr>
            </a:br>
            <a:r>
              <a:rPr lang="it-IT" sz="1200">
                <a:solidFill>
                  <a:srgbClr val="002060"/>
                </a:solidFill>
              </a:rPr>
              <a:t>PACE-B: </a:t>
            </a:r>
            <a:r>
              <a:rPr lang="nl-NL" sz="1200">
                <a:solidFill>
                  <a:srgbClr val="002060"/>
                </a:solidFill>
              </a:rPr>
              <a:t>Van AS et al. NEJM 2024 </a:t>
            </a:r>
            <a:endParaRPr lang="en-US" sz="1200">
              <a:solidFill>
                <a:srgbClr val="002060"/>
              </a:solidFill>
            </a:endParaRPr>
          </a:p>
        </p:txBody>
      </p:sp>
      <p:sp>
        <p:nvSpPr>
          <p:cNvPr id="9" name="Content Placeholder 2">
            <a:extLst>
              <a:ext uri="{FF2B5EF4-FFF2-40B4-BE49-F238E27FC236}">
                <a16:creationId xmlns:a16="http://schemas.microsoft.com/office/drawing/2014/main" id="{D347B2E7-98E4-CDA3-CF69-46168DBF837F}"/>
              </a:ext>
            </a:extLst>
          </p:cNvPr>
          <p:cNvSpPr>
            <a:spLocks noGrp="1"/>
          </p:cNvSpPr>
          <p:nvPr>
            <p:ph idx="1"/>
          </p:nvPr>
        </p:nvSpPr>
        <p:spPr>
          <a:xfrm>
            <a:off x="609392" y="1353079"/>
            <a:ext cx="10770960" cy="545376"/>
          </a:xfrm>
        </p:spPr>
        <p:txBody>
          <a:bodyPr>
            <a:normAutofit/>
          </a:bodyPr>
          <a:lstStyle/>
          <a:p>
            <a:pPr marL="0" indent="0">
              <a:buNone/>
            </a:pPr>
            <a:r>
              <a:rPr lang="en-US" sz="2400" b="1">
                <a:solidFill>
                  <a:srgbClr val="002060"/>
                </a:solidFill>
                <a:latin typeface="Arial" panose="020B0604020202020204" pitchFamily="34" charset="0"/>
                <a:cs typeface="Arial" panose="020B0604020202020204" pitchFamily="34" charset="0"/>
              </a:rPr>
              <a:t>Các nghiên cứu RCT</a:t>
            </a:r>
          </a:p>
        </p:txBody>
      </p:sp>
    </p:spTree>
    <p:extLst>
      <p:ext uri="{BB962C8B-B14F-4D97-AF65-F5344CB8AC3E}">
        <p14:creationId xmlns:p14="http://schemas.microsoft.com/office/powerpoint/2010/main" val="1163473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3373</TotalTime>
  <Words>6120</Words>
  <Application>Microsoft Office PowerPoint</Application>
  <PresentationFormat>Widescreen</PresentationFormat>
  <Paragraphs>652</Paragraphs>
  <Slides>44</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44</vt:i4>
      </vt:variant>
    </vt:vector>
  </HeadingPairs>
  <TitlesOfParts>
    <vt:vector size="57" baseType="lpstr">
      <vt:lpstr>Aptos</vt:lpstr>
      <vt:lpstr>Aptos (Body)</vt:lpstr>
      <vt:lpstr>Aptos Display</vt:lpstr>
      <vt:lpstr>Aptos Display (Headings)</vt:lpstr>
      <vt:lpstr>Arial</vt:lpstr>
      <vt:lpstr>ArialMT</vt:lpstr>
      <vt:lpstr>BlinkMacSystemFont</vt:lpstr>
      <vt:lpstr>Calibri</vt:lpstr>
      <vt:lpstr>Calibri-Italic</vt:lpstr>
      <vt:lpstr>Courier New</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pN (-) , xạ trị bổ túc vs xạ trị cứu vớt</vt:lpstr>
      <vt:lpstr>pN(+) – Xạ trị bổ túc hay cứu vớt?</vt:lpstr>
      <vt:lpstr>PowerPoint Presentation</vt:lpstr>
      <vt:lpstr>pN(+) – Xạ trị bổ túc hay cứu vớt?</vt:lpstr>
      <vt:lpstr>PowerPoint Presentation</vt:lpstr>
      <vt:lpstr>PowerPoint Presentation</vt:lpstr>
      <vt:lpstr>PowerPoint Presentation</vt:lpstr>
      <vt:lpstr>PowerPoint Presentation</vt:lpstr>
      <vt:lpstr>PowerPoint Presentation</vt:lpstr>
      <vt:lpstr>Các nghiên cứu điều trị cứu vớt sau mổ: Xạ trị± ADT</vt:lpstr>
      <vt:lpstr>DADSPORT :  phân tích gộp</vt:lpstr>
      <vt:lpstr>RADICALS-HD : 6 vs 12 tháng ADT</vt:lpstr>
      <vt:lpstr>Tiếp cận BN sau phẫu thuật</vt:lpstr>
      <vt:lpstr>Điều trị cứu vớt sau xạ trị</vt:lpstr>
      <vt:lpstr>PowerPoint Presentation</vt:lpstr>
      <vt:lpstr>PowerPoint Presentation</vt:lpstr>
      <vt:lpstr>PowerPoint Presentation</vt:lpstr>
      <vt:lpstr>Phẫu thuật vs Xạ trị </vt:lpstr>
      <vt:lpstr>Phẫu thuật vs Xạ trị </vt:lpstr>
      <vt:lpstr>Phẫu thuật vs Xạ trị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Quan Anh Tiến</dc:creator>
  <cp:lastModifiedBy>Quan Anh Tiến</cp:lastModifiedBy>
  <cp:revision>88</cp:revision>
  <dcterms:created xsi:type="dcterms:W3CDTF">2025-08-30T02:01:45Z</dcterms:created>
  <dcterms:modified xsi:type="dcterms:W3CDTF">2025-09-16T16:01:40Z</dcterms:modified>
</cp:coreProperties>
</file>